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4067" r:id="rId1"/>
  </p:sldMasterIdLst>
  <p:notesMasterIdLst>
    <p:notesMasterId r:id="rId14"/>
  </p:notesMasterIdLst>
  <p:sldIdLst>
    <p:sldId id="256" r:id="rId2"/>
    <p:sldId id="268" r:id="rId3"/>
    <p:sldId id="258" r:id="rId4"/>
    <p:sldId id="273" r:id="rId5"/>
    <p:sldId id="276" r:id="rId6"/>
    <p:sldId id="267" r:id="rId7"/>
    <p:sldId id="272" r:id="rId8"/>
    <p:sldId id="262" r:id="rId9"/>
    <p:sldId id="274" r:id="rId10"/>
    <p:sldId id="275" r:id="rId11"/>
    <p:sldId id="266"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70">
          <p15:clr>
            <a:srgbClr val="9AA0A6"/>
          </p15:clr>
        </p15:guide>
        <p15:guide id="2" pos="5868">
          <p15:clr>
            <a:srgbClr val="9AA0A6"/>
          </p15:clr>
        </p15:guide>
        <p15:guide id="3" orient="horz" pos="1571">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6" roundtripDataSignature="AMtx7mhXQ1N1MafN4fY+Bs9ldogAdiZ6C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4660"/>
  </p:normalViewPr>
  <p:slideViewPr>
    <p:cSldViewPr snapToGrid="0">
      <p:cViewPr varScale="1">
        <p:scale>
          <a:sx n="62" d="100"/>
          <a:sy n="62" d="100"/>
        </p:scale>
        <p:origin x="828" y="44"/>
      </p:cViewPr>
      <p:guideLst>
        <p:guide orient="horz" pos="1570"/>
        <p:guide pos="5868"/>
        <p:guide orient="horz" pos="157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8381213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 name="Google Shape;7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Google Shape;125;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dirty="0"/>
              <a:t>Keep observations </a:t>
            </a:r>
            <a:endParaRPr dirty="0"/>
          </a:p>
        </p:txBody>
      </p:sp>
      <p:sp>
        <p:nvSpPr>
          <p:cNvPr id="126" name="Google Shape;126;p3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8</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1DD775-9055-6C74-2DA6-0AB726DCED2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464D3AD-7A2F-BF8B-4EEA-CE093E10C53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2E6675A-E6B3-BD6F-5D44-8E4FDA0F2FC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AABBDB8-02C8-B11A-06DF-EDB8F028A5CD}"/>
              </a:ext>
            </a:extLst>
          </p:cNvPr>
          <p:cNvSpPr>
            <a:spLocks noGrp="1"/>
          </p:cNvSpPr>
          <p:nvPr>
            <p:ph type="sldNum" idx="10"/>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10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896304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F2272-CA81-9EFD-1751-E052BB3F1D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8C00042-D2AC-82BD-A3D1-97FAE22C00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9D858ED-C176-110C-AE93-C9579552B6F1}"/>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376D1555-0E41-5865-EAE4-D10B135A08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407BB9-7D30-6FC8-02B7-376ECC9238B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500">
              <a:solidFill>
                <a:srgbClr val="000000"/>
              </a:solidFill>
              <a:latin typeface="Arial"/>
              <a:ea typeface="Arial"/>
              <a:cs typeface="Arial"/>
              <a:sym typeface="Arial"/>
            </a:endParaRPr>
          </a:p>
        </p:txBody>
      </p:sp>
    </p:spTree>
    <p:extLst>
      <p:ext uri="{BB962C8B-B14F-4D97-AF65-F5344CB8AC3E}">
        <p14:creationId xmlns:p14="http://schemas.microsoft.com/office/powerpoint/2010/main" val="216755969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6AFEC-8D65-7DC3-538F-D560A37CCF9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01B3D08-020F-10B7-F159-5EA095DDD4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3485A0-013E-F9CB-CBBD-C289BB801F31}"/>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F2497DF9-5C2E-5427-BB00-E49EF9D3E3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DB06FF-C965-A696-C99C-BFB70754C64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500">
              <a:solidFill>
                <a:srgbClr val="000000"/>
              </a:solidFill>
              <a:latin typeface="Arial"/>
              <a:ea typeface="Arial"/>
              <a:cs typeface="Arial"/>
              <a:sym typeface="Arial"/>
            </a:endParaRPr>
          </a:p>
        </p:txBody>
      </p:sp>
    </p:spTree>
    <p:extLst>
      <p:ext uri="{BB962C8B-B14F-4D97-AF65-F5344CB8AC3E}">
        <p14:creationId xmlns:p14="http://schemas.microsoft.com/office/powerpoint/2010/main" val="409335192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335FC5-498A-B85E-35D4-249A6A5FFA6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59D9902-6347-047B-F3E2-8B15B26870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86E808-349E-B3D1-B9F4-047661499FD5}"/>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6478DE81-27BB-DF06-E38D-1D9C2EA91D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3A3844-A51F-DF4A-A277-1FE9B136218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500">
              <a:solidFill>
                <a:srgbClr val="000000"/>
              </a:solidFill>
              <a:latin typeface="Arial"/>
              <a:ea typeface="Arial"/>
              <a:cs typeface="Arial"/>
              <a:sym typeface="Arial"/>
            </a:endParaRPr>
          </a:p>
        </p:txBody>
      </p:sp>
    </p:spTree>
    <p:extLst>
      <p:ext uri="{BB962C8B-B14F-4D97-AF65-F5344CB8AC3E}">
        <p14:creationId xmlns:p14="http://schemas.microsoft.com/office/powerpoint/2010/main" val="46551055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767967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p:cSld name="2_Title and Content">
    <p:spTree>
      <p:nvGrpSpPr>
        <p:cNvPr id="1" name="Shape 26"/>
        <p:cNvGrpSpPr/>
        <p:nvPr/>
      </p:nvGrpSpPr>
      <p:grpSpPr>
        <a:xfrm>
          <a:off x="0" y="0"/>
          <a:ext cx="0" cy="0"/>
          <a:chOff x="0" y="0"/>
          <a:chExt cx="0" cy="0"/>
        </a:xfrm>
      </p:grpSpPr>
      <p:sp>
        <p:nvSpPr>
          <p:cNvPr id="28" name="Google Shape;28;p61"/>
          <p:cNvSpPr txBox="1">
            <a:spLocks noGrp="1"/>
          </p:cNvSpPr>
          <p:nvPr>
            <p:ph type="title"/>
          </p:nvPr>
        </p:nvSpPr>
        <p:spPr>
          <a:xfrm>
            <a:off x="228600" y="184714"/>
            <a:ext cx="10515600" cy="521639"/>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23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9" name="Google Shape;29;p61"/>
          <p:cNvSpPr txBox="1">
            <a:spLocks noGrp="1"/>
          </p:cNvSpPr>
          <p:nvPr>
            <p:ph type="sldNum" idx="12"/>
          </p:nvPr>
        </p:nvSpPr>
        <p:spPr>
          <a:xfrm>
            <a:off x="11639552" y="6350000"/>
            <a:ext cx="390525" cy="2889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6852746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1">
  <p:cSld name="Title and Content 1">
    <p:spTree>
      <p:nvGrpSpPr>
        <p:cNvPr id="1" name="Shape 21"/>
        <p:cNvGrpSpPr/>
        <p:nvPr/>
      </p:nvGrpSpPr>
      <p:grpSpPr>
        <a:xfrm>
          <a:off x="0" y="0"/>
          <a:ext cx="0" cy="0"/>
          <a:chOff x="0" y="0"/>
          <a:chExt cx="0" cy="0"/>
        </a:xfrm>
      </p:grpSpPr>
      <p:sp>
        <p:nvSpPr>
          <p:cNvPr id="23" name="Google Shape;23;gf3a8d4be09_2_86"/>
          <p:cNvSpPr txBox="1">
            <a:spLocks noGrp="1"/>
          </p:cNvSpPr>
          <p:nvPr>
            <p:ph type="title"/>
          </p:nvPr>
        </p:nvSpPr>
        <p:spPr>
          <a:xfrm>
            <a:off x="228600" y="187044"/>
            <a:ext cx="10515600" cy="517024"/>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30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gf3a8d4be09_2_86"/>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4769376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500">
              <a:solidFill>
                <a:srgbClr val="000000"/>
              </a:solidFill>
              <a:latin typeface="Arial"/>
              <a:ea typeface="Arial"/>
              <a:cs typeface="Arial"/>
              <a:sym typeface="Arial"/>
            </a:endParaRPr>
          </a:p>
        </p:txBody>
      </p:sp>
    </p:spTree>
    <p:extLst>
      <p:ext uri="{BB962C8B-B14F-4D97-AF65-F5344CB8AC3E}">
        <p14:creationId xmlns:p14="http://schemas.microsoft.com/office/powerpoint/2010/main" val="141811698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0FE72-936F-E95A-2723-C6163D75BD9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627BE89-215D-7909-DD40-522AB88CCD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45F433-FE20-8408-42F7-909A13743A36}"/>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7880A3A-560B-BA8E-C754-30872DF0F9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674228-CA7C-243A-752A-72DF27961F5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500">
              <a:solidFill>
                <a:srgbClr val="000000"/>
              </a:solidFill>
              <a:latin typeface="Arial"/>
              <a:ea typeface="Arial"/>
              <a:cs typeface="Arial"/>
              <a:sym typeface="Arial"/>
            </a:endParaRPr>
          </a:p>
        </p:txBody>
      </p:sp>
    </p:spTree>
    <p:extLst>
      <p:ext uri="{BB962C8B-B14F-4D97-AF65-F5344CB8AC3E}">
        <p14:creationId xmlns:p14="http://schemas.microsoft.com/office/powerpoint/2010/main" val="396572390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9062E-A6A2-1985-039D-76BBDBCE0F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68830A6-D0DF-5BE4-0139-B05ED0802B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CDD39DF-931C-D583-B26D-A3FC3042671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A5656B2-2E10-225A-33D7-A94342BC41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AE0A92-7540-2DFC-8859-EA117797E2C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21284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BDA51-29F2-F8B3-E52D-56277D6241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1D9EFE0-3EC7-AC77-6737-24FE5A39DC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D774427-EDCA-66E6-AA14-F45A4405B4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2E5658B-19F4-05B8-3218-51EF30AFC888}"/>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D9A671E4-64A0-7DC0-2D87-EC74ED6844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07146B-CB52-1D13-3A38-96F15F6E2F1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500">
              <a:solidFill>
                <a:srgbClr val="000000"/>
              </a:solidFill>
              <a:latin typeface="Arial"/>
              <a:ea typeface="Arial"/>
              <a:cs typeface="Arial"/>
              <a:sym typeface="Arial"/>
            </a:endParaRPr>
          </a:p>
        </p:txBody>
      </p:sp>
    </p:spTree>
    <p:extLst>
      <p:ext uri="{BB962C8B-B14F-4D97-AF65-F5344CB8AC3E}">
        <p14:creationId xmlns:p14="http://schemas.microsoft.com/office/powerpoint/2010/main" val="385750018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9B11D-1B63-CB32-E29F-FD16D770EEF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2AA4C75-FD34-1FE6-225D-EC4218EFCA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218FF9-6DBF-A501-124C-4B875E43663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D22E295-2B41-1993-CCBD-8F220C1B3D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F825EF-F6B4-6D2B-8D31-F1CF0880E6C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FCFC3CA-0BDE-FEED-9719-6D1A8C2D582F}"/>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F47A814C-640F-9C5D-73EB-90B4BA95149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A6DE748-DEA0-CA18-2412-6F9655A5939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500">
              <a:solidFill>
                <a:srgbClr val="000000"/>
              </a:solidFill>
              <a:latin typeface="Arial"/>
              <a:ea typeface="Arial"/>
              <a:cs typeface="Arial"/>
              <a:sym typeface="Arial"/>
            </a:endParaRPr>
          </a:p>
        </p:txBody>
      </p:sp>
    </p:spTree>
    <p:extLst>
      <p:ext uri="{BB962C8B-B14F-4D97-AF65-F5344CB8AC3E}">
        <p14:creationId xmlns:p14="http://schemas.microsoft.com/office/powerpoint/2010/main" val="103583937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79B76-1D6C-AC04-E636-0CC79023FED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9800EF6-FF65-35DF-76B9-6CC6C8871D1F}"/>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8B9A910D-3A89-9AD3-4A32-EBDD5D38616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F4727D-42C4-ADC6-BCB6-CB70E94E428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3704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FF5364-ED27-07C2-0C48-7799B01574A3}"/>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E8558C30-4BAA-53DF-7242-A1022755B32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94DD904-09D4-7381-73B1-572D5F07894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500">
              <a:solidFill>
                <a:srgbClr val="000000"/>
              </a:solidFill>
              <a:latin typeface="Arial"/>
              <a:ea typeface="Arial"/>
              <a:cs typeface="Arial"/>
              <a:sym typeface="Arial"/>
            </a:endParaRPr>
          </a:p>
        </p:txBody>
      </p:sp>
    </p:spTree>
    <p:extLst>
      <p:ext uri="{BB962C8B-B14F-4D97-AF65-F5344CB8AC3E}">
        <p14:creationId xmlns:p14="http://schemas.microsoft.com/office/powerpoint/2010/main" val="386152247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61D66-4BC7-729F-9BA2-9EC97B21BB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0617106-DF87-E2F8-070A-AD50E454DC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C440DC9-50E3-1398-4ED5-2B163F738F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54B132-6FFE-9043-5A54-B453FE3AA9A1}"/>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DD066237-3FF2-C4BB-24AF-EEA1972E39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3F6185-E01A-3FBB-7F9A-D368427B747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500">
              <a:solidFill>
                <a:srgbClr val="000000"/>
              </a:solidFill>
              <a:latin typeface="Arial"/>
              <a:ea typeface="Arial"/>
              <a:cs typeface="Arial"/>
              <a:sym typeface="Arial"/>
            </a:endParaRPr>
          </a:p>
        </p:txBody>
      </p:sp>
    </p:spTree>
    <p:extLst>
      <p:ext uri="{BB962C8B-B14F-4D97-AF65-F5344CB8AC3E}">
        <p14:creationId xmlns:p14="http://schemas.microsoft.com/office/powerpoint/2010/main" val="124695493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98EB8-A0FD-F039-621A-D4651C0B58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1D92F69-086D-DAA7-89D7-F035DE4F8A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D33FA11-82D3-5C64-2144-7B31010E48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826398-87CB-912B-AD2E-4BD70CD42CB0}"/>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A331AC7D-BDD6-88B8-A451-43025B554A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56E549-31A4-14D0-ABFE-8B2A0F272E5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746744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BFEA7F-F057-97A3-7D7E-269923912A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BBAC12D-43C9-4243-1618-A247B678C6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46E73F-5365-56AD-05F6-C4BAE89D36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B84F9832-DDFB-5A6C-422D-B3505D662C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8703FB5-B505-FD42-5E37-236A6A187D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sz="1500">
              <a:solidFill>
                <a:srgbClr val="000000"/>
              </a:solidFill>
              <a:latin typeface="Arial"/>
              <a:ea typeface="Arial"/>
              <a:cs typeface="Arial"/>
              <a:sym typeface="Arial"/>
            </a:endParaRPr>
          </a:p>
        </p:txBody>
      </p:sp>
    </p:spTree>
    <p:extLst>
      <p:ext uri="{BB962C8B-B14F-4D97-AF65-F5344CB8AC3E}">
        <p14:creationId xmlns:p14="http://schemas.microsoft.com/office/powerpoint/2010/main" val="3876056992"/>
      </p:ext>
    </p:extLst>
  </p:cSld>
  <p:clrMap bg1="lt1" tx1="dk1" bg2="lt2" tx2="dk2" accent1="accent1" accent2="accent2" accent3="accent3" accent4="accent4" accent5="accent5" accent6="accent6" hlink="hlink" folHlink="folHlink"/>
  <p:sldLayoutIdLst>
    <p:sldLayoutId id="2147484068" r:id="rId1"/>
    <p:sldLayoutId id="2147484069" r:id="rId2"/>
    <p:sldLayoutId id="2147484070" r:id="rId3"/>
    <p:sldLayoutId id="2147484071" r:id="rId4"/>
    <p:sldLayoutId id="2147484072" r:id="rId5"/>
    <p:sldLayoutId id="2147484073" r:id="rId6"/>
    <p:sldLayoutId id="2147484074" r:id="rId7"/>
    <p:sldLayoutId id="2147484075" r:id="rId8"/>
    <p:sldLayoutId id="2147484076" r:id="rId9"/>
    <p:sldLayoutId id="2147484077" r:id="rId10"/>
    <p:sldLayoutId id="2147484078" r:id="rId11"/>
    <p:sldLayoutId id="2147484079" r:id="rId12"/>
    <p:sldLayoutId id="2147484080" r:id="rId13"/>
    <p:sldLayoutId id="2147484081" r:id="rId14"/>
    <p:sldLayoutId id="2147484082" r:id="rId15"/>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2.jpg"/></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3" name="Google Shape;73;p1"/>
          <p:cNvSpPr txBox="1">
            <a:spLocks noGrp="1"/>
          </p:cNvSpPr>
          <p:nvPr>
            <p:ph sz="quarter" idx="13"/>
          </p:nvPr>
        </p:nvSpPr>
        <p:spPr>
          <a:xfrm>
            <a:off x="301082" y="256479"/>
            <a:ext cx="11485757" cy="6504790"/>
          </a:xfrm>
          <a:prstGeom prst="rect">
            <a:avLst/>
          </a:prstGeom>
          <a:noFill/>
          <a:ln>
            <a:noFill/>
          </a:ln>
        </p:spPr>
        <p:txBody>
          <a:bodyPr spcFirstLastPara="1" wrap="square" lIns="91400" tIns="45675" rIns="91400" bIns="45675" anchor="t" anchorCtr="0">
            <a:normAutofit/>
          </a:bodyPr>
          <a:lstStyle/>
          <a:p>
            <a:pPr lvl="0" indent="-228600">
              <a:buNone/>
            </a:pPr>
            <a:endParaRPr lang="en-US" sz="7200" b="1" dirty="0"/>
          </a:p>
          <a:p>
            <a:pPr lvl="0" indent="-228600" algn="ctr">
              <a:buNone/>
            </a:pPr>
            <a:r>
              <a:rPr lang="en-US" sz="4800" b="1" i="1" dirty="0">
                <a:solidFill>
                  <a:schemeClr val="tx2">
                    <a:lumMod val="50000"/>
                  </a:schemeClr>
                </a:solidFill>
                <a:latin typeface="Times New Roman" panose="02020603050405020304" pitchFamily="18" charset="0"/>
                <a:cs typeface="Times New Roman" panose="02020603050405020304" pitchFamily="18" charset="0"/>
              </a:rPr>
              <a:t> </a:t>
            </a:r>
            <a:r>
              <a:rPr lang="en-US" sz="6000" b="1" dirty="0">
                <a:solidFill>
                  <a:schemeClr val="tx2">
                    <a:lumMod val="50000"/>
                  </a:schemeClr>
                </a:solidFill>
                <a:latin typeface="Times New Roman" panose="02020603050405020304" pitchFamily="18" charset="0"/>
                <a:cs typeface="Times New Roman" panose="02020603050405020304" pitchFamily="18" charset="0"/>
              </a:rPr>
              <a:t>Optimization In Solar Power </a:t>
            </a:r>
          </a:p>
          <a:p>
            <a:pPr lvl="0" indent="-228600" algn="ctr">
              <a:buNone/>
            </a:pPr>
            <a:r>
              <a:rPr lang="en-US" sz="6000" b="1" dirty="0">
                <a:solidFill>
                  <a:schemeClr val="tx2">
                    <a:lumMod val="50000"/>
                  </a:schemeClr>
                </a:solidFill>
                <a:latin typeface="Times New Roman" panose="02020603050405020304" pitchFamily="18" charset="0"/>
                <a:cs typeface="Times New Roman" panose="02020603050405020304" pitchFamily="18" charset="0"/>
              </a:rPr>
              <a:t> Generation</a:t>
            </a:r>
          </a:p>
          <a:p>
            <a:pPr marL="457200" lvl="0" indent="-228600" algn="ctr" rtl="0">
              <a:lnSpc>
                <a:spcPct val="90000"/>
              </a:lnSpc>
              <a:spcBef>
                <a:spcPts val="1000"/>
              </a:spcBef>
              <a:spcAft>
                <a:spcPts val="0"/>
              </a:spcAft>
              <a:buClr>
                <a:schemeClr val="dk1"/>
              </a:buClr>
              <a:buSzPts val="1800"/>
              <a:buNone/>
            </a:pPr>
            <a:endParaRPr sz="7200" b="1" dirty="0"/>
          </a:p>
        </p:txBody>
      </p:sp>
      <p:pic>
        <p:nvPicPr>
          <p:cNvPr id="75" name="Google Shape;75;p1"/>
          <p:cNvPicPr preferRelativeResize="0"/>
          <p:nvPr/>
        </p:nvPicPr>
        <p:blipFill rotWithShape="1">
          <a:blip r:embed="rId3">
            <a:alphaModFix/>
          </a:blip>
          <a:srcRect/>
          <a:stretch/>
        </p:blipFill>
        <p:spPr>
          <a:xfrm>
            <a:off x="14086508" y="11637873"/>
            <a:ext cx="158226" cy="163709"/>
          </a:xfrm>
          <a:prstGeom prst="rect">
            <a:avLst/>
          </a:prstGeom>
          <a:noFill/>
          <a:ln>
            <a:noFill/>
          </a:ln>
        </p:spPr>
      </p:pic>
      <p:pic>
        <p:nvPicPr>
          <p:cNvPr id="76" name="Google Shape;76;p1" descr="360DigiTMG Reviews - 52 Reviews of 360digitmg.com | Sitejabber"/>
          <p:cNvPicPr preferRelativeResize="0"/>
          <p:nvPr/>
        </p:nvPicPr>
        <p:blipFill rotWithShape="1">
          <a:blip r:embed="rId4">
            <a:alphaModFix/>
          </a:blip>
          <a:srcRect/>
          <a:stretch/>
        </p:blipFill>
        <p:spPr>
          <a:xfrm>
            <a:off x="9751545" y="5952931"/>
            <a:ext cx="2277039" cy="80833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EBAA86-D206-8DBC-1EF8-BA38F1B9D6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BDD641-5212-39E1-9691-AC7DE93822C5}"/>
              </a:ext>
            </a:extLst>
          </p:cNvPr>
          <p:cNvSpPr>
            <a:spLocks noGrp="1"/>
          </p:cNvSpPr>
          <p:nvPr>
            <p:ph type="title"/>
          </p:nvPr>
        </p:nvSpPr>
        <p:spPr>
          <a:xfrm>
            <a:off x="838200" y="365126"/>
            <a:ext cx="10515600" cy="816904"/>
          </a:xfrm>
        </p:spPr>
        <p:txBody>
          <a:bodyPr>
            <a:normAutofit/>
          </a:bodyPr>
          <a:lstStyle/>
          <a:p>
            <a:pPr algn="ctr"/>
            <a:r>
              <a:rPr lang="en-US" sz="3200" b="1" dirty="0">
                <a:latin typeface="Times New Roman"/>
                <a:ea typeface="Times New Roman"/>
                <a:cs typeface="Times New Roman"/>
                <a:sym typeface="Times New Roman"/>
              </a:rPr>
              <a:t>Data Visualization </a:t>
            </a:r>
            <a:endParaRPr lang="en-US" sz="3200" dirty="0"/>
          </a:p>
        </p:txBody>
      </p:sp>
      <p:pic>
        <p:nvPicPr>
          <p:cNvPr id="8" name="Content Placeholder 7">
            <a:extLst>
              <a:ext uri="{FF2B5EF4-FFF2-40B4-BE49-F238E27FC236}">
                <a16:creationId xmlns:a16="http://schemas.microsoft.com/office/drawing/2014/main" id="{D9A108EF-5712-CB05-0CDD-425D024CDD98}"/>
              </a:ext>
            </a:extLst>
          </p:cNvPr>
          <p:cNvPicPr>
            <a:picLocks noGrp="1" noChangeAspect="1"/>
          </p:cNvPicPr>
          <p:nvPr>
            <p:ph sz="quarter" idx="13"/>
          </p:nvPr>
        </p:nvPicPr>
        <p:blipFill>
          <a:blip r:embed="rId3"/>
          <a:stretch>
            <a:fillRect/>
          </a:stretch>
        </p:blipFill>
        <p:spPr>
          <a:xfrm>
            <a:off x="750014" y="1407559"/>
            <a:ext cx="10407722" cy="4530904"/>
          </a:xfrm>
        </p:spPr>
      </p:pic>
      <p:pic>
        <p:nvPicPr>
          <p:cNvPr id="4" name="Google Shape;139;p32" descr="360DigiTMG Reviews - 52 Reviews of 360digitmg.com | Sitejabber">
            <a:extLst>
              <a:ext uri="{FF2B5EF4-FFF2-40B4-BE49-F238E27FC236}">
                <a16:creationId xmlns:a16="http://schemas.microsoft.com/office/drawing/2014/main" id="{9D094604-7937-C66B-4979-6AFCF82CAAB4}"/>
              </a:ext>
            </a:extLst>
          </p:cNvPr>
          <p:cNvPicPr preferRelativeResize="0"/>
          <p:nvPr/>
        </p:nvPicPr>
        <p:blipFill rotWithShape="1">
          <a:blip r:embed="rId4">
            <a:alphaModFix/>
          </a:blip>
          <a:srcRect/>
          <a:stretch/>
        </p:blipFill>
        <p:spPr>
          <a:xfrm>
            <a:off x="9573322" y="6049662"/>
            <a:ext cx="2277039" cy="808338"/>
          </a:xfrm>
          <a:prstGeom prst="rect">
            <a:avLst/>
          </a:prstGeom>
          <a:noFill/>
          <a:ln>
            <a:noFill/>
          </a:ln>
        </p:spPr>
      </p:pic>
    </p:spTree>
    <p:extLst>
      <p:ext uri="{BB962C8B-B14F-4D97-AF65-F5344CB8AC3E}">
        <p14:creationId xmlns:p14="http://schemas.microsoft.com/office/powerpoint/2010/main" val="1398201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479" y="512956"/>
            <a:ext cx="11021748" cy="613318"/>
          </a:xfrm>
        </p:spPr>
        <p:txBody>
          <a:bodyPr>
            <a:normAutofit/>
          </a:bodyPr>
          <a:lstStyle/>
          <a:p>
            <a:pPr algn="l"/>
            <a:r>
              <a:rPr lang="en-US" sz="3200" dirty="0">
                <a:latin typeface="Times New Roman" panose="02020603050405020304" pitchFamily="18" charset="0"/>
                <a:cs typeface="Times New Roman" panose="02020603050405020304" pitchFamily="18" charset="0"/>
              </a:rPr>
              <a:t>solution</a:t>
            </a:r>
          </a:p>
        </p:txBody>
      </p:sp>
      <p:sp>
        <p:nvSpPr>
          <p:cNvPr id="3" name="Content Placeholder 2"/>
          <p:cNvSpPr>
            <a:spLocks noGrp="1"/>
          </p:cNvSpPr>
          <p:nvPr>
            <p:ph sz="quarter" idx="13"/>
          </p:nvPr>
        </p:nvSpPr>
        <p:spPr>
          <a:xfrm>
            <a:off x="646772" y="903249"/>
            <a:ext cx="11452302" cy="5363736"/>
          </a:xfrm>
        </p:spPr>
        <p:txBody>
          <a:bodyPr>
            <a:normAutofit/>
          </a:bodyPr>
          <a:lstStyle/>
          <a:p>
            <a:endParaRPr lang="en-US" dirty="0"/>
          </a:p>
          <a:p>
            <a:r>
              <a:rPr lang="en-US" sz="2400" cap="none" dirty="0">
                <a:latin typeface="Times New Roman" pitchFamily="18" charset="0"/>
                <a:cs typeface="Times New Roman" pitchFamily="18" charset="0"/>
              </a:rPr>
              <a:t>Automate Data Collection From Inverters And WMS</a:t>
            </a:r>
          </a:p>
          <a:p>
            <a:r>
              <a:rPr lang="en-US" sz="2400" cap="none" dirty="0">
                <a:latin typeface="Times New Roman" pitchFamily="18" charset="0"/>
                <a:cs typeface="Times New Roman" pitchFamily="18" charset="0"/>
              </a:rPr>
              <a:t>Implement Real-time Data Analytics And Visualization</a:t>
            </a:r>
          </a:p>
          <a:p>
            <a:r>
              <a:rPr lang="en-US" sz="2400" cap="none" dirty="0">
                <a:latin typeface="Times New Roman" pitchFamily="18" charset="0"/>
                <a:cs typeface="Times New Roman" pitchFamily="18" charset="0"/>
              </a:rPr>
              <a:t>Develop Predictive Models For Performance Optimization</a:t>
            </a:r>
          </a:p>
          <a:p>
            <a:r>
              <a:rPr lang="en-US" sz="2400" cap="none" dirty="0">
                <a:latin typeface="Times New Roman" pitchFamily="18" charset="0"/>
                <a:cs typeface="Times New Roman" pitchFamily="18" charset="0"/>
              </a:rPr>
              <a:t>Integrate With Existing Solar Panel Systems And Inverters</a:t>
            </a:r>
          </a:p>
          <a:p>
            <a:r>
              <a:rPr lang="en-US" sz="2400" cap="none" dirty="0">
                <a:latin typeface="Times New Roman" pitchFamily="18" charset="0"/>
                <a:cs typeface="Times New Roman" pitchFamily="18" charset="0"/>
              </a:rPr>
              <a:t>Train Operators /Maintenance Teams On Optimization Strategies</a:t>
            </a:r>
          </a:p>
          <a:p>
            <a:r>
              <a:rPr lang="en-US" sz="2400" cap="none" dirty="0">
                <a:latin typeface="Times New Roman" pitchFamily="18" charset="0"/>
                <a:cs typeface="Times New Roman" pitchFamily="18" charset="0"/>
              </a:rPr>
              <a:t>Reduce Energy Loss And Improve System Efficiency</a:t>
            </a:r>
          </a:p>
          <a:p>
            <a:r>
              <a:rPr lang="en-US" sz="2400" cap="none" dirty="0">
                <a:latin typeface="Times New Roman" pitchFamily="18" charset="0"/>
                <a:cs typeface="Times New Roman" pitchFamily="18" charset="0"/>
              </a:rPr>
              <a:t>Implement Dynamic Monitoring And Preventive Maintenance</a:t>
            </a:r>
          </a:p>
        </p:txBody>
      </p:sp>
      <p:pic>
        <p:nvPicPr>
          <p:cNvPr id="1026" name="Picture 2" descr="Systems Thinking Solves Problem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91506" y="4790939"/>
            <a:ext cx="1907568" cy="19951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9540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cxnSp>
        <p:nvCxnSpPr>
          <p:cNvPr id="144" name="Google Shape;144;p60"/>
          <p:cNvCxnSpPr/>
          <p:nvPr/>
        </p:nvCxnSpPr>
        <p:spPr>
          <a:xfrm>
            <a:off x="0" y="6464596"/>
            <a:ext cx="9597656" cy="0"/>
          </a:xfrm>
          <a:prstGeom prst="straightConnector1">
            <a:avLst/>
          </a:prstGeom>
          <a:noFill/>
          <a:ln w="9525" cap="flat" cmpd="sng">
            <a:solidFill>
              <a:srgbClr val="3B7FF2"/>
            </a:solidFill>
            <a:prstDash val="solid"/>
            <a:round/>
            <a:headEnd type="none" w="sm" len="sm"/>
            <a:tailEnd type="none" w="sm" len="sm"/>
          </a:ln>
        </p:spPr>
      </p:cxnSp>
      <p:pic>
        <p:nvPicPr>
          <p:cNvPr id="145" name="Google Shape;145;p60" descr="Attitudes 2 Animal Cognition Survey – The Anthrozoologist"/>
          <p:cNvPicPr preferRelativeResize="0"/>
          <p:nvPr/>
        </p:nvPicPr>
        <p:blipFill rotWithShape="1">
          <a:blip r:embed="rId3">
            <a:alphaModFix/>
          </a:blip>
          <a:srcRect/>
          <a:stretch/>
        </p:blipFill>
        <p:spPr>
          <a:xfrm>
            <a:off x="3110415" y="272435"/>
            <a:ext cx="5971172" cy="5971172"/>
          </a:xfrm>
          <a:prstGeom prst="rect">
            <a:avLst/>
          </a:prstGeom>
          <a:noFill/>
          <a:ln>
            <a:noFill/>
          </a:ln>
        </p:spPr>
      </p:pic>
      <p:pic>
        <p:nvPicPr>
          <p:cNvPr id="146" name="Google Shape;146;p60" descr="360DigiTMG Reviews - 52 Reviews of 360digitmg.com | Sitejabber"/>
          <p:cNvPicPr preferRelativeResize="0"/>
          <p:nvPr/>
        </p:nvPicPr>
        <p:blipFill rotWithShape="1">
          <a:blip r:embed="rId4">
            <a:alphaModFix/>
          </a:blip>
          <a:srcRect/>
          <a:stretch/>
        </p:blipFill>
        <p:spPr>
          <a:xfrm>
            <a:off x="9723552" y="5952931"/>
            <a:ext cx="2277039" cy="80833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808839"/>
          </a:xfrm>
        </p:spPr>
        <p:txBody>
          <a:bodyPr>
            <a:normAutofit/>
          </a:bodyPr>
          <a:lstStyle/>
          <a:p>
            <a:pPr algn="l"/>
            <a:r>
              <a:rPr lang="en-US" dirty="0">
                <a:latin typeface="Times New Roman" panose="02020603050405020304" pitchFamily="18" charset="0"/>
                <a:cs typeface="Times New Roman" panose="02020603050405020304" pitchFamily="18" charset="0"/>
              </a:rPr>
              <a:t>content</a:t>
            </a:r>
          </a:p>
        </p:txBody>
      </p:sp>
      <p:sp>
        <p:nvSpPr>
          <p:cNvPr id="3" name="Content Placeholder 2"/>
          <p:cNvSpPr>
            <a:spLocks noGrp="1"/>
          </p:cNvSpPr>
          <p:nvPr>
            <p:ph sz="quarter" idx="13"/>
          </p:nvPr>
        </p:nvSpPr>
        <p:spPr>
          <a:xfrm>
            <a:off x="913774" y="1706138"/>
            <a:ext cx="10363826" cy="4085062"/>
          </a:xfrm>
        </p:spPr>
        <p:txBody>
          <a:bodyPr/>
          <a:lstStyle/>
          <a:p>
            <a:pPr marL="457200" lvl="0" indent="-431800">
              <a:lnSpc>
                <a:spcPct val="90000"/>
              </a:lnSpc>
              <a:spcBef>
                <a:spcPts val="0"/>
              </a:spcBef>
              <a:buClr>
                <a:schemeClr val="dk1"/>
              </a:buClr>
              <a:buSzPts val="3200"/>
              <a:buFont typeface="Times New Roman"/>
              <a:buChar char="●"/>
            </a:pPr>
            <a:r>
              <a:rPr lang="en-US" sz="2800" cap="none" dirty="0">
                <a:solidFill>
                  <a:schemeClr val="dk1"/>
                </a:solidFill>
                <a:latin typeface="Times New Roman"/>
                <a:ea typeface="Times New Roman"/>
                <a:cs typeface="Times New Roman"/>
                <a:sym typeface="Times New Roman"/>
              </a:rPr>
              <a:t>Business Problem</a:t>
            </a:r>
          </a:p>
          <a:p>
            <a:pPr marL="457200" lvl="0" indent="-431800">
              <a:lnSpc>
                <a:spcPct val="90000"/>
              </a:lnSpc>
              <a:spcBef>
                <a:spcPts val="0"/>
              </a:spcBef>
              <a:buClr>
                <a:schemeClr val="dk1"/>
              </a:buClr>
              <a:buSzPts val="3200"/>
              <a:buFont typeface="Times New Roman"/>
              <a:buChar char="●"/>
            </a:pPr>
            <a:r>
              <a:rPr lang="en-US" sz="2800" cap="none" dirty="0">
                <a:solidFill>
                  <a:schemeClr val="dk1"/>
                </a:solidFill>
                <a:latin typeface="Times New Roman"/>
                <a:ea typeface="Times New Roman"/>
                <a:cs typeface="Times New Roman"/>
                <a:sym typeface="Times New Roman"/>
              </a:rPr>
              <a:t>Data Dictionary</a:t>
            </a:r>
          </a:p>
          <a:p>
            <a:pPr marL="457200" lvl="0" indent="-431800">
              <a:lnSpc>
                <a:spcPct val="90000"/>
              </a:lnSpc>
              <a:spcBef>
                <a:spcPts val="0"/>
              </a:spcBef>
              <a:buClr>
                <a:schemeClr val="dk1"/>
              </a:buClr>
              <a:buSzPts val="3200"/>
              <a:buFont typeface="Times New Roman"/>
              <a:buChar char="●"/>
            </a:pPr>
            <a:r>
              <a:rPr lang="en-US" sz="2800" cap="none" dirty="0">
                <a:solidFill>
                  <a:schemeClr val="dk1"/>
                </a:solidFill>
                <a:latin typeface="Times New Roman"/>
                <a:ea typeface="Times New Roman"/>
                <a:cs typeface="Times New Roman"/>
                <a:sym typeface="Times New Roman"/>
              </a:rPr>
              <a:t>Project Architecture - Data Flow Diagram</a:t>
            </a:r>
          </a:p>
          <a:p>
            <a:pPr marL="457200" indent="-431800">
              <a:lnSpc>
                <a:spcPct val="90000"/>
              </a:lnSpc>
              <a:spcBef>
                <a:spcPts val="0"/>
              </a:spcBef>
              <a:buClr>
                <a:schemeClr val="dk1"/>
              </a:buClr>
              <a:buSzPts val="3200"/>
              <a:buFont typeface="Times New Roman"/>
              <a:buChar char="●"/>
            </a:pPr>
            <a:r>
              <a:rPr lang="en-US" sz="2800" cap="none" dirty="0">
                <a:solidFill>
                  <a:schemeClr val="dk1"/>
                </a:solidFill>
                <a:latin typeface="Times New Roman"/>
                <a:ea typeface="Times New Roman"/>
                <a:cs typeface="Times New Roman"/>
                <a:sym typeface="Times New Roman"/>
              </a:rPr>
              <a:t>Project Overview and Scope</a:t>
            </a:r>
            <a:endParaRPr lang="en-US" sz="2800" cap="none" dirty="0">
              <a:solidFill>
                <a:schemeClr val="dk1"/>
              </a:solidFill>
              <a:latin typeface="Times New Roman"/>
              <a:ea typeface="Times New Roman"/>
              <a:cs typeface="Times New Roman"/>
            </a:endParaRPr>
          </a:p>
          <a:p>
            <a:pPr marL="457200" lvl="0" indent="-431800">
              <a:lnSpc>
                <a:spcPct val="90000"/>
              </a:lnSpc>
              <a:spcBef>
                <a:spcPts val="0"/>
              </a:spcBef>
              <a:buClr>
                <a:schemeClr val="dk1"/>
              </a:buClr>
              <a:buSzPts val="3200"/>
              <a:buFont typeface="Times New Roman"/>
              <a:buChar char="●"/>
            </a:pPr>
            <a:r>
              <a:rPr lang="en-US" sz="2800" cap="none" dirty="0">
                <a:solidFill>
                  <a:schemeClr val="dk1"/>
                </a:solidFill>
                <a:latin typeface="Times New Roman"/>
                <a:ea typeface="Times New Roman"/>
                <a:cs typeface="Times New Roman"/>
                <a:sym typeface="Times New Roman"/>
              </a:rPr>
              <a:t>Exploratory Data Analysis</a:t>
            </a:r>
          </a:p>
          <a:p>
            <a:pPr marL="457200" lvl="0" indent="-431800">
              <a:lnSpc>
                <a:spcPct val="90000"/>
              </a:lnSpc>
              <a:spcBef>
                <a:spcPts val="0"/>
              </a:spcBef>
              <a:buClr>
                <a:schemeClr val="dk1"/>
              </a:buClr>
              <a:buSzPts val="3200"/>
              <a:buFont typeface="Times New Roman"/>
              <a:buChar char="●"/>
            </a:pPr>
            <a:r>
              <a:rPr lang="en-US" sz="2800" cap="none" dirty="0">
                <a:solidFill>
                  <a:schemeClr val="dk1"/>
                </a:solidFill>
                <a:latin typeface="Times New Roman"/>
                <a:ea typeface="Times New Roman"/>
                <a:cs typeface="Times New Roman"/>
                <a:sym typeface="Times New Roman"/>
              </a:rPr>
              <a:t>Data Preprocessing</a:t>
            </a:r>
          </a:p>
          <a:p>
            <a:pPr marL="457200" lvl="0" indent="-431800">
              <a:lnSpc>
                <a:spcPct val="90000"/>
              </a:lnSpc>
              <a:spcBef>
                <a:spcPts val="0"/>
              </a:spcBef>
              <a:buClr>
                <a:schemeClr val="dk1"/>
              </a:buClr>
              <a:buSzPts val="3200"/>
              <a:buFont typeface="Times New Roman"/>
              <a:buChar char="●"/>
            </a:pPr>
            <a:r>
              <a:rPr lang="en-US" sz="2800" cap="none" dirty="0">
                <a:solidFill>
                  <a:schemeClr val="dk1"/>
                </a:solidFill>
                <a:latin typeface="Times New Roman"/>
                <a:ea typeface="Times New Roman"/>
                <a:cs typeface="Times New Roman"/>
                <a:sym typeface="Times New Roman"/>
              </a:rPr>
              <a:t>Data Visualization</a:t>
            </a:r>
          </a:p>
          <a:p>
            <a:pPr marL="457200" lvl="0" indent="-431800">
              <a:lnSpc>
                <a:spcPct val="90000"/>
              </a:lnSpc>
              <a:spcBef>
                <a:spcPts val="0"/>
              </a:spcBef>
              <a:buClr>
                <a:schemeClr val="dk1"/>
              </a:buClr>
              <a:buSzPts val="3200"/>
              <a:buFont typeface="Times New Roman"/>
              <a:buChar char="●"/>
            </a:pPr>
            <a:r>
              <a:rPr lang="en-US" sz="2800" cap="none" dirty="0">
                <a:solidFill>
                  <a:schemeClr val="dk1"/>
                </a:solidFill>
                <a:latin typeface="Times New Roman"/>
                <a:ea typeface="Times New Roman"/>
                <a:cs typeface="Times New Roman"/>
                <a:sym typeface="Times New Roman"/>
              </a:rPr>
              <a:t>Solution</a:t>
            </a:r>
          </a:p>
          <a:p>
            <a:endParaRPr lang="en-US" dirty="0"/>
          </a:p>
        </p:txBody>
      </p:sp>
    </p:spTree>
    <p:extLst>
      <p:ext uri="{BB962C8B-B14F-4D97-AF65-F5344CB8AC3E}">
        <p14:creationId xmlns:p14="http://schemas.microsoft.com/office/powerpoint/2010/main" val="1817189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6"/>
          <p:cNvSpPr txBox="1">
            <a:spLocks noGrp="1"/>
          </p:cNvSpPr>
          <p:nvPr>
            <p:ph type="title"/>
          </p:nvPr>
        </p:nvSpPr>
        <p:spPr>
          <a:xfrm flipV="1">
            <a:off x="228600" y="-1862254"/>
            <a:ext cx="3863898" cy="490654"/>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endParaRPr sz="3200" b="1" dirty="0">
              <a:latin typeface="Times New Roman"/>
              <a:ea typeface="Times New Roman"/>
              <a:cs typeface="Times New Roman"/>
              <a:sym typeface="Times New Roman"/>
            </a:endParaRPr>
          </a:p>
        </p:txBody>
      </p:sp>
      <p:pic>
        <p:nvPicPr>
          <p:cNvPr id="90" name="Google Shape;90;p6" descr="360DigiTMG Reviews - 52 Reviews of 360digitmg.com | Sitejabber"/>
          <p:cNvPicPr preferRelativeResize="0"/>
          <p:nvPr/>
        </p:nvPicPr>
        <p:blipFill rotWithShape="1">
          <a:blip r:embed="rId3">
            <a:alphaModFix/>
          </a:blip>
          <a:srcRect/>
          <a:stretch/>
        </p:blipFill>
        <p:spPr>
          <a:xfrm>
            <a:off x="9753110" y="5945834"/>
            <a:ext cx="2277039" cy="808338"/>
          </a:xfrm>
          <a:prstGeom prst="rect">
            <a:avLst/>
          </a:prstGeom>
          <a:noFill/>
          <a:ln>
            <a:noFill/>
          </a:ln>
        </p:spPr>
      </p:pic>
      <p:sp>
        <p:nvSpPr>
          <p:cNvPr id="2" name="TextBox 1"/>
          <p:cNvSpPr txBox="1"/>
          <p:nvPr/>
        </p:nvSpPr>
        <p:spPr>
          <a:xfrm flipH="1">
            <a:off x="292390" y="348987"/>
            <a:ext cx="11558239" cy="4154984"/>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Business Problem </a:t>
            </a:r>
          </a:p>
          <a:p>
            <a:pPr algn="ctr"/>
            <a:endParaRPr lang="en-US" sz="3200" b="1" dirty="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q"/>
            </a:pPr>
            <a:r>
              <a:rPr lang="en-US" sz="2000" dirty="0"/>
              <a:t>The company struggles with Frequent fluctuations in energy output caused by variable environmental conditions and system inefficiencies are limiting optimal solar power generation</a:t>
            </a:r>
            <a:br>
              <a:rPr lang="en-US" sz="2000" dirty="0">
                <a:solidFill>
                  <a:schemeClr val="dk1"/>
                </a:solidFill>
                <a:latin typeface="Aptos Display" panose="020B0004020202020204" pitchFamily="34" charset="0"/>
                <a:cs typeface="Times New Roman"/>
              </a:rPr>
            </a:br>
            <a:endParaRPr lang="en-US" sz="2000" dirty="0">
              <a:solidFill>
                <a:schemeClr val="dk1"/>
              </a:solidFill>
              <a:latin typeface="Aptos Display" panose="020B0004020202020204" pitchFamily="34" charset="0"/>
              <a:cs typeface="Times New Roman"/>
            </a:endParaRPr>
          </a:p>
          <a:p>
            <a:pPr marL="342900" lvl="0" indent="-342900">
              <a:buFont typeface="Wingdings" pitchFamily="2" charset="2"/>
              <a:buChar char="Ø"/>
            </a:pPr>
            <a:r>
              <a:rPr lang="en-US" sz="2000" dirty="0"/>
              <a:t>Business Constraint: Minimize operational cost. </a:t>
            </a:r>
          </a:p>
          <a:p>
            <a:pPr marL="342900" lvl="0" indent="-342900">
              <a:buFont typeface="Wingdings" pitchFamily="2" charset="2"/>
              <a:buChar char="Ø"/>
            </a:pPr>
            <a:r>
              <a:rPr lang="en-US" sz="2000" dirty="0"/>
              <a:t> Business Objective: Maximize Power Production and Performance </a:t>
            </a:r>
          </a:p>
          <a:p>
            <a:pPr marL="342900" lvl="0" indent="-342900">
              <a:buFont typeface="Wingdings" pitchFamily="2" charset="2"/>
              <a:buChar char="Ø"/>
            </a:pPr>
            <a:r>
              <a:rPr lang="en-US" sz="2000" dirty="0"/>
              <a:t>Business Success Criteria: Achieve a 20-30% increase in profit. </a:t>
            </a:r>
          </a:p>
          <a:p>
            <a:pPr marL="342900" lvl="0" indent="-342900">
              <a:buFont typeface="Wingdings" pitchFamily="2" charset="2"/>
              <a:buChar char="Ø"/>
            </a:pPr>
            <a:r>
              <a:rPr lang="en-US" sz="2000" dirty="0"/>
              <a:t>Economic Success Criteria: Increase 30% In revenue, and reduce operational costs through   Improved solar power generation efficiency</a:t>
            </a:r>
            <a:br>
              <a:rPr lang="en-US" sz="2000" dirty="0">
                <a:solidFill>
                  <a:schemeClr val="dk1"/>
                </a:solidFill>
                <a:latin typeface="Aptos Display" panose="020B0004020202020204" pitchFamily="34" charset="0"/>
                <a:cs typeface="Times New Roman"/>
              </a:rPr>
            </a:br>
            <a:br>
              <a:rPr lang="en-US" sz="2000" dirty="0">
                <a:solidFill>
                  <a:schemeClr val="dk1"/>
                </a:solidFill>
                <a:latin typeface="Aptos Display" panose="020B0004020202020204" pitchFamily="34" charset="0"/>
                <a:cs typeface="Times New Roman"/>
              </a:rPr>
            </a:br>
            <a:endParaRPr lang="en-US" sz="2000" dirty="0"/>
          </a:p>
        </p:txBody>
      </p:sp>
      <p:pic>
        <p:nvPicPr>
          <p:cNvPr id="2050" name="Picture 2" descr="Business Problem Solving: Over 75,172 Royalty-Free Licensable Stock  Illustrations &amp; Drawings | Shutterstoc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80113" y="4094293"/>
            <a:ext cx="5215078" cy="265987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839" y="245327"/>
            <a:ext cx="10921387" cy="836497"/>
          </a:xfrm>
        </p:spPr>
        <p:txBody>
          <a:bodyPr>
            <a:normAutofit fontScale="90000"/>
          </a:bodyPr>
          <a:lstStyle/>
          <a:p>
            <a:pPr lvl="0" algn="l"/>
            <a:r>
              <a:rPr lang="en-US" b="1" cap="none" dirty="0">
                <a:solidFill>
                  <a:schemeClr val="dk1"/>
                </a:solidFill>
                <a:latin typeface="Times New Roman"/>
                <a:ea typeface="Times New Roman"/>
                <a:cs typeface="Times New Roman"/>
                <a:sym typeface="Times New Roman"/>
              </a:rPr>
              <a:t>Data Dictionary</a:t>
            </a:r>
            <a:br>
              <a:rPr lang="en-US" cap="none" dirty="0">
                <a:solidFill>
                  <a:schemeClr val="dk1"/>
                </a:solidFill>
                <a:latin typeface="Times New Roman"/>
                <a:ea typeface="Times New Roman"/>
                <a:cs typeface="Times New Roman"/>
                <a:sym typeface="Times New Roman"/>
              </a:rPr>
            </a:br>
            <a:endParaRPr lang="en-US"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379769" y="759852"/>
            <a:ext cx="10721820" cy="5782615"/>
          </a:xfrm>
        </p:spPr>
      </p:pic>
    </p:spTree>
    <p:extLst>
      <p:ext uri="{BB962C8B-B14F-4D97-AF65-F5344CB8AC3E}">
        <p14:creationId xmlns:p14="http://schemas.microsoft.com/office/powerpoint/2010/main" val="4109061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0D14F9-5743-E046-6B4A-80EACD7B34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062167-445D-01D2-98D9-00F0684F3DC1}"/>
              </a:ext>
            </a:extLst>
          </p:cNvPr>
          <p:cNvSpPr>
            <a:spLocks noGrp="1"/>
          </p:cNvSpPr>
          <p:nvPr>
            <p:ph type="title"/>
          </p:nvPr>
        </p:nvSpPr>
        <p:spPr>
          <a:xfrm>
            <a:off x="228600" y="3048689"/>
            <a:ext cx="11636298" cy="521590"/>
          </a:xfrm>
        </p:spPr>
        <p:txBody>
          <a:bodyPr/>
          <a:lstStyle/>
          <a:p>
            <a:r>
              <a:rPr lang="en-US" dirty="0"/>
              <a:t>               </a:t>
            </a:r>
          </a:p>
        </p:txBody>
      </p:sp>
      <p:pic>
        <p:nvPicPr>
          <p:cNvPr id="5" name="Picture 4">
            <a:extLst>
              <a:ext uri="{FF2B5EF4-FFF2-40B4-BE49-F238E27FC236}">
                <a16:creationId xmlns:a16="http://schemas.microsoft.com/office/drawing/2014/main" id="{2FFEF3C6-204B-448C-E969-84647DA91A48}"/>
              </a:ext>
            </a:extLst>
          </p:cNvPr>
          <p:cNvPicPr>
            <a:picLocks noChangeAspect="1"/>
          </p:cNvPicPr>
          <p:nvPr/>
        </p:nvPicPr>
        <p:blipFill>
          <a:blip r:embed="rId2"/>
          <a:stretch>
            <a:fillRect/>
          </a:stretch>
        </p:blipFill>
        <p:spPr>
          <a:xfrm>
            <a:off x="555702" y="575353"/>
            <a:ext cx="11309196" cy="5804899"/>
          </a:xfrm>
          <a:prstGeom prst="rect">
            <a:avLst/>
          </a:prstGeom>
        </p:spPr>
      </p:pic>
    </p:spTree>
    <p:extLst>
      <p:ext uri="{BB962C8B-B14F-4D97-AF65-F5344CB8AC3E}">
        <p14:creationId xmlns:p14="http://schemas.microsoft.com/office/powerpoint/2010/main" val="2212720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91867"/>
            <a:ext cx="10515600" cy="5078222"/>
          </a:xfrm>
        </p:spPr>
        <p:txBody>
          <a:bodyPr/>
          <a:lstStyle/>
          <a:p>
            <a:r>
              <a:rPr lang="en-US" sz="2000" b="1" dirty="0">
                <a:latin typeface="Times New Roman" panose="02020603050405020304" pitchFamily="18" charset="0"/>
                <a:ea typeface="Times New Roman"/>
                <a:cs typeface="Times New Roman" panose="02020603050405020304" pitchFamily="18" charset="0"/>
                <a:sym typeface="Times New Roman"/>
              </a:rPr>
              <a:t>Project Overview and Scope</a:t>
            </a:r>
            <a:br>
              <a:rPr lang="en-US" sz="2000" b="1" dirty="0">
                <a:latin typeface="Times New Roman" panose="02020603050405020304" pitchFamily="18" charset="0"/>
                <a:ea typeface="Times New Roman"/>
                <a:cs typeface="Times New Roman" panose="02020603050405020304" pitchFamily="18" charset="0"/>
                <a:sym typeface="Times New Roman"/>
              </a:rPr>
            </a:br>
            <a:br>
              <a:rPr lang="en-US" sz="2000" b="1" dirty="0">
                <a:latin typeface="Times New Roman" panose="02020603050405020304" pitchFamily="18" charset="0"/>
                <a:ea typeface="Times New Roman"/>
                <a:cs typeface="Times New Roman" panose="02020603050405020304" pitchFamily="18" charset="0"/>
                <a:sym typeface="Times New Roman"/>
              </a:rPr>
            </a:br>
            <a:r>
              <a:rPr lang="en-US" sz="2000" b="1" cap="none" dirty="0">
                <a:latin typeface="Times New Roman" panose="02020603050405020304" pitchFamily="18" charset="0"/>
                <a:ea typeface="Times New Roman"/>
                <a:cs typeface="Times New Roman" panose="02020603050405020304" pitchFamily="18" charset="0"/>
                <a:sym typeface="Times New Roman"/>
              </a:rPr>
              <a:t>       </a:t>
            </a:r>
            <a:r>
              <a:rPr lang="en-US" sz="2000" cap="none" dirty="0">
                <a:latin typeface="Times New Roman" pitchFamily="18" charset="0"/>
                <a:cs typeface="Times New Roman" pitchFamily="18" charset="0"/>
              </a:rPr>
              <a:t>Implement A Digital Solution To Automate Data Collection, Analysis, And Visualization, Enabling Real-time Monitoring And Optimization Of Solar Power Generation Efficiency. This Will Help In Reducing Operational Costs And Maximizing Energy Production.</a:t>
            </a:r>
            <a:br>
              <a:rPr lang="en-US" sz="2000" cap="none" dirty="0"/>
            </a:br>
            <a:br>
              <a:rPr lang="en-US" sz="2000" cap="none" dirty="0"/>
            </a:br>
            <a:br>
              <a:rPr lang="en-US" sz="2000" cap="none" dirty="0">
                <a:latin typeface="Times New Roman" panose="02020603050405020304" pitchFamily="18" charset="0"/>
                <a:cs typeface="Times New Roman" panose="02020603050405020304" pitchFamily="18" charset="0"/>
              </a:rPr>
            </a:br>
            <a:r>
              <a:rPr lang="en-US" sz="2000" b="1" cap="none" dirty="0">
                <a:latin typeface="Times New Roman" panose="02020603050405020304" pitchFamily="18" charset="0"/>
                <a:cs typeface="Times New Roman" panose="02020603050405020304" pitchFamily="18" charset="0"/>
              </a:rPr>
              <a:t>Scope:-</a:t>
            </a:r>
            <a:br>
              <a:rPr lang="en-US" sz="2000" b="1" cap="none" dirty="0">
                <a:latin typeface="Times New Roman" panose="02020603050405020304" pitchFamily="18" charset="0"/>
                <a:cs typeface="Times New Roman" panose="02020603050405020304" pitchFamily="18" charset="0"/>
              </a:rPr>
            </a:br>
            <a:r>
              <a:rPr lang="en-US" sz="2000" cap="none" dirty="0">
                <a:latin typeface="Times New Roman" panose="02020603050405020304" pitchFamily="18" charset="0"/>
                <a:cs typeface="Times New Roman" panose="02020603050405020304" pitchFamily="18" charset="0"/>
              </a:rPr>
              <a:t>1.Automate Data Collection From Inverters And Weather Monitoring Systems (WMS).</a:t>
            </a:r>
            <a:br>
              <a:rPr lang="en-US" sz="2000" cap="none" dirty="0">
                <a:latin typeface="Times New Roman" panose="02020603050405020304" pitchFamily="18" charset="0"/>
                <a:cs typeface="Times New Roman" panose="02020603050405020304" pitchFamily="18" charset="0"/>
              </a:rPr>
            </a:br>
            <a:br>
              <a:rPr lang="en-US" sz="2000" cap="none" dirty="0">
                <a:latin typeface="Times New Roman" panose="02020603050405020304" pitchFamily="18" charset="0"/>
                <a:cs typeface="Times New Roman" panose="02020603050405020304" pitchFamily="18" charset="0"/>
              </a:rPr>
            </a:br>
            <a:r>
              <a:rPr lang="en-US" sz="2000" cap="none" dirty="0">
                <a:latin typeface="Times New Roman" panose="02020603050405020304" pitchFamily="18" charset="0"/>
                <a:cs typeface="Times New Roman" panose="02020603050405020304" pitchFamily="18" charset="0"/>
              </a:rPr>
              <a:t>2.Implement Real-time Data Analytics And Visualization For Energy Performance Tracking.</a:t>
            </a:r>
            <a:br>
              <a:rPr lang="en-US" sz="2000" cap="none" dirty="0">
                <a:latin typeface="Times New Roman" panose="02020603050405020304" pitchFamily="18" charset="0"/>
                <a:cs typeface="Times New Roman" panose="02020603050405020304" pitchFamily="18" charset="0"/>
              </a:rPr>
            </a:br>
            <a:br>
              <a:rPr lang="en-US" sz="2000" cap="none" dirty="0">
                <a:latin typeface="Times New Roman" panose="02020603050405020304" pitchFamily="18" charset="0"/>
                <a:cs typeface="Times New Roman" panose="02020603050405020304" pitchFamily="18" charset="0"/>
              </a:rPr>
            </a:br>
            <a:r>
              <a:rPr lang="en-US" sz="2000" cap="none" dirty="0">
                <a:latin typeface="Times New Roman" panose="02020603050405020304" pitchFamily="18" charset="0"/>
                <a:cs typeface="Times New Roman" panose="02020603050405020304" pitchFamily="18" charset="0"/>
              </a:rPr>
              <a:t>3.Develop Predictive Models To Optimize Power Generation And Detect Inefficiencies.</a:t>
            </a:r>
            <a:br>
              <a:rPr lang="en-US" sz="2000" cap="none" dirty="0">
                <a:latin typeface="Times New Roman" panose="02020603050405020304" pitchFamily="18" charset="0"/>
                <a:cs typeface="Times New Roman" panose="02020603050405020304" pitchFamily="18" charset="0"/>
              </a:rPr>
            </a:br>
            <a:br>
              <a:rPr lang="en-US" sz="2000" cap="none" dirty="0">
                <a:latin typeface="Times New Roman" panose="02020603050405020304" pitchFamily="18" charset="0"/>
                <a:cs typeface="Times New Roman" panose="02020603050405020304" pitchFamily="18" charset="0"/>
              </a:rPr>
            </a:br>
            <a:r>
              <a:rPr lang="en-US" sz="2000" cap="none" dirty="0">
                <a:latin typeface="Times New Roman" panose="02020603050405020304" pitchFamily="18" charset="0"/>
                <a:cs typeface="Times New Roman" panose="02020603050405020304" pitchFamily="18" charset="0"/>
              </a:rPr>
              <a:t>4.Integrate With Existing Solar Panel Systems And Inverters For Seamless Operation.</a:t>
            </a:r>
            <a:br>
              <a:rPr lang="en-US" sz="2000" cap="none" dirty="0">
                <a:latin typeface="Times New Roman" panose="02020603050405020304" pitchFamily="18" charset="0"/>
                <a:cs typeface="Times New Roman" panose="02020603050405020304" pitchFamily="18" charset="0"/>
              </a:rPr>
            </a:br>
            <a:br>
              <a:rPr lang="en-US" sz="2000" cap="none" dirty="0">
                <a:latin typeface="Times New Roman" panose="02020603050405020304" pitchFamily="18" charset="0"/>
                <a:cs typeface="Times New Roman" panose="02020603050405020304" pitchFamily="18" charset="0"/>
              </a:rPr>
            </a:br>
            <a:r>
              <a:rPr lang="en-US" sz="2000" cap="none" dirty="0">
                <a:latin typeface="Times New Roman" panose="02020603050405020304" pitchFamily="18" charset="0"/>
                <a:cs typeface="Times New Roman" panose="02020603050405020304" pitchFamily="18" charset="0"/>
              </a:rPr>
              <a:t>5.Train Operations And Maintenance Teams On Data-driven Decision-making And System Optimization.</a:t>
            </a:r>
          </a:p>
        </p:txBody>
      </p:sp>
    </p:spTree>
    <p:extLst>
      <p:ext uri="{BB962C8B-B14F-4D97-AF65-F5344CB8AC3E}">
        <p14:creationId xmlns:p14="http://schemas.microsoft.com/office/powerpoint/2010/main" val="2598726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663" y="301083"/>
            <a:ext cx="11155564" cy="646771"/>
          </a:xfrm>
        </p:spPr>
        <p:txBody>
          <a:bodyPr>
            <a:normAutofit/>
          </a:bodyPr>
          <a:lstStyle/>
          <a:p>
            <a:pPr algn="l"/>
            <a:r>
              <a:rPr lang="en-US" sz="3200" b="1" dirty="0">
                <a:latin typeface="Times New Roman"/>
                <a:ea typeface="Times New Roman"/>
                <a:cs typeface="Times New Roman"/>
                <a:sym typeface="Times New Roman"/>
              </a:rPr>
              <a:t>exploratory Data Analysis [EDA]</a:t>
            </a:r>
            <a:endParaRPr lang="en-US" sz="3200" dirty="0"/>
          </a:p>
        </p:txBody>
      </p:sp>
      <p:pic>
        <p:nvPicPr>
          <p:cNvPr id="5" name="Content Placeholder 4"/>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bwMode="auto">
          <a:xfrm>
            <a:off x="425003" y="811369"/>
            <a:ext cx="10856889" cy="5666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7319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30"/>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Data Preprocessing</a:t>
            </a:r>
            <a:endParaRPr dirty="0"/>
          </a:p>
        </p:txBody>
      </p:sp>
      <p:sp>
        <p:nvSpPr>
          <p:cNvPr id="129" name="Google Shape;129;p30"/>
          <p:cNvSpPr txBox="1"/>
          <p:nvPr/>
        </p:nvSpPr>
        <p:spPr>
          <a:xfrm>
            <a:off x="876300" y="1428750"/>
            <a:ext cx="10972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130" name="Google Shape;130;p30" descr="360DigiTMG Reviews - 52 Reviews of 360digitmg.com | Sitejabber"/>
          <p:cNvPicPr preferRelativeResize="0"/>
          <p:nvPr/>
        </p:nvPicPr>
        <p:blipFill rotWithShape="1">
          <a:blip r:embed="rId3">
            <a:alphaModFix/>
          </a:blip>
          <a:srcRect/>
          <a:stretch/>
        </p:blipFill>
        <p:spPr>
          <a:xfrm>
            <a:off x="9751545" y="5952931"/>
            <a:ext cx="2277039" cy="808338"/>
          </a:xfrm>
          <a:prstGeom prst="rect">
            <a:avLst/>
          </a:prstGeom>
          <a:noFill/>
          <a:ln>
            <a:noFill/>
          </a:ln>
        </p:spPr>
      </p:pic>
      <p:sp>
        <p:nvSpPr>
          <p:cNvPr id="4" name="Rectangle 3"/>
          <p:cNvSpPr/>
          <p:nvPr/>
        </p:nvSpPr>
        <p:spPr>
          <a:xfrm>
            <a:off x="2575929" y="1000857"/>
            <a:ext cx="6238194" cy="1029315"/>
          </a:xfrm>
          <a:prstGeom prst="rect">
            <a:avLst/>
          </a:prstGeom>
          <a:ln>
            <a:solidFill>
              <a:schemeClr val="tx1"/>
            </a:solidFill>
          </a:ln>
          <a:effectLst>
            <a:innerShdw blurRad="63500" dist="50800" dir="13500000">
              <a:prstClr val="black">
                <a:alpha val="50000"/>
              </a:prstClr>
            </a:inn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800" b="1" dirty="0">
              <a:latin typeface="Times New Roman" panose="02020603050405020304" pitchFamily="18" charset="0"/>
              <a:cs typeface="Times New Roman" panose="02020603050405020304" pitchFamily="18" charset="0"/>
            </a:endParaRPr>
          </a:p>
          <a:p>
            <a:pPr algn="ctr"/>
            <a:r>
              <a:rPr lang="en-US" sz="1800" b="1" dirty="0">
                <a:latin typeface="Times New Roman" panose="02020603050405020304" pitchFamily="18" charset="0"/>
                <a:cs typeface="Times New Roman" panose="02020603050405020304" pitchFamily="18" charset="0"/>
              </a:rPr>
              <a:t>Finding </a:t>
            </a:r>
            <a:r>
              <a:rPr lang="en-US" sz="1800" b="1" dirty="0" err="1">
                <a:latin typeface="Times New Roman" panose="02020603050405020304" pitchFamily="18" charset="0"/>
                <a:cs typeface="Times New Roman" panose="02020603050405020304" pitchFamily="18" charset="0"/>
              </a:rPr>
              <a:t>Dublicate</a:t>
            </a:r>
            <a:r>
              <a:rPr lang="en-US" sz="1800" b="1" dirty="0">
                <a:latin typeface="Times New Roman" panose="02020603050405020304" pitchFamily="18" charset="0"/>
                <a:cs typeface="Times New Roman" panose="02020603050405020304" pitchFamily="18" charset="0"/>
              </a:rPr>
              <a:t> values</a:t>
            </a:r>
          </a:p>
          <a:p>
            <a:pPr algn="ctr"/>
            <a:r>
              <a:rPr lang="en-US" dirty="0">
                <a:latin typeface="Times New Roman" panose="02020603050405020304" pitchFamily="18" charset="0"/>
                <a:cs typeface="Times New Roman" panose="02020603050405020304" pitchFamily="18" charset="0"/>
              </a:rPr>
              <a:t>By using function </a:t>
            </a:r>
            <a:r>
              <a:rPr lang="en-US" dirty="0" err="1">
                <a:latin typeface="Times New Roman" panose="02020603050405020304" pitchFamily="18" charset="0"/>
                <a:cs typeface="Times New Roman" panose="02020603050405020304" pitchFamily="18" charset="0"/>
              </a:rPr>
              <a:t>dublicated</a:t>
            </a:r>
            <a:r>
              <a:rPr lang="en-US" dirty="0">
                <a:latin typeface="Times New Roman" panose="02020603050405020304" pitchFamily="18" charset="0"/>
                <a:cs typeface="Times New Roman" panose="02020603050405020304" pitchFamily="18" charset="0"/>
              </a:rPr>
              <a:t>() we can find the </a:t>
            </a:r>
            <a:r>
              <a:rPr lang="en-US" dirty="0" err="1">
                <a:latin typeface="Times New Roman" panose="02020603050405020304" pitchFamily="18" charset="0"/>
                <a:cs typeface="Times New Roman" panose="02020603050405020304" pitchFamily="18" charset="0"/>
              </a:rPr>
              <a:t>dublicate</a:t>
            </a:r>
            <a:r>
              <a:rPr lang="en-US" dirty="0">
                <a:latin typeface="Times New Roman" panose="02020603050405020304" pitchFamily="18" charset="0"/>
                <a:cs typeface="Times New Roman" panose="02020603050405020304" pitchFamily="18" charset="0"/>
              </a:rPr>
              <a:t> values on the dataset</a:t>
            </a:r>
          </a:p>
          <a:p>
            <a:pPr algn="ctr"/>
            <a:endParaRPr lang="en-US" dirty="0"/>
          </a:p>
        </p:txBody>
      </p:sp>
      <p:sp>
        <p:nvSpPr>
          <p:cNvPr id="5" name="Rectangle 4"/>
          <p:cNvSpPr/>
          <p:nvPr/>
        </p:nvSpPr>
        <p:spPr>
          <a:xfrm>
            <a:off x="2575930" y="2242446"/>
            <a:ext cx="6238193" cy="914400"/>
          </a:xfrm>
          <a:prstGeom prst="rect">
            <a:avLst/>
          </a:prstGeom>
          <a:ln>
            <a:solidFill>
              <a:schemeClr val="tx1"/>
            </a:solidFill>
          </a:ln>
          <a:effectLst>
            <a:innerShdw blurRad="63500" dist="50800" dir="13500000">
              <a:prstClr val="black">
                <a:alpha val="50000"/>
              </a:prstClr>
            </a:inn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800" b="1" dirty="0">
                <a:latin typeface="Times New Roman" panose="02020603050405020304" pitchFamily="18" charset="0"/>
                <a:cs typeface="Times New Roman" panose="02020603050405020304" pitchFamily="18" charset="0"/>
              </a:rPr>
              <a:t>Finding and Handling Missing/Null Values</a:t>
            </a:r>
          </a:p>
          <a:p>
            <a:pPr algn="ctr"/>
            <a:r>
              <a:rPr lang="en-US" dirty="0">
                <a:latin typeface="Times New Roman" panose="02020603050405020304" pitchFamily="18" charset="0"/>
                <a:cs typeface="Times New Roman" panose="02020603050405020304" pitchFamily="18" charset="0"/>
              </a:rPr>
              <a:t>By using function </a:t>
            </a:r>
            <a:r>
              <a:rPr lang="en-US" dirty="0" err="1">
                <a:latin typeface="Times New Roman" panose="02020603050405020304" pitchFamily="18" charset="0"/>
                <a:cs typeface="Times New Roman" panose="02020603050405020304" pitchFamily="18" charset="0"/>
              </a:rPr>
              <a:t>isnull</a:t>
            </a:r>
            <a:r>
              <a:rPr lang="en-US" dirty="0">
                <a:latin typeface="Times New Roman" panose="02020603050405020304" pitchFamily="18" charset="0"/>
                <a:cs typeface="Times New Roman" panose="02020603050405020304" pitchFamily="18" charset="0"/>
              </a:rPr>
              <a:t>() we </a:t>
            </a:r>
            <a:r>
              <a:rPr lang="en-US" dirty="0" err="1">
                <a:latin typeface="Times New Roman" panose="02020603050405020304" pitchFamily="18" charset="0"/>
                <a:cs typeface="Times New Roman" panose="02020603050405020304" pitchFamily="18" charset="0"/>
              </a:rPr>
              <a:t>cand</a:t>
            </a:r>
            <a:r>
              <a:rPr lang="en-US" dirty="0">
                <a:latin typeface="Times New Roman" panose="02020603050405020304" pitchFamily="18" charset="0"/>
                <a:cs typeface="Times New Roman" panose="02020603050405020304" pitchFamily="18" charset="0"/>
              </a:rPr>
              <a:t> find the missing and null values and its handled by imputation method</a:t>
            </a:r>
          </a:p>
        </p:txBody>
      </p:sp>
      <p:sp>
        <p:nvSpPr>
          <p:cNvPr id="6" name="Rectangle 5"/>
          <p:cNvSpPr/>
          <p:nvPr/>
        </p:nvSpPr>
        <p:spPr>
          <a:xfrm>
            <a:off x="2575929" y="3444426"/>
            <a:ext cx="6238194" cy="838779"/>
          </a:xfrm>
          <a:prstGeom prst="rect">
            <a:avLst/>
          </a:prstGeom>
          <a:ln>
            <a:solidFill>
              <a:schemeClr val="tx1"/>
            </a:solidFill>
          </a:ln>
          <a:effectLst>
            <a:innerShdw blurRad="63500" dist="50800" dir="13500000">
              <a:prstClr val="black">
                <a:alpha val="50000"/>
              </a:prstClr>
            </a:inn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800" b="1" dirty="0">
                <a:latin typeface="Times New Roman" panose="02020603050405020304" pitchFamily="18" charset="0"/>
                <a:cs typeface="Times New Roman" panose="02020603050405020304" pitchFamily="18" charset="0"/>
              </a:rPr>
              <a:t>Detecting outliers</a:t>
            </a:r>
          </a:p>
          <a:p>
            <a:pPr algn="ctr"/>
            <a:r>
              <a:rPr lang="en-US" dirty="0">
                <a:latin typeface="Times New Roman" panose="02020603050405020304" pitchFamily="18" charset="0"/>
                <a:cs typeface="Times New Roman" panose="02020603050405020304" pitchFamily="18" charset="0"/>
              </a:rPr>
              <a:t>By using Visualization of Boxplot we can detect Is there are outlier present or not </a:t>
            </a:r>
          </a:p>
        </p:txBody>
      </p:sp>
      <p:sp>
        <p:nvSpPr>
          <p:cNvPr id="9" name="Rectangle 8"/>
          <p:cNvSpPr/>
          <p:nvPr/>
        </p:nvSpPr>
        <p:spPr>
          <a:xfrm rot="10800000" flipV="1">
            <a:off x="2575929" y="4715711"/>
            <a:ext cx="6238194" cy="947667"/>
          </a:xfrm>
          <a:prstGeom prst="rect">
            <a:avLst/>
          </a:prstGeom>
          <a:ln>
            <a:solidFill>
              <a:schemeClr val="tx1"/>
            </a:solidFill>
          </a:ln>
          <a:effectLst>
            <a:innerShdw blurRad="63500" dist="50800" dir="13500000">
              <a:prstClr val="black">
                <a:alpha val="50000"/>
              </a:prstClr>
            </a:inn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800" b="1" dirty="0">
                <a:latin typeface="Times New Roman" panose="02020603050405020304" pitchFamily="18" charset="0"/>
                <a:cs typeface="Times New Roman" panose="02020603050405020304" pitchFamily="18" charset="0"/>
              </a:rPr>
              <a:t>Removing Outliers</a:t>
            </a:r>
          </a:p>
          <a:p>
            <a:pPr algn="ctr"/>
            <a:r>
              <a:rPr lang="en-US" dirty="0">
                <a:latin typeface="Times New Roman" panose="02020603050405020304" pitchFamily="18" charset="0"/>
                <a:cs typeface="Times New Roman" panose="02020603050405020304" pitchFamily="18" charset="0"/>
              </a:rPr>
              <a:t>By using Replace method we can replace outliers with upper limit and lower limit </a:t>
            </a:r>
          </a:p>
          <a:p>
            <a:pPr algn="ct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07F0E-A93D-F881-ED93-6A371876161F}"/>
              </a:ext>
            </a:extLst>
          </p:cNvPr>
          <p:cNvSpPr>
            <a:spLocks noGrp="1"/>
          </p:cNvSpPr>
          <p:nvPr>
            <p:ph type="title"/>
          </p:nvPr>
        </p:nvSpPr>
        <p:spPr>
          <a:xfrm>
            <a:off x="913775" y="618518"/>
            <a:ext cx="10364451" cy="521914"/>
          </a:xfrm>
        </p:spPr>
        <p:txBody>
          <a:bodyPr>
            <a:normAutofit fontScale="90000"/>
          </a:bodyPr>
          <a:lstStyle/>
          <a:p>
            <a:pPr algn="ctr"/>
            <a:r>
              <a:rPr lang="en-US" sz="3600" b="1" dirty="0">
                <a:latin typeface="Times New Roman"/>
                <a:ea typeface="Times New Roman"/>
                <a:cs typeface="Times New Roman"/>
                <a:sym typeface="Times New Roman"/>
              </a:rPr>
              <a:t>Data Visualization </a:t>
            </a:r>
            <a:endParaRPr lang="en-IN" dirty="0"/>
          </a:p>
        </p:txBody>
      </p:sp>
      <p:pic>
        <p:nvPicPr>
          <p:cNvPr id="6" name="Content Placeholder 5">
            <a:extLst>
              <a:ext uri="{FF2B5EF4-FFF2-40B4-BE49-F238E27FC236}">
                <a16:creationId xmlns:a16="http://schemas.microsoft.com/office/drawing/2014/main" id="{690EA3E0-CD88-AD1B-8229-7DBF07CF6D69}"/>
              </a:ext>
            </a:extLst>
          </p:cNvPr>
          <p:cNvPicPr>
            <a:picLocks noGrp="1" noChangeAspect="1"/>
          </p:cNvPicPr>
          <p:nvPr>
            <p:ph sz="quarter" idx="13"/>
          </p:nvPr>
        </p:nvPicPr>
        <p:blipFill>
          <a:blip r:embed="rId2"/>
          <a:stretch>
            <a:fillRect/>
          </a:stretch>
        </p:blipFill>
        <p:spPr>
          <a:xfrm>
            <a:off x="143837" y="1551397"/>
            <a:ext cx="5887093" cy="5106255"/>
          </a:xfrm>
        </p:spPr>
      </p:pic>
      <p:pic>
        <p:nvPicPr>
          <p:cNvPr id="8" name="Content Placeholder 7">
            <a:extLst>
              <a:ext uri="{FF2B5EF4-FFF2-40B4-BE49-F238E27FC236}">
                <a16:creationId xmlns:a16="http://schemas.microsoft.com/office/drawing/2014/main" id="{68501A2C-CE78-8A3E-471C-93A225789BCA}"/>
              </a:ext>
            </a:extLst>
          </p:cNvPr>
          <p:cNvPicPr>
            <a:picLocks noGrp="1" noChangeAspect="1"/>
          </p:cNvPicPr>
          <p:nvPr>
            <p:ph sz="quarter" idx="14"/>
          </p:nvPr>
        </p:nvPicPr>
        <p:blipFill>
          <a:blip r:embed="rId3"/>
          <a:stretch>
            <a:fillRect/>
          </a:stretch>
        </p:blipFill>
        <p:spPr>
          <a:xfrm>
            <a:off x="6172200" y="2648800"/>
            <a:ext cx="5105400" cy="2860563"/>
          </a:xfrm>
        </p:spPr>
      </p:pic>
    </p:spTree>
    <p:extLst>
      <p:ext uri="{BB962C8B-B14F-4D97-AF65-F5344CB8AC3E}">
        <p14:creationId xmlns:p14="http://schemas.microsoft.com/office/powerpoint/2010/main" val="5543122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1635</TotalTime>
  <Words>377</Words>
  <Application>Microsoft Office PowerPoint</Application>
  <PresentationFormat>Widescreen</PresentationFormat>
  <Paragraphs>47</Paragraphs>
  <Slides>12</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Aptos Display</vt:lpstr>
      <vt:lpstr>Arial</vt:lpstr>
      <vt:lpstr>Calibri</vt:lpstr>
      <vt:lpstr>Calibri Light</vt:lpstr>
      <vt:lpstr>Georgia</vt:lpstr>
      <vt:lpstr>Times New Roman</vt:lpstr>
      <vt:lpstr>Wingdings</vt:lpstr>
      <vt:lpstr>Office Theme</vt:lpstr>
      <vt:lpstr>PowerPoint Presentation</vt:lpstr>
      <vt:lpstr>content</vt:lpstr>
      <vt:lpstr>PowerPoint Presentation</vt:lpstr>
      <vt:lpstr>Data Dictionary </vt:lpstr>
      <vt:lpstr>               </vt:lpstr>
      <vt:lpstr>Project Overview and Scope         Implement A Digital Solution To Automate Data Collection, Analysis, And Visualization, Enabling Real-time Monitoring And Optimization Of Solar Power Generation Efficiency. This Will Help In Reducing Operational Costs And Maximizing Energy Production.   Scope:- 1.Automate Data Collection From Inverters And Weather Monitoring Systems (WMS).  2.Implement Real-time Data Analytics And Visualization For Energy Performance Tracking.  3.Develop Predictive Models To Optimize Power Generation And Detect Inefficiencies.  4.Integrate With Existing Solar Panel Systems And Inverters For Seamless Operation.  5.Train Operations And Maintenance Teams On Data-driven Decision-making And System Optimization.</vt:lpstr>
      <vt:lpstr>exploratory Data Analysis [EDA]</vt:lpstr>
      <vt:lpstr>Data Preprocessing</vt:lpstr>
      <vt:lpstr>Data Visualization </vt:lpstr>
      <vt:lpstr>Data Visualization </vt:lpstr>
      <vt:lpstr>solution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VIKAS BARTHWAL</dc:creator>
  <cp:lastModifiedBy>Shruti Chigare</cp:lastModifiedBy>
  <cp:revision>48</cp:revision>
  <dcterms:created xsi:type="dcterms:W3CDTF">2022-02-16T01:47:29Z</dcterms:created>
  <dcterms:modified xsi:type="dcterms:W3CDTF">2025-05-16T12:32:56Z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49deba9595b64033890e84905b5c3bc0</vt:lpwstr>
  </property>
</Properties>
</file>