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15f2e755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15f2e755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15f2e755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15f2e755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5f2e755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5f2e755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6175e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6175e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5f2e75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5f2e75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5f2e75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5f2e75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5f2e755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5f2e755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16175e2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16175e2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15f2e75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15f2e75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15f2e755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15f2e75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nk.springer.com/article/10.1007/s42979-021-00457-3" TargetMode="External"/><Relationship Id="rId4" Type="http://schemas.openxmlformats.org/officeDocument/2006/relationships/hyperlink" Target="https://arxiv.org/abs/1712.06427" TargetMode="External"/><Relationship Id="rId5" Type="http://schemas.openxmlformats.org/officeDocument/2006/relationships/hyperlink" Target="https://ieeexplore.ieee.org/document/9573687" TargetMode="External"/><Relationship Id="rId6" Type="http://schemas.openxmlformats.org/officeDocument/2006/relationships/hyperlink" Target="https://vitalflux.com/hate-speech-detection-using-machine-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SHRYNSHNETAM/HateSpeechDetection_Proj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Hate Speech Detection From Social Media</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SHREYANSH NETAM (IIT2020177)</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Challenges of Hate Speech Detection in Social Media</a:t>
            </a:r>
            <a:endParaRPr/>
          </a:p>
          <a:p>
            <a:pPr indent="0" lvl="0" marL="457200" rtl="0" algn="l">
              <a:spcBef>
                <a:spcPts val="1200"/>
              </a:spcBef>
              <a:spcAft>
                <a:spcPts val="0"/>
              </a:spcAft>
              <a:buNone/>
            </a:pPr>
            <a:r>
              <a:rPr lang="en" u="sng">
                <a:solidFill>
                  <a:schemeClr val="hlink"/>
                </a:solidFill>
                <a:hlinkClick r:id="rId3"/>
              </a:rPr>
              <a:t>https://link.springer.com/article/10.1007/s42979-021-00457-3</a:t>
            </a:r>
            <a:endParaRPr/>
          </a:p>
          <a:p>
            <a:pPr indent="-325755" lvl="0" marL="457200" rtl="0" algn="l">
              <a:spcBef>
                <a:spcPts val="1200"/>
              </a:spcBef>
              <a:spcAft>
                <a:spcPts val="0"/>
              </a:spcAft>
              <a:buSzPct val="100000"/>
              <a:buChar char="●"/>
            </a:pPr>
            <a:r>
              <a:rPr lang="en"/>
              <a:t>Detecting Hate Speech in Social Media</a:t>
            </a:r>
            <a:endParaRPr/>
          </a:p>
          <a:p>
            <a:pPr indent="0" lvl="0" marL="457200" rtl="0" algn="l">
              <a:spcBef>
                <a:spcPts val="1200"/>
              </a:spcBef>
              <a:spcAft>
                <a:spcPts val="0"/>
              </a:spcAft>
              <a:buNone/>
            </a:pPr>
            <a:r>
              <a:rPr lang="en" u="sng">
                <a:solidFill>
                  <a:schemeClr val="hlink"/>
                </a:solidFill>
                <a:hlinkClick r:id="rId4"/>
              </a:rPr>
              <a:t>https://arxiv.org/abs/1712.06427</a:t>
            </a:r>
            <a:endParaRPr/>
          </a:p>
          <a:p>
            <a:pPr indent="-325755" lvl="0" marL="457200" rtl="0" algn="l">
              <a:spcBef>
                <a:spcPts val="1200"/>
              </a:spcBef>
              <a:spcAft>
                <a:spcPts val="0"/>
              </a:spcAft>
              <a:buSzPct val="100000"/>
              <a:buChar char="●"/>
            </a:pPr>
            <a:r>
              <a:rPr lang="en"/>
              <a:t>Hate Speech Detection in social media</a:t>
            </a:r>
            <a:endParaRPr/>
          </a:p>
          <a:p>
            <a:pPr indent="0" lvl="0" marL="457200" rtl="0" algn="l">
              <a:spcBef>
                <a:spcPts val="1200"/>
              </a:spcBef>
              <a:spcAft>
                <a:spcPts val="0"/>
              </a:spcAft>
              <a:buNone/>
            </a:pPr>
            <a:r>
              <a:rPr lang="en" u="sng">
                <a:solidFill>
                  <a:schemeClr val="hlink"/>
                </a:solidFill>
                <a:hlinkClick r:id="rId5"/>
              </a:rPr>
              <a:t>https://ieeexplore.ieee.org/document/9573687</a:t>
            </a:r>
            <a:endParaRPr/>
          </a:p>
          <a:p>
            <a:pPr indent="-325755" lvl="0" marL="457200" rtl="0" algn="l">
              <a:spcBef>
                <a:spcPts val="1200"/>
              </a:spcBef>
              <a:spcAft>
                <a:spcPts val="0"/>
              </a:spcAft>
              <a:buSzPct val="100000"/>
              <a:buChar char="●"/>
            </a:pPr>
            <a:r>
              <a:rPr lang="en"/>
              <a:t>Hate Speech Detection Using Machine Learning</a:t>
            </a:r>
            <a:endParaRPr/>
          </a:p>
          <a:p>
            <a:pPr indent="0" lvl="0" marL="457200" rtl="0" algn="l">
              <a:spcBef>
                <a:spcPts val="1200"/>
              </a:spcBef>
              <a:spcAft>
                <a:spcPts val="0"/>
              </a:spcAft>
              <a:buNone/>
            </a:pPr>
            <a:r>
              <a:rPr lang="en" u="sng">
                <a:solidFill>
                  <a:schemeClr val="hlink"/>
                </a:solidFill>
                <a:hlinkClick r:id="rId6"/>
              </a:rPr>
              <a:t>https://vitalflux.com/hate-speech-detection-using-machine-learning/</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INTRODUCTION</a:t>
            </a:r>
            <a:endParaRPr sz="272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45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mini project involves the development of a Python script for detecting hate speech in tweets. The script uses sentiment analysis techniques to classify tweets as either containing hate speech, offensive language, or non-hate/non-offensive speech.</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project demonstrates the effective use of natural language processing techniques and classification algorithms in detecting hate speech in social media.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r>
              <a:rPr lang="en"/>
              <a: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Hate speech detection has been studied using various approaches</a:t>
            </a:r>
            <a:endParaRPr/>
          </a:p>
          <a:p>
            <a:pPr indent="-342900" lvl="0" marL="457200" rtl="0" algn="l">
              <a:spcBef>
                <a:spcPts val="0"/>
              </a:spcBef>
              <a:spcAft>
                <a:spcPts val="0"/>
              </a:spcAft>
              <a:buSzPts val="1800"/>
              <a:buChar char="●"/>
            </a:pPr>
            <a:r>
              <a:rPr lang="en"/>
              <a:t>Supervised learning is effective but requires expensive labeling of data</a:t>
            </a:r>
            <a:endParaRPr/>
          </a:p>
          <a:p>
            <a:pPr indent="-342900" lvl="0" marL="457200" rtl="0" algn="l">
              <a:spcBef>
                <a:spcPts val="0"/>
              </a:spcBef>
              <a:spcAft>
                <a:spcPts val="0"/>
              </a:spcAft>
              <a:buSzPts val="1800"/>
              <a:buChar char="●"/>
            </a:pPr>
            <a:r>
              <a:rPr lang="en"/>
              <a:t>Unsupervised learning doesn't require labeling but may not be as accurate</a:t>
            </a:r>
            <a:endParaRPr/>
          </a:p>
          <a:p>
            <a:pPr indent="-342900" lvl="0" marL="457200" rtl="0" algn="l">
              <a:spcBef>
                <a:spcPts val="0"/>
              </a:spcBef>
              <a:spcAft>
                <a:spcPts val="0"/>
              </a:spcAft>
              <a:buSzPts val="1800"/>
              <a:buChar char="●"/>
            </a:pPr>
            <a:r>
              <a:rPr lang="en"/>
              <a:t>Lexical analysis is simple but may not detect new forms of hate speech</a:t>
            </a:r>
            <a:endParaRPr/>
          </a:p>
          <a:p>
            <a:pPr indent="-342900" lvl="0" marL="457200" rtl="0" algn="l">
              <a:spcBef>
                <a:spcPts val="0"/>
              </a:spcBef>
              <a:spcAft>
                <a:spcPts val="0"/>
              </a:spcAft>
              <a:buSzPts val="1800"/>
              <a:buChar char="●"/>
            </a:pPr>
            <a:r>
              <a:rPr lang="en"/>
              <a:t>Semantic analysis is more accurate but requires significant computational resources</a:t>
            </a:r>
            <a:endParaRPr/>
          </a:p>
          <a:p>
            <a:pPr indent="-342900" lvl="0" marL="457200" rtl="0" algn="l">
              <a:spcBef>
                <a:spcPts val="0"/>
              </a:spcBef>
              <a:spcAft>
                <a:spcPts val="0"/>
              </a:spcAft>
              <a:buSzPts val="1800"/>
              <a:buChar char="●"/>
            </a:pPr>
            <a:r>
              <a:rPr lang="en"/>
              <a:t>Deep learning models show promising results but require a large amount of labeled data and are computationally expensive.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933900"/>
          </a:xfrm>
          <a:prstGeom prst="rect">
            <a:avLst/>
          </a:prstGeom>
        </p:spPr>
        <p:txBody>
          <a:bodyPr anchorCtr="0" anchor="t" bIns="91425" lIns="91425" spcFirstLastPara="1" rIns="91425" wrap="square" tIns="91425">
            <a:normAutofit fontScale="77500" lnSpcReduction="20000"/>
          </a:bodyPr>
          <a:lstStyle/>
          <a:p>
            <a:pPr indent="-316108" lvl="0" marL="457200" rtl="0" algn="l">
              <a:spcBef>
                <a:spcPts val="0"/>
              </a:spcBef>
              <a:spcAft>
                <a:spcPts val="0"/>
              </a:spcAft>
              <a:buSzPct val="100000"/>
              <a:buChar char="●"/>
            </a:pPr>
            <a:r>
              <a:rPr lang="en" sz="1778"/>
              <a:t>Importing necessary libraries:</a:t>
            </a:r>
            <a:endParaRPr sz="1778"/>
          </a:p>
          <a:p>
            <a:pPr indent="0" lvl="0" marL="0" rtl="0" algn="l">
              <a:spcBef>
                <a:spcPts val="1200"/>
              </a:spcBef>
              <a:spcAft>
                <a:spcPts val="0"/>
              </a:spcAft>
              <a:buNone/>
            </a:pPr>
            <a:r>
              <a:rPr lang="en" sz="1778"/>
              <a:t>The program imports several libraries such as numpy, pandas, matplotlib, nltk, sklearn, seaborn, and wordcloud. These libraries are used for data manipulation, analysis, visualization, and machine learning.</a:t>
            </a:r>
            <a:endParaRPr sz="1778"/>
          </a:p>
          <a:p>
            <a:pPr indent="-316108" lvl="0" marL="457200" rtl="0" algn="l">
              <a:spcBef>
                <a:spcPts val="1200"/>
              </a:spcBef>
              <a:spcAft>
                <a:spcPts val="0"/>
              </a:spcAft>
              <a:buSzPct val="100000"/>
              <a:buChar char="●"/>
            </a:pPr>
            <a:r>
              <a:rPr lang="en" sz="1778"/>
              <a:t>Downloading datasets from nltk:</a:t>
            </a:r>
            <a:endParaRPr sz="1778"/>
          </a:p>
          <a:p>
            <a:pPr indent="0" lvl="0" marL="0" rtl="0" algn="l">
              <a:spcBef>
                <a:spcPts val="1200"/>
              </a:spcBef>
              <a:spcAft>
                <a:spcPts val="0"/>
              </a:spcAft>
              <a:buNone/>
            </a:pPr>
            <a:r>
              <a:rPr lang="en" sz="1778"/>
              <a:t>The program downloads two datasets from the Natural Language Toolkit (nltk) library. The first dataset is 'wordnet' which contains English words and their definitions. The second dataset is 'stopwords' which contains a list of common words that are usually removed from text data.</a:t>
            </a:r>
            <a:endParaRPr sz="1778"/>
          </a:p>
          <a:p>
            <a:pPr indent="-316108" lvl="0" marL="457200" rtl="0" algn="l">
              <a:spcBef>
                <a:spcPts val="1200"/>
              </a:spcBef>
              <a:spcAft>
                <a:spcPts val="0"/>
              </a:spcAft>
              <a:buSzPct val="100000"/>
              <a:buChar char="●"/>
            </a:pPr>
            <a:r>
              <a:rPr lang="en" sz="1778"/>
              <a:t>Loading dataset:</a:t>
            </a:r>
            <a:endParaRPr sz="1778"/>
          </a:p>
          <a:p>
            <a:pPr indent="0" lvl="0" marL="0" rtl="0" algn="l">
              <a:spcBef>
                <a:spcPts val="1200"/>
              </a:spcBef>
              <a:spcAft>
                <a:spcPts val="0"/>
              </a:spcAft>
              <a:buNone/>
            </a:pPr>
            <a:r>
              <a:rPr lang="en" sz="1778"/>
              <a:t>The program loads a dataset named 'HateSpeechData.csv' using pandas' read_csv() function. This dataset contains two columns: 'class' and 'tweet'. The 'class' column represents the label of each tweet, and the 'tweet' column represents the tweet's text.</a:t>
            </a:r>
            <a:endParaRPr sz="177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03400" y="5086475"/>
            <a:ext cx="8520600" cy="30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97600"/>
            <a:ext cx="8520600" cy="4371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309065" lvl="0" marL="457200" rtl="0" algn="l">
              <a:spcBef>
                <a:spcPts val="1200"/>
              </a:spcBef>
              <a:spcAft>
                <a:spcPts val="0"/>
              </a:spcAft>
              <a:buSzPct val="100000"/>
              <a:buChar char="●"/>
            </a:pPr>
            <a:r>
              <a:rPr lang="en" sz="3898"/>
              <a:t>Data preprocessing:</a:t>
            </a:r>
            <a:endParaRPr sz="3898"/>
          </a:p>
          <a:p>
            <a:pPr indent="0" lvl="0" marL="0" rtl="0" algn="l">
              <a:spcBef>
                <a:spcPts val="1200"/>
              </a:spcBef>
              <a:spcAft>
                <a:spcPts val="0"/>
              </a:spcAft>
              <a:buNone/>
            </a:pPr>
            <a:r>
              <a:rPr lang="en" sz="3898"/>
              <a:t>The program preprocesses the tweet text using several techniques such as lemmatization, URL removal, user mention removal, special character removal, and more. The preprocessing function returns the processed text in a list.</a:t>
            </a:r>
            <a:endParaRPr sz="3898"/>
          </a:p>
          <a:p>
            <a:pPr indent="-310970" lvl="0" marL="457200" rtl="0" algn="l">
              <a:spcBef>
                <a:spcPts val="1200"/>
              </a:spcBef>
              <a:spcAft>
                <a:spcPts val="0"/>
              </a:spcAft>
              <a:buSzPct val="100000"/>
              <a:buChar char="●"/>
            </a:pPr>
            <a:r>
              <a:rPr lang="en" sz="3991"/>
              <a:t>Feature extraction:</a:t>
            </a:r>
            <a:endParaRPr sz="3991"/>
          </a:p>
          <a:p>
            <a:pPr indent="0" lvl="0" marL="0" rtl="0" algn="l">
              <a:spcBef>
                <a:spcPts val="1200"/>
              </a:spcBef>
              <a:spcAft>
                <a:spcPts val="0"/>
              </a:spcAft>
              <a:buNone/>
            </a:pPr>
            <a:r>
              <a:rPr lang="en" sz="3991"/>
              <a:t>The program extracts features from the preprocessed text using the CountVectorizer method from sklearn. The maximum number of features is set to 2000, which means only the top 2000 most frequent words in the text are used as features.</a:t>
            </a:r>
            <a:endParaRPr sz="3991"/>
          </a:p>
          <a:p>
            <a:pPr indent="0" lvl="0" marL="0" rtl="0" algn="l">
              <a:spcBef>
                <a:spcPts val="1200"/>
              </a:spcBef>
              <a:spcAft>
                <a:spcPts val="1200"/>
              </a:spcAft>
              <a:buNone/>
            </a:pPr>
            <a:r>
              <a:t/>
            </a:r>
            <a:endParaRPr sz="1400"/>
          </a:p>
        </p:txBody>
      </p:sp>
      <p:pic>
        <p:nvPicPr>
          <p:cNvPr id="80" name="Google Shape;80;p17"/>
          <p:cNvPicPr preferRelativeResize="0"/>
          <p:nvPr/>
        </p:nvPicPr>
        <p:blipFill>
          <a:blip r:embed="rId3">
            <a:alphaModFix/>
          </a:blip>
          <a:stretch>
            <a:fillRect/>
          </a:stretch>
        </p:blipFill>
        <p:spPr>
          <a:xfrm>
            <a:off x="357550" y="303175"/>
            <a:ext cx="8428901" cy="168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11475"/>
            <a:ext cx="8520600" cy="4512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Splitting dataset into training and testing set:</a:t>
            </a:r>
            <a:endParaRPr/>
          </a:p>
          <a:p>
            <a:pPr indent="0" lvl="0" marL="0" rtl="0" algn="l">
              <a:spcBef>
                <a:spcPts val="1200"/>
              </a:spcBef>
              <a:spcAft>
                <a:spcPts val="0"/>
              </a:spcAft>
              <a:buNone/>
            </a:pPr>
            <a:r>
              <a:rPr lang="en"/>
              <a:t>The program splits the dataset into training and testing sets using the train_test_split() method from sklearn. The testing set size is set to 20%.</a:t>
            </a:r>
            <a:endParaRPr/>
          </a:p>
          <a:p>
            <a:pPr indent="-317182" lvl="0" marL="457200" rtl="0" algn="l">
              <a:spcBef>
                <a:spcPts val="1200"/>
              </a:spcBef>
              <a:spcAft>
                <a:spcPts val="0"/>
              </a:spcAft>
              <a:buSzPct val="100000"/>
              <a:buChar char="●"/>
            </a:pPr>
            <a:r>
              <a:rPr lang="en"/>
              <a:t>Training various machine learning models:</a:t>
            </a:r>
            <a:endParaRPr/>
          </a:p>
          <a:p>
            <a:pPr indent="0" lvl="0" marL="0" rtl="0" algn="l">
              <a:spcBef>
                <a:spcPts val="1200"/>
              </a:spcBef>
              <a:spcAft>
                <a:spcPts val="0"/>
              </a:spcAft>
              <a:buNone/>
            </a:pPr>
            <a:r>
              <a:rPr lang="en"/>
              <a:t>The program trains several machine learning models such as Gaussian Naive Bayes, Decision Tree, K-Nearest Neighbors, Logistic Regression, and Random Forest on the training set.</a:t>
            </a:r>
            <a:endParaRPr/>
          </a:p>
          <a:p>
            <a:pPr indent="-317182" lvl="0" marL="457200" rtl="0" algn="l">
              <a:spcBef>
                <a:spcPts val="1200"/>
              </a:spcBef>
              <a:spcAft>
                <a:spcPts val="0"/>
              </a:spcAft>
              <a:buSzPct val="100000"/>
              <a:buChar char="●"/>
            </a:pPr>
            <a:r>
              <a:rPr lang="en"/>
              <a:t>Predicting the label of testing set:</a:t>
            </a:r>
            <a:endParaRPr/>
          </a:p>
          <a:p>
            <a:pPr indent="0" lvl="0" marL="0" rtl="0" algn="l">
              <a:spcBef>
                <a:spcPts val="1200"/>
              </a:spcBef>
              <a:spcAft>
                <a:spcPts val="0"/>
              </a:spcAft>
              <a:buNone/>
            </a:pPr>
            <a:r>
              <a:rPr lang="en"/>
              <a:t>The program predicts the label of the testing set using each of the trained models.</a:t>
            </a:r>
            <a:endParaRPr/>
          </a:p>
          <a:p>
            <a:pPr indent="-317182" lvl="0" marL="457200" rtl="0" algn="l">
              <a:spcBef>
                <a:spcPts val="1200"/>
              </a:spcBef>
              <a:spcAft>
                <a:spcPts val="0"/>
              </a:spcAft>
              <a:buSzPct val="100000"/>
              <a:buChar char="●"/>
            </a:pPr>
            <a:r>
              <a:rPr lang="en"/>
              <a:t>Evaluating the performance of each model:</a:t>
            </a:r>
            <a:endParaRPr/>
          </a:p>
          <a:p>
            <a:pPr indent="0" lvl="0" marL="0" rtl="0" algn="l">
              <a:spcBef>
                <a:spcPts val="1200"/>
              </a:spcBef>
              <a:spcAft>
                <a:spcPts val="0"/>
              </a:spcAft>
              <a:buNone/>
            </a:pPr>
            <a:r>
              <a:rPr lang="en"/>
              <a:t>The program evaluates the performance of each model by calculating the confusion matrix and accuracy score. The confusion matrix is a table that shows the number of true positives, true negatives, false positives, and false negatives. The accuracy score is the percentage of correct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 logistic Regression looks better to predict hate speech based on this dataset.</a:t>
            </a:r>
            <a:endParaRPr/>
          </a:p>
        </p:txBody>
      </p:sp>
      <p:pic>
        <p:nvPicPr>
          <p:cNvPr id="92" name="Google Shape;92;p19"/>
          <p:cNvPicPr preferRelativeResize="0"/>
          <p:nvPr/>
        </p:nvPicPr>
        <p:blipFill>
          <a:blip r:embed="rId3">
            <a:alphaModFix/>
          </a:blip>
          <a:stretch>
            <a:fillRect/>
          </a:stretch>
        </p:blipFill>
        <p:spPr>
          <a:xfrm>
            <a:off x="457200" y="1017727"/>
            <a:ext cx="4871675" cy="289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tools used</a:t>
            </a:r>
            <a:endParaRPr/>
          </a:p>
        </p:txBody>
      </p:sp>
      <p:sp>
        <p:nvSpPr>
          <p:cNvPr id="98" name="Google Shape;98;p20"/>
          <p:cNvSpPr txBox="1"/>
          <p:nvPr>
            <p:ph idx="1" type="body"/>
          </p:nvPr>
        </p:nvSpPr>
        <p:spPr>
          <a:xfrm>
            <a:off x="311700" y="1152475"/>
            <a:ext cx="8520600" cy="3923700"/>
          </a:xfrm>
          <a:prstGeom prst="rect">
            <a:avLst/>
          </a:prstGeom>
        </p:spPr>
        <p:txBody>
          <a:bodyPr anchorCtr="0" anchor="t" bIns="91425" lIns="91425" spcFirstLastPara="1" rIns="91425" wrap="square" tIns="91425">
            <a:normAutofit fontScale="85000" lnSpcReduction="20000"/>
          </a:bodyPr>
          <a:lstStyle/>
          <a:p>
            <a:pPr indent="-332105" lvl="0" marL="457200" rtl="0" algn="l">
              <a:spcBef>
                <a:spcPts val="0"/>
              </a:spcBef>
              <a:spcAft>
                <a:spcPts val="0"/>
              </a:spcAft>
              <a:buSzPct val="100000"/>
              <a:buChar char="●"/>
            </a:pPr>
            <a:r>
              <a:rPr lang="en" sz="1917"/>
              <a:t>DataSet</a:t>
            </a:r>
            <a:endParaRPr sz="1917"/>
          </a:p>
          <a:p>
            <a:pPr indent="0" lvl="0" marL="457200" rtl="0" algn="l">
              <a:spcBef>
                <a:spcPts val="1200"/>
              </a:spcBef>
              <a:spcAft>
                <a:spcPts val="0"/>
              </a:spcAft>
              <a:buNone/>
            </a:pPr>
            <a:r>
              <a:rPr lang="en" sz="1682"/>
              <a:t>Dataset using Twitter data, is was used to research hate-speech detection. The text is classified as: hate-speech, offensive language, and neither.</a:t>
            </a:r>
            <a:endParaRPr sz="1682"/>
          </a:p>
          <a:p>
            <a:pPr indent="-332105" lvl="0" marL="457200" rtl="0" algn="l">
              <a:spcBef>
                <a:spcPts val="1200"/>
              </a:spcBef>
              <a:spcAft>
                <a:spcPts val="0"/>
              </a:spcAft>
              <a:buSzPct val="100000"/>
              <a:buChar char="●"/>
            </a:pPr>
            <a:r>
              <a:rPr lang="en" sz="1917"/>
              <a:t>TOOLS</a:t>
            </a:r>
            <a:endParaRPr sz="1717"/>
          </a:p>
          <a:p>
            <a:pPr indent="-314960" lvl="0" marL="457200" rtl="0" algn="l">
              <a:spcBef>
                <a:spcPts val="0"/>
              </a:spcBef>
              <a:spcAft>
                <a:spcPts val="0"/>
              </a:spcAft>
              <a:buSzPct val="100000"/>
              <a:buAutoNum type="arabicPeriod"/>
            </a:pPr>
            <a:r>
              <a:rPr lang="en" sz="1600"/>
              <a:t>Python 3.10.8</a:t>
            </a:r>
            <a:endParaRPr sz="1600"/>
          </a:p>
          <a:p>
            <a:pPr indent="-314960" lvl="0" marL="457200" rtl="0" algn="l">
              <a:spcBef>
                <a:spcPts val="0"/>
              </a:spcBef>
              <a:spcAft>
                <a:spcPts val="0"/>
              </a:spcAft>
              <a:buSzPct val="100000"/>
              <a:buAutoNum type="arabicPeriod"/>
            </a:pPr>
            <a:r>
              <a:rPr lang="en" sz="1600"/>
              <a:t>nltk</a:t>
            </a:r>
            <a:endParaRPr sz="1600"/>
          </a:p>
          <a:p>
            <a:pPr indent="-314960" lvl="0" marL="457200" rtl="0" algn="l">
              <a:spcBef>
                <a:spcPts val="0"/>
              </a:spcBef>
              <a:spcAft>
                <a:spcPts val="0"/>
              </a:spcAft>
              <a:buSzPct val="100000"/>
              <a:buAutoNum type="arabicPeriod"/>
            </a:pPr>
            <a:r>
              <a:rPr lang="en" sz="1600"/>
              <a:t>numpy</a:t>
            </a:r>
            <a:endParaRPr sz="1600"/>
          </a:p>
          <a:p>
            <a:pPr indent="-314960" lvl="0" marL="457200" rtl="0" algn="l">
              <a:spcBef>
                <a:spcPts val="0"/>
              </a:spcBef>
              <a:spcAft>
                <a:spcPts val="0"/>
              </a:spcAft>
              <a:buSzPct val="100000"/>
              <a:buAutoNum type="arabicPeriod"/>
            </a:pPr>
            <a:r>
              <a:rPr lang="en" sz="1600"/>
              <a:t>pandas</a:t>
            </a:r>
            <a:endParaRPr sz="1600"/>
          </a:p>
          <a:p>
            <a:pPr indent="-314960" lvl="0" marL="457200" rtl="0" algn="l">
              <a:spcBef>
                <a:spcPts val="0"/>
              </a:spcBef>
              <a:spcAft>
                <a:spcPts val="0"/>
              </a:spcAft>
              <a:buSzPct val="100000"/>
              <a:buAutoNum type="arabicPeriod"/>
            </a:pPr>
            <a:r>
              <a:rPr lang="en" sz="1600"/>
              <a:t>matplotlib</a:t>
            </a:r>
            <a:endParaRPr sz="1600"/>
          </a:p>
          <a:p>
            <a:pPr indent="-314960" lvl="0" marL="457200" rtl="0" algn="l">
              <a:spcBef>
                <a:spcPts val="0"/>
              </a:spcBef>
              <a:spcAft>
                <a:spcPts val="0"/>
              </a:spcAft>
              <a:buSzPct val="100000"/>
              <a:buAutoNum type="arabicPeriod"/>
            </a:pPr>
            <a:r>
              <a:rPr lang="en" sz="1600"/>
              <a:t>scikit-learn</a:t>
            </a:r>
            <a:endParaRPr sz="1600"/>
          </a:p>
          <a:p>
            <a:pPr indent="-314960" lvl="0" marL="457200" rtl="0" algn="l">
              <a:spcBef>
                <a:spcPts val="0"/>
              </a:spcBef>
              <a:spcAft>
                <a:spcPts val="0"/>
              </a:spcAft>
              <a:buSzPct val="100000"/>
              <a:buAutoNum type="arabicPeriod"/>
            </a:pPr>
            <a:r>
              <a:rPr lang="en" sz="1600"/>
              <a:t>s</a:t>
            </a:r>
            <a:r>
              <a:rPr lang="en" sz="1600"/>
              <a:t>eaborn</a:t>
            </a:r>
            <a:endParaRPr sz="1600"/>
          </a:p>
          <a:p>
            <a:pPr indent="-314960" lvl="0" marL="457200" rtl="0" algn="l">
              <a:spcBef>
                <a:spcPts val="0"/>
              </a:spcBef>
              <a:spcAft>
                <a:spcPts val="0"/>
              </a:spcAft>
              <a:buSzPct val="100000"/>
              <a:buAutoNum type="arabicPeriod"/>
            </a:pPr>
            <a:r>
              <a:rPr lang="en" sz="1600"/>
              <a:t>Wordcloud</a:t>
            </a:r>
            <a:endParaRPr sz="1600"/>
          </a:p>
          <a:p>
            <a:pPr indent="0" lvl="0" marL="0" rtl="0" algn="l">
              <a:spcBef>
                <a:spcPts val="1200"/>
              </a:spcBef>
              <a:spcAft>
                <a:spcPts val="0"/>
              </a:spcAft>
              <a:buNone/>
            </a:pPr>
            <a:r>
              <a:rPr lang="en" sz="1600"/>
              <a:t>Github Link</a:t>
            </a:r>
            <a:r>
              <a:rPr lang="en" sz="1600"/>
              <a:t>:  </a:t>
            </a:r>
            <a:r>
              <a:rPr lang="en" sz="1600" u="sng">
                <a:solidFill>
                  <a:schemeClr val="hlink"/>
                </a:solidFill>
                <a:hlinkClick r:id="rId3"/>
              </a:rPr>
              <a:t>https://github.com/SHRYNSHNETAM/HateSpeechDetection_Project</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In conclusion, the hate speech detection code presented in this mini project shows promising results for detecting hate speech and offensive language in tweets. The preprocessing techniques used in the code help to remove noise and standardize the text data, while the classifiers trained on the preprocessed data achieve high accuracy scores on the testing set. The Logistic Regression classifier, in particular, performs well on the test tweets, indicating its potential usefulness in detecting hate speech and offensive language in real-time.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