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88"/>
  </p:normalViewPr>
  <p:slideViewPr>
    <p:cSldViewPr snapToGrid="0" snapToObjects="1">
      <p:cViewPr varScale="1">
        <p:scale>
          <a:sx n="93" d="100"/>
          <a:sy n="93" d="100"/>
        </p:scale>
        <p:origin x="4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3911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8" pos="594" userDrawn="1">
          <p15:clr>
            <a:srgbClr val="F26B43"/>
          </p15:clr>
        </p15:guide>
        <p15:guide id="9" pos="5400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1440" userDrawn="1">
          <p15:clr>
            <a:srgbClr val="F26B43"/>
          </p15:clr>
        </p15:guide>
        <p15:guide id="12" orient="horz" pos="3720" userDrawn="1">
          <p15:clr>
            <a:srgbClr val="F26B43"/>
          </p15:clr>
        </p15:guide>
        <p15:guide id="13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iaoxuefeng.com/wiki/0013739516305929606dd18361248578c67b8067c8c017b000" TargetMode="External"/><Relationship Id="rId3" Type="http://schemas.openxmlformats.org/officeDocument/2006/relationships/hyperlink" Target="https://git.turing.pro/TuringClub/pyTutoria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6000" dirty="0"/>
              <a:t>Python</a:t>
            </a:r>
            <a:r>
              <a:rPr kumimoji="1" lang="zh-CN" altLang="en-US" sz="6000" dirty="0"/>
              <a:t> </a:t>
            </a:r>
            <a:r>
              <a:rPr kumimoji="1" lang="en-US" altLang="zh-CN" sz="6000" dirty="0"/>
              <a:t/>
            </a:r>
            <a:br>
              <a:rPr kumimoji="1" lang="en-US" altLang="zh-CN" sz="6000" dirty="0"/>
            </a:br>
            <a:r>
              <a:rPr kumimoji="1" lang="en-US" altLang="zh-CN" sz="6000" dirty="0"/>
              <a:t>Tutorial</a:t>
            </a:r>
            <a:r>
              <a:rPr kumimoji="1" lang="zh-CN" altLang="en-US" sz="6000" dirty="0"/>
              <a:t> </a:t>
            </a:r>
            <a:r>
              <a:rPr kumimoji="1" lang="en-US" altLang="zh-CN" sz="6000" dirty="0"/>
              <a:t>-</a:t>
            </a:r>
            <a:r>
              <a:rPr kumimoji="1" lang="zh-CN" altLang="en-US" sz="6000" dirty="0"/>
              <a:t> </a:t>
            </a:r>
            <a:r>
              <a:rPr kumimoji="1" lang="en-US" altLang="zh-CN" sz="6000" dirty="0"/>
              <a:t>1</a:t>
            </a:r>
            <a:endParaRPr kumimoji="1"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Nov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33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Python’s feature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8758" y="1874517"/>
            <a:ext cx="7633742" cy="4475016"/>
          </a:xfrm>
        </p:spPr>
        <p:txBody>
          <a:bodyPr>
            <a:normAutofit/>
          </a:bodyPr>
          <a:lstStyle/>
          <a:p>
            <a:r>
              <a:rPr kumimoji="1" lang="en-US" altLang="zh-CN" sz="4400" dirty="0" smtClean="0"/>
              <a:t>Python is a strongly-typed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language.</a:t>
            </a:r>
          </a:p>
          <a:p>
            <a:r>
              <a:rPr kumimoji="1" lang="en-US" altLang="zh-CN" sz="4400" dirty="0" smtClean="0"/>
              <a:t>Python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is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a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dynamically-typed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language.</a:t>
            </a:r>
          </a:p>
          <a:p>
            <a:r>
              <a:rPr kumimoji="1" lang="en-US" altLang="zh-CN" sz="4400" dirty="0" smtClean="0"/>
              <a:t>Think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back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about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the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functions!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6206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Variables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8758" y="1510149"/>
            <a:ext cx="7633742" cy="1579415"/>
          </a:xfrm>
        </p:spPr>
        <p:txBody>
          <a:bodyPr>
            <a:normAutofit/>
          </a:bodyPr>
          <a:lstStyle/>
          <a:p>
            <a:r>
              <a:rPr kumimoji="1" lang="en-US" altLang="zh-CN" sz="3200" dirty="0" smtClean="0"/>
              <a:t>Let’s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try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to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understand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every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line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of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code.</a:t>
            </a:r>
          </a:p>
          <a:p>
            <a:r>
              <a:rPr kumimoji="1" lang="en-US" altLang="zh-CN" sz="3200" dirty="0" smtClean="0"/>
              <a:t>Think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about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the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code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snippet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below.</a:t>
            </a:r>
          </a:p>
        </p:txBody>
      </p:sp>
      <p:sp>
        <p:nvSpPr>
          <p:cNvPr id="4" name="矩形 3"/>
          <p:cNvSpPr/>
          <p:nvPr/>
        </p:nvSpPr>
        <p:spPr>
          <a:xfrm>
            <a:off x="1482435" y="3200401"/>
            <a:ext cx="6165273" cy="25545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mr-IN" altLang="zh-CN" sz="3200" dirty="0" err="1">
                <a:latin typeface="Source Code Pro" charset="0"/>
                <a:ea typeface="Source Code Pro" charset="0"/>
                <a:cs typeface="Source Code Pro" charset="0"/>
              </a:rPr>
              <a:t>a</a:t>
            </a:r>
            <a:r>
              <a:rPr lang="mr-IN" altLang="zh-CN" sz="3200" dirty="0">
                <a:latin typeface="Source Code Pro" charset="0"/>
                <a:ea typeface="Source Code Pro" charset="0"/>
                <a:cs typeface="Source Code Pro" charset="0"/>
              </a:rPr>
              <a:t> = </a:t>
            </a:r>
            <a:r>
              <a:rPr lang="mr-IN" altLang="zh-CN" sz="32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  <a:t>1</a:t>
            </a:r>
            <a:br>
              <a:rPr lang="mr-IN" altLang="zh-CN" sz="32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mr-IN" altLang="zh-CN" sz="3200" dirty="0" err="1">
                <a:latin typeface="Source Code Pro" charset="0"/>
                <a:ea typeface="Source Code Pro" charset="0"/>
                <a:cs typeface="Source Code Pro" charset="0"/>
              </a:rPr>
              <a:t>b</a:t>
            </a:r>
            <a:r>
              <a:rPr lang="mr-IN" altLang="zh-CN" sz="3200" dirty="0">
                <a:latin typeface="Source Code Pro" charset="0"/>
                <a:ea typeface="Source Code Pro" charset="0"/>
                <a:cs typeface="Source Code Pro" charset="0"/>
              </a:rPr>
              <a:t> = </a:t>
            </a:r>
            <a:r>
              <a:rPr lang="mr-IN" altLang="zh-CN" sz="3200" dirty="0" err="1">
                <a:latin typeface="Source Code Pro" charset="0"/>
                <a:ea typeface="Source Code Pro" charset="0"/>
                <a:cs typeface="Source Code Pro" charset="0"/>
              </a:rPr>
              <a:t>a</a:t>
            </a:r>
            <a:r>
              <a:rPr lang="mr-IN" altLang="zh-CN" sz="3200" dirty="0">
                <a:latin typeface="Source Code Pro" charset="0"/>
                <a:ea typeface="Source Code Pro" charset="0"/>
                <a:cs typeface="Source Code Pro" charset="0"/>
              </a:rPr>
              <a:t/>
            </a:r>
            <a:br>
              <a:rPr lang="mr-IN" altLang="zh-CN" sz="32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mr-IN" altLang="zh-CN" sz="3200" dirty="0" err="1">
                <a:latin typeface="Source Code Pro" charset="0"/>
                <a:ea typeface="Source Code Pro" charset="0"/>
                <a:cs typeface="Source Code Pro" charset="0"/>
              </a:rPr>
              <a:t>a</a:t>
            </a:r>
            <a:r>
              <a:rPr lang="mr-IN" altLang="zh-CN" sz="3200" dirty="0">
                <a:latin typeface="Source Code Pro" charset="0"/>
                <a:ea typeface="Source Code Pro" charset="0"/>
                <a:cs typeface="Source Code Pro" charset="0"/>
              </a:rPr>
              <a:t> = </a:t>
            </a:r>
            <a:r>
              <a:rPr lang="mr-IN" altLang="zh-CN" sz="32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  <a:t>2</a:t>
            </a:r>
            <a:br>
              <a:rPr lang="mr-IN" altLang="zh-CN" sz="32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mr-IN" altLang="zh-CN" sz="3200" dirty="0" err="1">
                <a:solidFill>
                  <a:srgbClr val="8888C6"/>
                </a:solidFill>
                <a:latin typeface="Source Code Pro" charset="0"/>
                <a:ea typeface="Source Code Pro" charset="0"/>
                <a:cs typeface="Source Code Pro" charset="0"/>
              </a:rPr>
              <a:t>print</a:t>
            </a:r>
            <a:r>
              <a:rPr lang="mr-IN" altLang="zh-CN" sz="3200" dirty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mr-IN" altLang="zh-CN" sz="3200" dirty="0" err="1">
                <a:latin typeface="Source Code Pro" charset="0"/>
                <a:ea typeface="Source Code Pro" charset="0"/>
                <a:cs typeface="Source Code Pro" charset="0"/>
              </a:rPr>
              <a:t>a</a:t>
            </a:r>
            <a:r>
              <a:rPr lang="mr-IN" altLang="zh-CN" sz="3200" dirty="0">
                <a:latin typeface="Source Code Pro" charset="0"/>
                <a:ea typeface="Source Code Pro" charset="0"/>
                <a:cs typeface="Source Code Pro" charset="0"/>
              </a:rPr>
              <a:t>)</a:t>
            </a:r>
            <a:br>
              <a:rPr lang="mr-IN" altLang="zh-CN" sz="32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mr-IN" altLang="zh-CN" sz="3200" dirty="0" err="1">
                <a:solidFill>
                  <a:srgbClr val="8888C6"/>
                </a:solidFill>
                <a:latin typeface="Source Code Pro" charset="0"/>
                <a:ea typeface="Source Code Pro" charset="0"/>
                <a:cs typeface="Source Code Pro" charset="0"/>
              </a:rPr>
              <a:t>print</a:t>
            </a:r>
            <a:r>
              <a:rPr lang="mr-IN" altLang="zh-CN" sz="3200" dirty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mr-IN" altLang="zh-CN" sz="3200" dirty="0" err="1">
                <a:latin typeface="Source Code Pro" charset="0"/>
                <a:ea typeface="Source Code Pro" charset="0"/>
                <a:cs typeface="Source Code Pro" charset="0"/>
              </a:rPr>
              <a:t>b</a:t>
            </a:r>
            <a:r>
              <a:rPr lang="mr-IN" altLang="zh-CN" sz="3200" dirty="0">
                <a:latin typeface="Source Code Pro" charset="0"/>
                <a:ea typeface="Source Code Pro" charset="0"/>
                <a:cs typeface="Source Code Pro" charset="0"/>
              </a:rPr>
              <a:t>)</a:t>
            </a:r>
            <a:endParaRPr lang="zh-CN" altLang="en-US" sz="32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6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2379" y="1471274"/>
            <a:ext cx="6286500" cy="35394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mr-IN" altLang="zh-CN" sz="2800" dirty="0" err="1">
                <a:latin typeface="Source Code Pro" charset="0"/>
                <a:ea typeface="Source Code Pro" charset="0"/>
                <a:cs typeface="Source Code Pro" charset="0"/>
              </a:rPr>
              <a:t>a</a:t>
            </a:r>
            <a:r>
              <a:rPr lang="mr-IN" altLang="zh-CN" sz="2800" dirty="0">
                <a:latin typeface="Source Code Pro" charset="0"/>
                <a:ea typeface="Source Code Pro" charset="0"/>
                <a:cs typeface="Source Code Pro" charset="0"/>
              </a:rPr>
              <a:t> = {</a:t>
            </a:r>
            <a:r>
              <a:rPr lang="mr-IN" altLang="zh-CN" sz="2800" dirty="0">
                <a:solidFill>
                  <a:srgbClr val="008080"/>
                </a:solidFill>
                <a:latin typeface="Source Code Pro" charset="0"/>
                <a:ea typeface="Source Code Pro" charset="0"/>
                <a:cs typeface="Source Code Pro" charset="0"/>
              </a:rPr>
              <a:t>"</a:t>
            </a:r>
            <a:r>
              <a:rPr lang="mr-IN" altLang="zh-CN" sz="2800" dirty="0" err="1">
                <a:solidFill>
                  <a:srgbClr val="008080"/>
                </a:solidFill>
                <a:latin typeface="Source Code Pro" charset="0"/>
                <a:ea typeface="Source Code Pro" charset="0"/>
                <a:cs typeface="Source Code Pro" charset="0"/>
              </a:rPr>
              <a:t>Reading</a:t>
            </a:r>
            <a:r>
              <a:rPr lang="mr-IN" altLang="zh-CN" sz="2800" dirty="0">
                <a:solidFill>
                  <a:srgbClr val="008080"/>
                </a:solidFill>
                <a:latin typeface="Source Code Pro" charset="0"/>
                <a:ea typeface="Source Code Pro" charset="0"/>
                <a:cs typeface="Source Code Pro" charset="0"/>
              </a:rPr>
              <a:t>"</a:t>
            </a:r>
            <a:r>
              <a:rPr lang="mr-IN" altLang="zh-CN" sz="2800" dirty="0">
                <a:latin typeface="Source Code Pro" charset="0"/>
                <a:ea typeface="Source Code Pro" charset="0"/>
                <a:cs typeface="Source Code Pro" charset="0"/>
              </a:rPr>
              <a:t>: </a:t>
            </a:r>
            <a:r>
              <a:rPr lang="mr-IN" altLang="zh-CN" sz="28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  <a:t>30</a:t>
            </a:r>
            <a:r>
              <a:rPr lang="mr-IN" altLang="zh-CN" sz="2800" dirty="0">
                <a:solidFill>
                  <a:srgbClr val="CC7832"/>
                </a:solidFill>
                <a:latin typeface="Source Code Pro" charset="0"/>
                <a:ea typeface="Source Code Pro" charset="0"/>
                <a:cs typeface="Source Code Pro" charset="0"/>
              </a:rPr>
              <a:t>,</a:t>
            </a:r>
            <a:br>
              <a:rPr lang="mr-IN" altLang="zh-CN" sz="2800" dirty="0">
                <a:solidFill>
                  <a:srgbClr val="CC7832"/>
                </a:solidFill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mr-IN" altLang="zh-CN" sz="2800" dirty="0">
                <a:solidFill>
                  <a:srgbClr val="CC7832"/>
                </a:solidFill>
                <a:latin typeface="Source Code Pro" charset="0"/>
                <a:ea typeface="Source Code Pro" charset="0"/>
                <a:cs typeface="Source Code Pro" charset="0"/>
              </a:rPr>
              <a:t>     </a:t>
            </a:r>
            <a:r>
              <a:rPr lang="mr-IN" altLang="zh-CN" sz="2800" dirty="0">
                <a:solidFill>
                  <a:srgbClr val="008080"/>
                </a:solidFill>
                <a:latin typeface="Source Code Pro" charset="0"/>
                <a:ea typeface="Source Code Pro" charset="0"/>
                <a:cs typeface="Source Code Pro" charset="0"/>
              </a:rPr>
              <a:t>"</a:t>
            </a:r>
            <a:r>
              <a:rPr lang="mr-IN" altLang="zh-CN" sz="2800" dirty="0" err="1">
                <a:solidFill>
                  <a:srgbClr val="008080"/>
                </a:solidFill>
                <a:latin typeface="Source Code Pro" charset="0"/>
                <a:ea typeface="Source Code Pro" charset="0"/>
                <a:cs typeface="Source Code Pro" charset="0"/>
              </a:rPr>
              <a:t>Listening</a:t>
            </a:r>
            <a:r>
              <a:rPr lang="mr-IN" altLang="zh-CN" sz="2800" dirty="0">
                <a:solidFill>
                  <a:srgbClr val="008080"/>
                </a:solidFill>
                <a:latin typeface="Source Code Pro" charset="0"/>
                <a:ea typeface="Source Code Pro" charset="0"/>
                <a:cs typeface="Source Code Pro" charset="0"/>
              </a:rPr>
              <a:t>"</a:t>
            </a:r>
            <a:r>
              <a:rPr lang="mr-IN" altLang="zh-CN" sz="2800" dirty="0">
                <a:latin typeface="Source Code Pro" charset="0"/>
                <a:ea typeface="Source Code Pro" charset="0"/>
                <a:cs typeface="Source Code Pro" charset="0"/>
              </a:rPr>
              <a:t>: </a:t>
            </a:r>
            <a:r>
              <a:rPr lang="mr-IN" altLang="zh-CN" sz="28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  <a:t>30</a:t>
            </a:r>
            <a:r>
              <a:rPr lang="mr-IN" altLang="zh-CN" sz="2800" dirty="0">
                <a:solidFill>
                  <a:srgbClr val="CC7832"/>
                </a:solidFill>
                <a:latin typeface="Source Code Pro" charset="0"/>
                <a:ea typeface="Source Code Pro" charset="0"/>
                <a:cs typeface="Source Code Pro" charset="0"/>
              </a:rPr>
              <a:t>,</a:t>
            </a:r>
            <a:br>
              <a:rPr lang="mr-IN" altLang="zh-CN" sz="2800" dirty="0">
                <a:solidFill>
                  <a:srgbClr val="CC7832"/>
                </a:solidFill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mr-IN" altLang="zh-CN" sz="2800" dirty="0">
                <a:solidFill>
                  <a:srgbClr val="CC7832"/>
                </a:solidFill>
                <a:latin typeface="Source Code Pro" charset="0"/>
                <a:ea typeface="Source Code Pro" charset="0"/>
                <a:cs typeface="Source Code Pro" charset="0"/>
              </a:rPr>
              <a:t>     </a:t>
            </a:r>
            <a:r>
              <a:rPr lang="mr-IN" altLang="zh-CN" sz="2800" dirty="0">
                <a:solidFill>
                  <a:srgbClr val="008080"/>
                </a:solidFill>
                <a:latin typeface="Source Code Pro" charset="0"/>
                <a:ea typeface="Source Code Pro" charset="0"/>
                <a:cs typeface="Source Code Pro" charset="0"/>
              </a:rPr>
              <a:t>"</a:t>
            </a:r>
            <a:r>
              <a:rPr lang="mr-IN" altLang="zh-CN" sz="2800" dirty="0" err="1">
                <a:solidFill>
                  <a:srgbClr val="008080"/>
                </a:solidFill>
                <a:latin typeface="Source Code Pro" charset="0"/>
                <a:ea typeface="Source Code Pro" charset="0"/>
                <a:cs typeface="Source Code Pro" charset="0"/>
              </a:rPr>
              <a:t>Speaking</a:t>
            </a:r>
            <a:r>
              <a:rPr lang="mr-IN" altLang="zh-CN" sz="2800" dirty="0">
                <a:solidFill>
                  <a:srgbClr val="008080"/>
                </a:solidFill>
                <a:latin typeface="Source Code Pro" charset="0"/>
                <a:ea typeface="Source Code Pro" charset="0"/>
                <a:cs typeface="Source Code Pro" charset="0"/>
              </a:rPr>
              <a:t>"</a:t>
            </a:r>
            <a:r>
              <a:rPr lang="mr-IN" altLang="zh-CN" sz="2800" dirty="0">
                <a:latin typeface="Source Code Pro" charset="0"/>
                <a:ea typeface="Source Code Pro" charset="0"/>
                <a:cs typeface="Source Code Pro" charset="0"/>
              </a:rPr>
              <a:t>: </a:t>
            </a:r>
            <a:r>
              <a:rPr lang="mr-IN" altLang="zh-CN" sz="28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  <a:t>30</a:t>
            </a:r>
            <a:r>
              <a:rPr lang="mr-IN" altLang="zh-CN" sz="2800" dirty="0">
                <a:solidFill>
                  <a:srgbClr val="CC7832"/>
                </a:solidFill>
                <a:latin typeface="Source Code Pro" charset="0"/>
                <a:ea typeface="Source Code Pro" charset="0"/>
                <a:cs typeface="Source Code Pro" charset="0"/>
              </a:rPr>
              <a:t>,</a:t>
            </a:r>
            <a:br>
              <a:rPr lang="mr-IN" altLang="zh-CN" sz="2800" dirty="0">
                <a:solidFill>
                  <a:srgbClr val="CC7832"/>
                </a:solidFill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mr-IN" altLang="zh-CN" sz="2800" dirty="0">
                <a:solidFill>
                  <a:srgbClr val="CC7832"/>
                </a:solidFill>
                <a:latin typeface="Source Code Pro" charset="0"/>
                <a:ea typeface="Source Code Pro" charset="0"/>
                <a:cs typeface="Source Code Pro" charset="0"/>
              </a:rPr>
              <a:t>     </a:t>
            </a:r>
            <a:r>
              <a:rPr lang="mr-IN" altLang="zh-CN" sz="2800" dirty="0">
                <a:solidFill>
                  <a:srgbClr val="008080"/>
                </a:solidFill>
                <a:latin typeface="Source Code Pro" charset="0"/>
                <a:ea typeface="Source Code Pro" charset="0"/>
                <a:cs typeface="Source Code Pro" charset="0"/>
              </a:rPr>
              <a:t>"</a:t>
            </a:r>
            <a:r>
              <a:rPr lang="mr-IN" altLang="zh-CN" sz="2800" dirty="0" err="1">
                <a:solidFill>
                  <a:srgbClr val="008080"/>
                </a:solidFill>
                <a:latin typeface="Source Code Pro" charset="0"/>
                <a:ea typeface="Source Code Pro" charset="0"/>
                <a:cs typeface="Source Code Pro" charset="0"/>
              </a:rPr>
              <a:t>Writing</a:t>
            </a:r>
            <a:r>
              <a:rPr lang="mr-IN" altLang="zh-CN" sz="2800" dirty="0">
                <a:solidFill>
                  <a:srgbClr val="008080"/>
                </a:solidFill>
                <a:latin typeface="Source Code Pro" charset="0"/>
                <a:ea typeface="Source Code Pro" charset="0"/>
                <a:cs typeface="Source Code Pro" charset="0"/>
              </a:rPr>
              <a:t>"</a:t>
            </a:r>
            <a:r>
              <a:rPr lang="mr-IN" altLang="zh-CN" sz="2800" dirty="0">
                <a:latin typeface="Source Code Pro" charset="0"/>
                <a:ea typeface="Source Code Pro" charset="0"/>
                <a:cs typeface="Source Code Pro" charset="0"/>
              </a:rPr>
              <a:t>: </a:t>
            </a:r>
            <a:r>
              <a:rPr lang="mr-IN" altLang="zh-CN" sz="28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  <a:t>30</a:t>
            </a:r>
            <a:r>
              <a:rPr lang="mr-IN" altLang="zh-CN" sz="2800" dirty="0">
                <a:latin typeface="Source Code Pro" charset="0"/>
                <a:ea typeface="Source Code Pro" charset="0"/>
                <a:cs typeface="Source Code Pro" charset="0"/>
              </a:rPr>
              <a:t>}</a:t>
            </a:r>
            <a:br>
              <a:rPr lang="mr-IN" altLang="zh-CN" sz="28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mr-IN" altLang="zh-CN" sz="2800" dirty="0" err="1">
                <a:latin typeface="Source Code Pro" charset="0"/>
                <a:ea typeface="Source Code Pro" charset="0"/>
                <a:cs typeface="Source Code Pro" charset="0"/>
              </a:rPr>
              <a:t>b</a:t>
            </a:r>
            <a:r>
              <a:rPr lang="mr-IN" altLang="zh-CN" sz="2800" dirty="0">
                <a:latin typeface="Source Code Pro" charset="0"/>
                <a:ea typeface="Source Code Pro" charset="0"/>
                <a:cs typeface="Source Code Pro" charset="0"/>
              </a:rPr>
              <a:t> = </a:t>
            </a:r>
            <a:r>
              <a:rPr lang="mr-IN" altLang="zh-CN" sz="2800" dirty="0" err="1">
                <a:latin typeface="Source Code Pro" charset="0"/>
                <a:ea typeface="Source Code Pro" charset="0"/>
                <a:cs typeface="Source Code Pro" charset="0"/>
              </a:rPr>
              <a:t>a</a:t>
            </a:r>
            <a:r>
              <a:rPr lang="mr-IN" altLang="zh-CN" sz="2800" dirty="0">
                <a:latin typeface="Source Code Pro" charset="0"/>
                <a:ea typeface="Source Code Pro" charset="0"/>
                <a:cs typeface="Source Code Pro" charset="0"/>
              </a:rPr>
              <a:t/>
            </a:r>
            <a:br>
              <a:rPr lang="mr-IN" altLang="zh-CN" sz="28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mr-IN" altLang="zh-CN" sz="2800" dirty="0" err="1">
                <a:latin typeface="Source Code Pro" charset="0"/>
                <a:ea typeface="Source Code Pro" charset="0"/>
                <a:cs typeface="Source Code Pro" charset="0"/>
              </a:rPr>
              <a:t>a</a:t>
            </a:r>
            <a:r>
              <a:rPr lang="mr-IN" altLang="zh-CN" sz="2800" dirty="0">
                <a:latin typeface="Source Code Pro" charset="0"/>
                <a:ea typeface="Source Code Pro" charset="0"/>
                <a:cs typeface="Source Code Pro" charset="0"/>
              </a:rPr>
              <a:t>[</a:t>
            </a:r>
            <a:r>
              <a:rPr lang="mr-IN" altLang="zh-CN" sz="2800" dirty="0" smtClean="0">
                <a:solidFill>
                  <a:srgbClr val="008080"/>
                </a:solidFill>
                <a:latin typeface="Source Code Pro" charset="0"/>
                <a:ea typeface="Source Code Pro" charset="0"/>
                <a:cs typeface="Source Code Pro" charset="0"/>
              </a:rPr>
              <a:t>'</a:t>
            </a:r>
            <a:r>
              <a:rPr lang="mr-IN" altLang="zh-CN" sz="2800" dirty="0" err="1" smtClean="0">
                <a:solidFill>
                  <a:srgbClr val="008080"/>
                </a:solidFill>
                <a:latin typeface="Source Code Pro" charset="0"/>
                <a:ea typeface="Source Code Pro" charset="0"/>
                <a:cs typeface="Source Code Pro" charset="0"/>
              </a:rPr>
              <a:t>Speaking</a:t>
            </a:r>
            <a:r>
              <a:rPr lang="mr-IN" altLang="zh-CN" sz="2800" dirty="0">
                <a:solidFill>
                  <a:srgbClr val="008080"/>
                </a:solidFill>
                <a:latin typeface="Source Code Pro" charset="0"/>
                <a:ea typeface="Source Code Pro" charset="0"/>
                <a:cs typeface="Source Code Pro" charset="0"/>
              </a:rPr>
              <a:t>'</a:t>
            </a:r>
            <a:r>
              <a:rPr lang="mr-IN" altLang="zh-CN" sz="2800" dirty="0">
                <a:latin typeface="Source Code Pro" charset="0"/>
                <a:ea typeface="Source Code Pro" charset="0"/>
                <a:cs typeface="Source Code Pro" charset="0"/>
              </a:rPr>
              <a:t>] = </a:t>
            </a:r>
            <a:r>
              <a:rPr lang="mr-IN" altLang="zh-CN" sz="28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  <a:t>27</a:t>
            </a:r>
            <a:br>
              <a:rPr lang="mr-IN" altLang="zh-CN" sz="28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mr-IN" altLang="zh-CN" sz="2800" dirty="0" err="1">
                <a:solidFill>
                  <a:srgbClr val="8888C6"/>
                </a:solidFill>
                <a:latin typeface="Source Code Pro" charset="0"/>
                <a:ea typeface="Source Code Pro" charset="0"/>
                <a:cs typeface="Source Code Pro" charset="0"/>
              </a:rPr>
              <a:t>print</a:t>
            </a:r>
            <a:r>
              <a:rPr lang="mr-IN" altLang="zh-CN" sz="2800" dirty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mr-IN" altLang="zh-CN" sz="2800" dirty="0" err="1">
                <a:latin typeface="Source Code Pro" charset="0"/>
                <a:ea typeface="Source Code Pro" charset="0"/>
                <a:cs typeface="Source Code Pro" charset="0"/>
              </a:rPr>
              <a:t>a</a:t>
            </a:r>
            <a:r>
              <a:rPr lang="mr-IN" altLang="zh-CN" sz="2800" dirty="0">
                <a:latin typeface="Source Code Pro" charset="0"/>
                <a:ea typeface="Source Code Pro" charset="0"/>
                <a:cs typeface="Source Code Pro" charset="0"/>
              </a:rPr>
              <a:t>)</a:t>
            </a:r>
            <a:br>
              <a:rPr lang="mr-IN" altLang="zh-CN" sz="28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mr-IN" altLang="zh-CN" sz="2800" dirty="0" err="1">
                <a:solidFill>
                  <a:srgbClr val="8888C6"/>
                </a:solidFill>
                <a:latin typeface="Source Code Pro" charset="0"/>
                <a:ea typeface="Source Code Pro" charset="0"/>
                <a:cs typeface="Source Code Pro" charset="0"/>
              </a:rPr>
              <a:t>print</a:t>
            </a:r>
            <a:r>
              <a:rPr lang="mr-IN" altLang="zh-CN" sz="2800" dirty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mr-IN" altLang="zh-CN" sz="2800" dirty="0" err="1">
                <a:latin typeface="Source Code Pro" charset="0"/>
                <a:ea typeface="Source Code Pro" charset="0"/>
                <a:cs typeface="Source Code Pro" charset="0"/>
              </a:rPr>
              <a:t>b</a:t>
            </a:r>
            <a:r>
              <a:rPr lang="mr-IN" altLang="zh-CN" sz="2800" dirty="0">
                <a:latin typeface="Source Code Pro" charset="0"/>
                <a:ea typeface="Source Code Pro" charset="0"/>
                <a:cs typeface="Source Code Pro" charset="0"/>
              </a:rPr>
              <a:t>)</a:t>
            </a:r>
            <a:endParaRPr lang="zh-CN" altLang="en-US" sz="28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7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8758" y="2286002"/>
            <a:ext cx="7633742" cy="2410689"/>
          </a:xfrm>
        </p:spPr>
        <p:txBody>
          <a:bodyPr>
            <a:normAutofit/>
          </a:bodyPr>
          <a:lstStyle/>
          <a:p>
            <a:r>
              <a:rPr kumimoji="1" lang="en-US" altLang="zh-CN" sz="3200" dirty="0" smtClean="0"/>
              <a:t>Again,</a:t>
            </a:r>
            <a:r>
              <a:rPr kumimoji="1" lang="zh-CN" altLang="en-US" sz="3200" dirty="0" smtClean="0"/>
              <a:t> </a:t>
            </a:r>
            <a:r>
              <a:rPr lang="zh-CN" altLang="en-US" sz="3200" dirty="0" smtClean="0">
                <a:latin typeface="Lantinghei SC Demibold" charset="-122"/>
                <a:ea typeface="Lantinghei SC Demibold" charset="-122"/>
                <a:cs typeface="Lantinghei SC Demibold" charset="-122"/>
                <a:hlinkClick r:id="rId2"/>
              </a:rPr>
              <a:t>廖雪峰的 </a:t>
            </a:r>
            <a:r>
              <a:rPr lang="en-US" altLang="zh-CN" sz="3200" dirty="0" smtClean="0">
                <a:cs typeface="Lantinghei SC Demibold" charset="-122"/>
                <a:hlinkClick r:id="rId2"/>
              </a:rPr>
              <a:t>git</a:t>
            </a:r>
            <a:r>
              <a:rPr lang="en-US" altLang="zh-CN" sz="3200" dirty="0" smtClean="0">
                <a:latin typeface="Lantinghei SC Demibold" charset="-122"/>
                <a:ea typeface="Lantinghei SC Demibold" charset="-122"/>
                <a:cs typeface="Lantinghei SC Demibold" charset="-122"/>
                <a:hlinkClick r:id="rId2"/>
              </a:rPr>
              <a:t> </a:t>
            </a:r>
            <a:r>
              <a:rPr lang="zh-CN" altLang="en-US" sz="3200" dirty="0" smtClean="0">
                <a:latin typeface="Lantinghei SC Demibold" charset="-122"/>
                <a:ea typeface="Lantinghei SC Demibold" charset="-122"/>
                <a:cs typeface="Lantinghei SC Demibold" charset="-122"/>
                <a:hlinkClick r:id="rId2"/>
              </a:rPr>
              <a:t>教程</a:t>
            </a:r>
            <a:r>
              <a:rPr lang="en-US" altLang="zh-CN" sz="3200" dirty="0" smtClean="0"/>
              <a:t>.</a:t>
            </a:r>
            <a:endParaRPr kumimoji="1" lang="en-US" altLang="zh-CN" sz="3200" dirty="0"/>
          </a:p>
          <a:p>
            <a:r>
              <a:rPr kumimoji="1" lang="en-US" altLang="zh-CN" sz="3200" dirty="0" smtClean="0"/>
              <a:t>Visit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>
                <a:hlinkClick r:id="rId3"/>
              </a:rPr>
              <a:t>https://git.turing.pro/TuringClub/pyTutorial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for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details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(Registration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needed)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78691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Have you finished your homework???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 smtClean="0"/>
              <a:t>Fine, I know that there are complicated reasons for this</a:t>
            </a:r>
            <a:r>
              <a:rPr kumimoji="1" lang="mr-IN" altLang="zh-CN" sz="3600" dirty="0" smtClean="0"/>
              <a:t>…</a:t>
            </a:r>
            <a:endParaRPr kumimoji="1" lang="en-US" altLang="zh-CN" sz="3600" dirty="0" smtClean="0"/>
          </a:p>
          <a:p>
            <a:endParaRPr kumimoji="1" lang="en-US" altLang="zh-CN" sz="3600" dirty="0" smtClean="0"/>
          </a:p>
          <a:p>
            <a:r>
              <a:rPr kumimoji="1" lang="en-US" altLang="zh-CN" sz="3600" dirty="0" smtClean="0"/>
              <a:t>Well, let’s review the basics of Python which “should” be covered in </a:t>
            </a:r>
            <a:r>
              <a:rPr kumimoji="1" lang="zh-CN" altLang="en-US" sz="3600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廖雪峰</a:t>
            </a:r>
            <a:r>
              <a:rPr kumimoji="1" lang="en-US" altLang="zh-CN" sz="3600" dirty="0" smtClean="0"/>
              <a:t>.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261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Let’s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structure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8758" y="2286003"/>
            <a:ext cx="7633742" cy="582658"/>
          </a:xfrm>
        </p:spPr>
        <p:txBody>
          <a:bodyPr/>
          <a:lstStyle/>
          <a:p>
            <a:r>
              <a:rPr kumimoji="1" lang="en-US" altLang="zh-CN" sz="2800" dirty="0" smtClean="0"/>
              <a:t>Take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this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code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snippet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for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instance</a:t>
            </a:r>
            <a:r>
              <a:rPr kumimoji="1" lang="en-US" altLang="zh-CN" sz="2800" dirty="0"/>
              <a:t>.</a:t>
            </a:r>
            <a:endParaRPr kumimoji="1" lang="en-US" altLang="zh-CN" sz="2800" dirty="0" smtClean="0"/>
          </a:p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57355" y="2868660"/>
            <a:ext cx="6996547" cy="26776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CC7832"/>
                </a:solidFill>
                <a:latin typeface="Source Code Pro" charset="0"/>
                <a:ea typeface="Source Code Pro" charset="0"/>
                <a:cs typeface="Source Code Pro" charset="0"/>
              </a:rPr>
              <a:t>def</a:t>
            </a:r>
            <a:r>
              <a:rPr lang="en-US" altLang="zh-CN" sz="2400" dirty="0">
                <a:solidFill>
                  <a:srgbClr val="CC7832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CN" sz="2400" dirty="0" err="1">
                <a:latin typeface="Source Code Pro" charset="0"/>
                <a:ea typeface="Source Code Pro" charset="0"/>
                <a:cs typeface="Source Code Pro" charset="0"/>
              </a:rPr>
              <a:t>logged_print</a:t>
            </a:r>
            <a:r>
              <a:rPr lang="en-US" altLang="zh-CN" sz="2400" dirty="0">
                <a:latin typeface="Source Code Pro" charset="0"/>
                <a:ea typeface="Source Code Pro" charset="0"/>
                <a:cs typeface="Source Code Pro" charset="0"/>
              </a:rPr>
              <a:t>(content):</a:t>
            </a:r>
            <a:br>
              <a:rPr lang="en-US" altLang="zh-CN" sz="24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altLang="zh-CN" sz="2400" dirty="0">
                <a:latin typeface="Source Code Pro" charset="0"/>
                <a:ea typeface="Source Code Pro" charset="0"/>
                <a:cs typeface="Source Code Pro" charset="0"/>
              </a:rPr>
              <a:t>    </a:t>
            </a:r>
            <a:r>
              <a:rPr lang="en-US" altLang="zh-CN" sz="2400" dirty="0">
                <a:solidFill>
                  <a:srgbClr val="8888C6"/>
                </a:solidFill>
                <a:latin typeface="Source Code Pro" charset="0"/>
                <a:ea typeface="Source Code Pro" charset="0"/>
                <a:cs typeface="Source Code Pro" charset="0"/>
              </a:rPr>
              <a:t>print</a:t>
            </a:r>
            <a:r>
              <a:rPr lang="en-US" altLang="zh-CN" sz="2400" dirty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altLang="zh-CN" sz="2400" dirty="0">
                <a:solidFill>
                  <a:srgbClr val="008080"/>
                </a:solidFill>
                <a:latin typeface="Source Code Pro" charset="0"/>
                <a:ea typeface="Source Code Pro" charset="0"/>
                <a:cs typeface="Source Code Pro" charset="0"/>
              </a:rPr>
              <a:t>'LOG: Printing to console'</a:t>
            </a:r>
            <a:r>
              <a:rPr lang="en-US" altLang="zh-CN" sz="2400" dirty="0">
                <a:latin typeface="Source Code Pro" charset="0"/>
                <a:ea typeface="Source Code Pro" charset="0"/>
                <a:cs typeface="Source Code Pro" charset="0"/>
              </a:rPr>
              <a:t>)</a:t>
            </a:r>
            <a:br>
              <a:rPr lang="en-US" altLang="zh-CN" sz="24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altLang="zh-CN" sz="2400" dirty="0">
                <a:latin typeface="Source Code Pro" charset="0"/>
                <a:ea typeface="Source Code Pro" charset="0"/>
                <a:cs typeface="Source Code Pro" charset="0"/>
              </a:rPr>
              <a:t>    </a:t>
            </a:r>
            <a:r>
              <a:rPr lang="en-US" altLang="zh-CN" sz="2400" dirty="0">
                <a:solidFill>
                  <a:srgbClr val="8888C6"/>
                </a:solidFill>
                <a:latin typeface="Source Code Pro" charset="0"/>
                <a:ea typeface="Source Code Pro" charset="0"/>
                <a:cs typeface="Source Code Pro" charset="0"/>
              </a:rPr>
              <a:t>print</a:t>
            </a:r>
            <a:r>
              <a:rPr lang="en-US" altLang="zh-CN" sz="2400" dirty="0">
                <a:latin typeface="Source Code Pro" charset="0"/>
                <a:ea typeface="Source Code Pro" charset="0"/>
                <a:cs typeface="Source Code Pro" charset="0"/>
              </a:rPr>
              <a:t>(content)</a:t>
            </a:r>
            <a:br>
              <a:rPr lang="en-US" altLang="zh-CN" sz="24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altLang="zh-CN" sz="2400" dirty="0">
                <a:latin typeface="Source Code Pro" charset="0"/>
                <a:ea typeface="Source Code Pro" charset="0"/>
                <a:cs typeface="Source Code Pro" charset="0"/>
              </a:rPr>
              <a:t/>
            </a:r>
            <a:br>
              <a:rPr lang="en-US" altLang="zh-CN" sz="24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altLang="zh-CN" sz="2400" dirty="0">
                <a:latin typeface="Source Code Pro" charset="0"/>
                <a:ea typeface="Source Code Pro" charset="0"/>
                <a:cs typeface="Source Code Pro" charset="0"/>
              </a:rPr>
              <a:t>a = </a:t>
            </a:r>
            <a:r>
              <a:rPr lang="en-US" altLang="zh-CN" sz="24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  <a:t>1</a:t>
            </a:r>
            <a:br>
              <a:rPr lang="en-US" altLang="zh-CN" sz="24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altLang="zh-CN" sz="2400" dirty="0">
                <a:latin typeface="Source Code Pro" charset="0"/>
                <a:ea typeface="Source Code Pro" charset="0"/>
                <a:cs typeface="Source Code Pro" charset="0"/>
              </a:rPr>
              <a:t>b = </a:t>
            </a:r>
            <a:r>
              <a:rPr lang="en-US" altLang="zh-CN" sz="24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  <a:t>2</a:t>
            </a:r>
            <a:br>
              <a:rPr lang="en-US" altLang="zh-CN" sz="24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altLang="zh-CN" sz="2400" dirty="0" err="1">
                <a:latin typeface="Source Code Pro" charset="0"/>
                <a:ea typeface="Source Code Pro" charset="0"/>
                <a:cs typeface="Source Code Pro" charset="0"/>
              </a:rPr>
              <a:t>logged_print</a:t>
            </a:r>
            <a:r>
              <a:rPr lang="en-US" altLang="zh-CN" sz="2400" dirty="0">
                <a:latin typeface="Source Code Pro" charset="0"/>
                <a:ea typeface="Source Code Pro" charset="0"/>
                <a:cs typeface="Source Code Pro" charset="0"/>
              </a:rPr>
              <a:t>(a + b</a:t>
            </a:r>
            <a:r>
              <a:rPr lang="en-US" altLang="zh-CN" sz="2400" dirty="0" smtClean="0">
                <a:latin typeface="Source Code Pro" charset="0"/>
                <a:ea typeface="Source Code Pro" charset="0"/>
                <a:cs typeface="Source Code Pro" charset="0"/>
              </a:rPr>
              <a:t>)</a:t>
            </a:r>
            <a:endParaRPr lang="zh-CN" altLang="en-US" sz="24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42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function???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38758" y="1482440"/>
                <a:ext cx="7633742" cy="3699160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zh-CN" sz="2400" dirty="0" smtClean="0"/>
                  <a:t>Mathematically,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functions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are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a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certain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kind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of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mapping.</a:t>
                </a:r>
              </a:p>
              <a:p>
                <a:r>
                  <a:rPr kumimoji="1" lang="en-US" altLang="zh-CN" sz="2400" dirty="0" smtClean="0"/>
                  <a:t>Take</a:t>
                </a:r>
                <a:r>
                  <a:rPr kumimoji="1" lang="zh-CN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CN" sz="2400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zh-CN" sz="2400" b="0" i="1" smtClean="0">
                        <a:latin typeface="Cambria Math" charset="0"/>
                      </a:rPr>
                      <m:t>+</m:t>
                    </m:r>
                    <m:r>
                      <a:rPr kumimoji="1" lang="en-US" altLang="zh-CN" sz="2400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for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instance.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If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we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regard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the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domain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of</a:t>
                </a:r>
                <a:r>
                  <a:rPr kumimoji="1" lang="zh-CN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and</a:t>
                </a:r>
                <a:r>
                  <a:rPr kumimoji="1" lang="zh-CN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here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as</a:t>
                </a:r>
                <a:r>
                  <a:rPr kumimoji="1" lang="zh-CN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charset="0"/>
                      </a:rPr>
                      <m:t>𝑅</m:t>
                    </m:r>
                  </m:oMath>
                </a14:m>
                <a:r>
                  <a:rPr kumimoji="1" lang="en-US" altLang="zh-CN" sz="2400" dirty="0" smtClean="0"/>
                  <a:t>,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then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we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can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fully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illustrate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the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function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as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following: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charset="0"/>
                      </a:rPr>
                      <m:t>𝑓</m:t>
                    </m:r>
                    <m:r>
                      <a:rPr kumimoji="1" lang="en-US" altLang="zh-CN" sz="2400" b="0" i="1" smtClean="0">
                        <a:latin typeface="Cambria Math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∋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d>
                    <m:r>
                      <a:rPr kumimoji="1" lang="is-I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</m:oMath>
                </a14:m>
                <a:endParaRPr kumimoji="1" lang="en-US" altLang="zh-CN" sz="2400" dirty="0" smtClean="0"/>
              </a:p>
              <a:p>
                <a:r>
                  <a:rPr kumimoji="1" lang="en-US" altLang="zh-CN" sz="2400" dirty="0" smtClean="0"/>
                  <a:t>This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is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exactly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how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functions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are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defined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in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C/C++.</a:t>
                </a:r>
              </a:p>
              <a:p>
                <a:r>
                  <a:rPr kumimoji="1" lang="en-US" altLang="zh-CN" sz="2400" dirty="0" smtClean="0"/>
                  <a:t>Python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uses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“implied”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ranges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and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domains.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Please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give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the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mathematical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illustration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of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the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function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below:</a:t>
                </a:r>
              </a:p>
              <a:p>
                <a:endParaRPr kumimoji="1" lang="en-US" altLang="zh-CN" sz="24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758" y="1482440"/>
                <a:ext cx="7633742" cy="3699160"/>
              </a:xfrm>
              <a:blipFill rotWithShape="0">
                <a:blip r:embed="rId2"/>
                <a:stretch>
                  <a:fillRect l="-1118" t="-988" b="-2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257355" y="5292438"/>
            <a:ext cx="6996547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CC7832"/>
                </a:solidFill>
                <a:latin typeface="Source Code Pro" charset="0"/>
                <a:ea typeface="Source Code Pro" charset="0"/>
                <a:cs typeface="Source Code Pro" charset="0"/>
              </a:rPr>
              <a:t>def</a:t>
            </a:r>
            <a:r>
              <a:rPr lang="en-US" altLang="zh-CN" sz="2400" dirty="0">
                <a:solidFill>
                  <a:srgbClr val="CC7832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CN" sz="2400" dirty="0">
                <a:latin typeface="Source Code Pro" charset="0"/>
                <a:ea typeface="Source Code Pro" charset="0"/>
                <a:cs typeface="Source Code Pro" charset="0"/>
              </a:rPr>
              <a:t>g</a:t>
            </a:r>
            <a:r>
              <a:rPr lang="en-US" altLang="zh-CN" sz="2400" dirty="0" smtClean="0">
                <a:latin typeface="Source Code Pro" charset="0"/>
                <a:ea typeface="Source Code Pro" charset="0"/>
                <a:cs typeface="Source Code Pro" charset="0"/>
              </a:rPr>
              <a:t>(a,</a:t>
            </a:r>
            <a:r>
              <a:rPr lang="zh-CN" alt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CN" sz="2400" dirty="0" smtClean="0">
                <a:latin typeface="Source Code Pro" charset="0"/>
                <a:ea typeface="Source Code Pro" charset="0"/>
                <a:cs typeface="Source Code Pro" charset="0"/>
              </a:rPr>
              <a:t>b,</a:t>
            </a:r>
            <a:r>
              <a:rPr lang="zh-CN" alt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CN" sz="2400" dirty="0" smtClean="0">
                <a:latin typeface="Source Code Pro" charset="0"/>
                <a:ea typeface="Source Code Pro" charset="0"/>
                <a:cs typeface="Source Code Pro" charset="0"/>
              </a:rPr>
              <a:t>c):</a:t>
            </a:r>
            <a:r>
              <a:rPr lang="en-US" altLang="zh-CN" sz="2400" dirty="0">
                <a:latin typeface="Source Code Pro" charset="0"/>
                <a:ea typeface="Source Code Pro" charset="0"/>
                <a:cs typeface="Source Code Pro" charset="0"/>
              </a:rPr>
              <a:t/>
            </a:r>
            <a:br>
              <a:rPr lang="en-US" altLang="zh-CN" sz="24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zh-CN" altLang="en-US" sz="24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zh-CN" alt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  </a:t>
            </a:r>
            <a:r>
              <a:rPr lang="en-US" altLang="zh-CN" sz="2400" dirty="0" smtClean="0">
                <a:latin typeface="Source Code Pro" charset="0"/>
                <a:ea typeface="Source Code Pro" charset="0"/>
                <a:cs typeface="Source Code Pro" charset="0"/>
              </a:rPr>
              <a:t>return</a:t>
            </a:r>
            <a:r>
              <a:rPr lang="zh-CN" alt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CN" sz="2400" dirty="0" smtClean="0">
                <a:latin typeface="Source Code Pro" charset="0"/>
                <a:ea typeface="Source Code Pro" charset="0"/>
                <a:cs typeface="Source Code Pro" charset="0"/>
              </a:rPr>
              <a:t>a</a:t>
            </a:r>
            <a:r>
              <a:rPr lang="zh-CN" alt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CN" sz="2400" dirty="0" smtClean="0">
                <a:latin typeface="Source Code Pro" charset="0"/>
                <a:ea typeface="Source Code Pro" charset="0"/>
                <a:cs typeface="Source Code Pro" charset="0"/>
              </a:rPr>
              <a:t>+</a:t>
            </a:r>
            <a:r>
              <a:rPr lang="zh-CN" alt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CN" sz="2400" dirty="0" smtClean="0">
                <a:latin typeface="Source Code Pro" charset="0"/>
                <a:ea typeface="Source Code Pro" charset="0"/>
                <a:cs typeface="Source Code Pro" charset="0"/>
              </a:rPr>
              <a:t>b</a:t>
            </a:r>
            <a:r>
              <a:rPr lang="zh-CN" alt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* </a:t>
            </a:r>
            <a:r>
              <a:rPr lang="en-US" altLang="zh-CN" sz="2400" dirty="0" smtClean="0">
                <a:latin typeface="Source Code Pro" charset="0"/>
                <a:ea typeface="Source Code Pro" charset="0"/>
                <a:cs typeface="Source Code Pro" charset="0"/>
              </a:rPr>
              <a:t>c</a:t>
            </a:r>
            <a:endParaRPr lang="zh-CN" altLang="en-US" sz="24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05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Wait,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“in/output”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4000" dirty="0" smtClean="0"/>
              <a:t>Something’s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omitted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for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simplicity.</a:t>
            </a:r>
          </a:p>
          <a:p>
            <a:endParaRPr kumimoji="1" lang="en-US" altLang="zh-CN" sz="4000" dirty="0"/>
          </a:p>
          <a:p>
            <a:r>
              <a:rPr kumimoji="1" lang="en-US" altLang="zh-CN" sz="4000" dirty="0" smtClean="0"/>
              <a:t>ENV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is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something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we’re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affecting.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8461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Wait,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wrong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8758" y="2286002"/>
            <a:ext cx="7633742" cy="59574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3600" dirty="0" smtClean="0"/>
              <a:t>Look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into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the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code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snippet</a:t>
            </a:r>
            <a:r>
              <a:rPr kumimoji="1" lang="mr-IN" altLang="zh-CN" sz="3600" dirty="0" smtClean="0"/>
              <a:t>…</a:t>
            </a:r>
            <a:endParaRPr kumimoji="1"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1257355" y="3202261"/>
            <a:ext cx="6996547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8888C6"/>
                </a:solidFill>
                <a:latin typeface="Source Code Pro" charset="0"/>
                <a:ea typeface="Source Code Pro" charset="0"/>
                <a:cs typeface="Source Code Pro" charset="0"/>
              </a:rPr>
              <a:t>print</a:t>
            </a:r>
            <a:r>
              <a:rPr lang="en-US" altLang="zh-CN" sz="2400" dirty="0" smtClean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altLang="zh-CN" sz="2400" dirty="0">
                <a:solidFill>
                  <a:srgbClr val="008080"/>
                </a:solidFill>
                <a:latin typeface="Source Code Pro" charset="0"/>
                <a:ea typeface="Source Code Pro" charset="0"/>
                <a:cs typeface="Source Code Pro" charset="0"/>
              </a:rPr>
              <a:t>'</a:t>
            </a:r>
            <a:r>
              <a:rPr lang="en-US" altLang="zh-CN" sz="2400" dirty="0" smtClean="0">
                <a:solidFill>
                  <a:srgbClr val="008080"/>
                </a:solidFill>
                <a:latin typeface="Source Code Pro" charset="0"/>
                <a:ea typeface="Source Code Pro" charset="0"/>
                <a:cs typeface="Source Code Pro" charset="0"/>
              </a:rPr>
              <a:t>I</a:t>
            </a:r>
            <a:r>
              <a:rPr lang="zh-CN" altLang="en-US" sz="2400" dirty="0" smtClean="0">
                <a:solidFill>
                  <a:srgbClr val="008080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  <a:latin typeface="Source Code Pro" charset="0"/>
                <a:ea typeface="Source Code Pro" charset="0"/>
                <a:cs typeface="Source Code Pro" charset="0"/>
              </a:rPr>
              <a:t>am</a:t>
            </a:r>
            <a:r>
              <a:rPr lang="zh-CN" altLang="en-US" sz="2400" dirty="0" smtClean="0">
                <a:solidFill>
                  <a:srgbClr val="008080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  <a:latin typeface="Source Code Pro" charset="0"/>
                <a:ea typeface="Source Code Pro" charset="0"/>
                <a:cs typeface="Source Code Pro" charset="0"/>
              </a:rPr>
              <a:t>printing</a:t>
            </a:r>
            <a:r>
              <a:rPr lang="zh-CN" altLang="en-US" sz="2400" dirty="0" smtClean="0">
                <a:solidFill>
                  <a:srgbClr val="008080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  <a:latin typeface="Source Code Pro" charset="0"/>
                <a:ea typeface="Source Code Pro" charset="0"/>
                <a:cs typeface="Source Code Pro" charset="0"/>
              </a:rPr>
              <a:t>something!’</a:t>
            </a:r>
            <a:r>
              <a:rPr lang="en-US" altLang="zh-CN" sz="2400" dirty="0" smtClean="0">
                <a:latin typeface="Source Code Pro" charset="0"/>
                <a:ea typeface="Source Code Pro" charset="0"/>
                <a:cs typeface="Source Code Pro" charset="0"/>
              </a:rPr>
              <a:t>)</a:t>
            </a:r>
            <a:br>
              <a:rPr lang="en-US" altLang="zh-CN" sz="2400" dirty="0" smtClean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altLang="zh-CN" sz="2400" dirty="0" smtClean="0">
                <a:solidFill>
                  <a:srgbClr val="8888C6"/>
                </a:solidFill>
                <a:latin typeface="Source Code Pro" charset="0"/>
                <a:ea typeface="Source Code Pro" charset="0"/>
                <a:cs typeface="Source Code Pro" charset="0"/>
              </a:rPr>
              <a:t>print</a:t>
            </a:r>
            <a:r>
              <a:rPr lang="en-US" altLang="zh-CN" sz="2400" dirty="0" smtClean="0">
                <a:latin typeface="Source Code Pro" charset="0"/>
                <a:ea typeface="Source Code Pro" charset="0"/>
                <a:cs typeface="Source Code Pro" charset="0"/>
              </a:rPr>
              <a:t>(1</a:t>
            </a:r>
            <a:r>
              <a:rPr lang="zh-CN" alt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CN" sz="2400" dirty="0" smtClean="0">
                <a:latin typeface="Source Code Pro" charset="0"/>
                <a:ea typeface="Source Code Pro" charset="0"/>
                <a:cs typeface="Source Code Pro" charset="0"/>
              </a:rPr>
              <a:t>+</a:t>
            </a:r>
            <a:r>
              <a:rPr lang="zh-CN" alt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CN" sz="2400" dirty="0" smtClean="0">
                <a:latin typeface="Source Code Pro" charset="0"/>
                <a:ea typeface="Source Code Pro" charset="0"/>
                <a:cs typeface="Source Code Pro" charset="0"/>
              </a:rPr>
              <a:t>2)</a:t>
            </a:r>
            <a:endParaRPr lang="zh-CN" altLang="en-US" sz="24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38758" y="4353775"/>
            <a:ext cx="7633742" cy="214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600" dirty="0" smtClean="0"/>
              <a:t>Here,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something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called</a:t>
            </a:r>
            <a:r>
              <a:rPr kumimoji="1" lang="zh-CN" altLang="en-US" sz="3600" dirty="0" smtClean="0"/>
              <a:t> </a:t>
            </a:r>
            <a:r>
              <a:rPr kumimoji="1" lang="en-US" altLang="zh-CN" sz="3600" i="1" dirty="0" smtClean="0"/>
              <a:t>implicit</a:t>
            </a:r>
            <a:r>
              <a:rPr kumimoji="1" lang="zh-CN" altLang="en-US" sz="3600" i="1" dirty="0" smtClean="0"/>
              <a:t> </a:t>
            </a:r>
            <a:r>
              <a:rPr kumimoji="1" lang="en-US" altLang="zh-CN" sz="3600" i="1" dirty="0" smtClean="0"/>
              <a:t>casting</a:t>
            </a:r>
            <a:r>
              <a:rPr kumimoji="1" lang="zh-CN" altLang="en-US" sz="3600" i="1" dirty="0" smtClean="0"/>
              <a:t> </a:t>
            </a:r>
            <a:r>
              <a:rPr kumimoji="1" lang="en-US" altLang="zh-CN" sz="3600" dirty="0" smtClean="0"/>
              <a:t>happened,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which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we’ll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cover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later</a:t>
            </a:r>
            <a:r>
              <a:rPr kumimoji="1" lang="en-US" altLang="zh-CN" sz="3600" dirty="0"/>
              <a:t>.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2815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Loops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8758" y="1662549"/>
            <a:ext cx="7633742" cy="2576942"/>
          </a:xfrm>
        </p:spPr>
        <p:txBody>
          <a:bodyPr>
            <a:noAutofit/>
          </a:bodyPr>
          <a:lstStyle/>
          <a:p>
            <a:r>
              <a:rPr kumimoji="1" lang="en-US" altLang="zh-CN" sz="3600" dirty="0" smtClean="0"/>
              <a:t>When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we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try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to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repeat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one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thing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with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merely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minor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differences,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we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use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a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loop.</a:t>
            </a:r>
          </a:p>
          <a:p>
            <a:r>
              <a:rPr kumimoji="1" lang="en-US" altLang="zh-CN" sz="3600" dirty="0" smtClean="0"/>
              <a:t>We’ll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start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from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the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“while”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loop</a:t>
            </a:r>
            <a:r>
              <a:rPr kumimoji="1" lang="en-US" altLang="zh-CN" sz="3600" dirty="0"/>
              <a:t>.</a:t>
            </a:r>
            <a:endParaRPr kumimoji="1"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1257355" y="4613565"/>
            <a:ext cx="6996547" cy="10772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CC7832"/>
                </a:solidFill>
                <a:latin typeface="Source Code Pro" charset="0"/>
                <a:ea typeface="Source Code Pro" charset="0"/>
                <a:cs typeface="Source Code Pro" charset="0"/>
              </a:rPr>
              <a:t>w</a:t>
            </a:r>
            <a:r>
              <a:rPr lang="en-US" altLang="zh-CN" sz="3200" dirty="0" smtClean="0">
                <a:solidFill>
                  <a:srgbClr val="CC7832"/>
                </a:solidFill>
                <a:latin typeface="Source Code Pro" charset="0"/>
                <a:ea typeface="Source Code Pro" charset="0"/>
                <a:cs typeface="Source Code Pro" charset="0"/>
              </a:rPr>
              <a:t>hile </a:t>
            </a:r>
            <a:r>
              <a:rPr lang="en-US" altLang="zh-CN" sz="3200" dirty="0" err="1" smtClean="0">
                <a:latin typeface="Source Code Pro" charset="0"/>
                <a:ea typeface="Source Code Pro" charset="0"/>
                <a:cs typeface="Source Code Pro" charset="0"/>
              </a:rPr>
              <a:t>some_statement</a:t>
            </a:r>
            <a:r>
              <a:rPr lang="en-US" altLang="zh-CN" sz="3200" dirty="0" smtClean="0">
                <a:latin typeface="Source Code Pro" charset="0"/>
                <a:ea typeface="Source Code Pro" charset="0"/>
                <a:cs typeface="Source Code Pro" charset="0"/>
              </a:rPr>
              <a:t>:</a:t>
            </a:r>
            <a:r>
              <a:rPr lang="en-US" altLang="zh-CN" sz="3200" dirty="0">
                <a:latin typeface="Source Code Pro" charset="0"/>
                <a:ea typeface="Source Code Pro" charset="0"/>
                <a:cs typeface="Source Code Pro" charset="0"/>
              </a:rPr>
              <a:t/>
            </a:r>
            <a:br>
              <a:rPr lang="en-US" altLang="zh-CN" sz="32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zh-CN" altLang="en-US" sz="32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zh-CN" altLang="en-US" sz="3200" dirty="0" smtClean="0">
                <a:latin typeface="Source Code Pro" charset="0"/>
                <a:ea typeface="Source Code Pro" charset="0"/>
                <a:cs typeface="Source Code Pro" charset="0"/>
              </a:rPr>
              <a:t>   </a:t>
            </a:r>
            <a:r>
              <a:rPr lang="en-US" altLang="zh-CN" sz="3200" dirty="0" err="1" smtClean="0">
                <a:latin typeface="Source Code Pro" charset="0"/>
                <a:ea typeface="Source Code Pro" charset="0"/>
                <a:cs typeface="Source Code Pro" charset="0"/>
              </a:rPr>
              <a:t>do_something</a:t>
            </a:r>
            <a:r>
              <a:rPr lang="en-US" altLang="zh-CN" sz="3200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endParaRPr lang="zh-CN" altLang="en-US" sz="32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6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Homework Analysis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38758" y="2080259"/>
                <a:ext cx="7633742" cy="119148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3600" b="0" i="0" smtClean="0">
                            <a:latin typeface="Cambria Math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kumimoji="1" lang="en-US" altLang="zh-CN" sz="3600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is-IS" altLang="zh-CN" sz="36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3600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sz="3600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sz="3600" b="0" i="1" smtClean="0">
                            <a:latin typeface="Cambria Math" charset="0"/>
                          </a:rPr>
                          <m:t>+</m:t>
                        </m:r>
                        <m:r>
                          <a:rPr kumimoji="1"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kumimoji="1" lang="mr-IN" altLang="zh-CN" sz="36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−1</m:t>
                            </m:r>
                          </m:den>
                        </m:f>
                        <m:r>
                          <a:rPr kumimoji="1" lang="mr-IN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sSup>
                          <m:sSupPr>
                            <m:ctrlPr>
                              <a:rPr kumimoji="1" lang="mr-IN" altLang="zh-CN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(−1)</m:t>
                            </m:r>
                          </m:e>
                          <m:sup>
                            <m:r>
                              <a:rPr kumimoji="1" lang="en-US" altLang="zh-CN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kumimoji="1"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</m:e>
                    </m:nary>
                    <m:f>
                      <m:fPr>
                        <m:ctrlPr>
                          <a:rPr kumimoji="1" lang="mr-IN" altLang="zh-CN" sz="36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3600" b="0" i="1" smtClean="0">
                            <a:latin typeface="Cambria Math" charset="0"/>
                          </a:rPr>
                          <m:t>𝜋</m:t>
                        </m:r>
                      </m:num>
                      <m:den>
                        <m:r>
                          <a:rPr kumimoji="1" lang="en-US" altLang="zh-CN" sz="3600" b="0" i="1" smtClean="0">
                            <a:latin typeface="Cambria Math" charset="0"/>
                          </a:rPr>
                          <m:t>4</m:t>
                        </m:r>
                      </m:den>
                    </m:f>
                  </m:oMath>
                </a14:m>
                <a:endParaRPr kumimoji="1" lang="en-US" altLang="zh-CN" sz="3600" b="0" dirty="0" smtClean="0"/>
              </a:p>
              <a:p>
                <a:endParaRPr kumimoji="1" lang="zh-CN" altLang="en-US" sz="36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758" y="2080259"/>
                <a:ext cx="7633742" cy="1191489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938758" y="3477491"/>
            <a:ext cx="7633742" cy="30469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mr-IN" altLang="zh-CN" sz="2400" dirty="0" err="1">
                <a:latin typeface="Source Code Pro" charset="0"/>
                <a:ea typeface="Source Code Pro" charset="0"/>
                <a:cs typeface="Source Code Pro" charset="0"/>
              </a:rPr>
              <a:t>i</a:t>
            </a:r>
            <a:r>
              <a:rPr lang="mr-IN" altLang="zh-CN" sz="2400" dirty="0">
                <a:latin typeface="Source Code Pro" charset="0"/>
                <a:ea typeface="Source Code Pro" charset="0"/>
                <a:cs typeface="Source Code Pro" charset="0"/>
              </a:rPr>
              <a:t> = </a:t>
            </a:r>
            <a:r>
              <a:rPr lang="mr-IN" altLang="zh-CN" sz="24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  <a:t>1</a:t>
            </a:r>
            <a:br>
              <a:rPr lang="mr-IN" altLang="zh-CN" sz="24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mr-IN" altLang="zh-CN" sz="2400" dirty="0" err="1">
                <a:latin typeface="Source Code Pro" charset="0"/>
                <a:ea typeface="Source Code Pro" charset="0"/>
                <a:cs typeface="Source Code Pro" charset="0"/>
              </a:rPr>
              <a:t>sum</a:t>
            </a:r>
            <a:r>
              <a:rPr lang="mr-IN" altLang="zh-CN" sz="2400" dirty="0">
                <a:latin typeface="Source Code Pro" charset="0"/>
                <a:ea typeface="Source Code Pro" charset="0"/>
                <a:cs typeface="Source Code Pro" charset="0"/>
              </a:rPr>
              <a:t> = </a:t>
            </a:r>
            <a:r>
              <a:rPr lang="mr-IN" altLang="zh-CN" sz="24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  <a:t>0</a:t>
            </a:r>
            <a:br>
              <a:rPr lang="mr-IN" altLang="zh-CN" sz="24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mr-IN" altLang="zh-CN" sz="2400" dirty="0" err="1">
                <a:solidFill>
                  <a:srgbClr val="CC7832"/>
                </a:solidFill>
                <a:latin typeface="Source Code Pro" charset="0"/>
                <a:ea typeface="Source Code Pro" charset="0"/>
                <a:cs typeface="Source Code Pro" charset="0"/>
              </a:rPr>
              <a:t>while</a:t>
            </a:r>
            <a:r>
              <a:rPr lang="mr-IN" altLang="zh-CN" sz="2400" dirty="0">
                <a:solidFill>
                  <a:srgbClr val="CC7832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mr-IN" altLang="zh-CN" sz="2400" dirty="0" err="1">
                <a:latin typeface="Source Code Pro" charset="0"/>
                <a:ea typeface="Source Code Pro" charset="0"/>
                <a:cs typeface="Source Code Pro" charset="0"/>
              </a:rPr>
              <a:t>i</a:t>
            </a:r>
            <a:r>
              <a:rPr lang="mr-IN" altLang="zh-CN" sz="2400" dirty="0">
                <a:latin typeface="Source Code Pro" charset="0"/>
                <a:ea typeface="Source Code Pro" charset="0"/>
                <a:cs typeface="Source Code Pro" charset="0"/>
              </a:rPr>
              <a:t> &lt; </a:t>
            </a:r>
            <a:r>
              <a:rPr lang="mr-IN" altLang="zh-CN" sz="24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  <a:t>5000000</a:t>
            </a:r>
            <a:r>
              <a:rPr lang="mr-IN" altLang="zh-CN" sz="2400" dirty="0">
                <a:latin typeface="Source Code Pro" charset="0"/>
                <a:ea typeface="Source Code Pro" charset="0"/>
                <a:cs typeface="Source Code Pro" charset="0"/>
              </a:rPr>
              <a:t>:</a:t>
            </a:r>
            <a:br>
              <a:rPr lang="mr-IN" altLang="zh-CN" sz="24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mr-IN" altLang="zh-CN" sz="2400" dirty="0">
                <a:latin typeface="Source Code Pro" charset="0"/>
                <a:ea typeface="Source Code Pro" charset="0"/>
                <a:cs typeface="Source Code Pro" charset="0"/>
              </a:rPr>
              <a:t>    </a:t>
            </a:r>
            <a:r>
              <a:rPr lang="mr-IN" altLang="zh-CN" sz="2400" dirty="0" err="1">
                <a:latin typeface="Source Code Pro" charset="0"/>
                <a:ea typeface="Source Code Pro" charset="0"/>
                <a:cs typeface="Source Code Pro" charset="0"/>
              </a:rPr>
              <a:t>sgn</a:t>
            </a:r>
            <a:r>
              <a:rPr lang="mr-IN" altLang="zh-CN" sz="2400" dirty="0">
                <a:latin typeface="Source Code Pro" charset="0"/>
                <a:ea typeface="Source Code Pro" charset="0"/>
                <a:cs typeface="Source Code Pro" charset="0"/>
              </a:rPr>
              <a:t> = </a:t>
            </a:r>
            <a:r>
              <a:rPr lang="mr-IN" altLang="zh-CN" sz="24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  <a:t>1 </a:t>
            </a:r>
            <a:r>
              <a:rPr lang="mr-IN" altLang="zh-CN" sz="2400" dirty="0" err="1">
                <a:solidFill>
                  <a:srgbClr val="CC7832"/>
                </a:solidFill>
                <a:latin typeface="Source Code Pro" charset="0"/>
                <a:ea typeface="Source Code Pro" charset="0"/>
                <a:cs typeface="Source Code Pro" charset="0"/>
              </a:rPr>
              <a:t>if</a:t>
            </a:r>
            <a:r>
              <a:rPr lang="mr-IN" altLang="zh-CN" sz="2400" dirty="0">
                <a:solidFill>
                  <a:srgbClr val="CC7832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mr-IN" altLang="zh-CN" sz="2400" dirty="0" err="1">
                <a:latin typeface="Source Code Pro" charset="0"/>
                <a:ea typeface="Source Code Pro" charset="0"/>
                <a:cs typeface="Source Code Pro" charset="0"/>
              </a:rPr>
              <a:t>i</a:t>
            </a:r>
            <a:r>
              <a:rPr lang="mr-IN" altLang="zh-CN" sz="2400" dirty="0">
                <a:latin typeface="Source Code Pro" charset="0"/>
                <a:ea typeface="Source Code Pro" charset="0"/>
                <a:cs typeface="Source Code Pro" charset="0"/>
              </a:rPr>
              <a:t> % </a:t>
            </a:r>
            <a:r>
              <a:rPr lang="mr-IN" altLang="zh-CN" sz="24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  <a:t>2 </a:t>
            </a:r>
            <a:r>
              <a:rPr lang="mr-IN" altLang="zh-CN" sz="2400" dirty="0">
                <a:latin typeface="Source Code Pro" charset="0"/>
                <a:ea typeface="Source Code Pro" charset="0"/>
                <a:cs typeface="Source Code Pro" charset="0"/>
              </a:rPr>
              <a:t>== </a:t>
            </a:r>
            <a:r>
              <a:rPr lang="mr-IN" altLang="zh-CN" sz="24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  <a:t>1 </a:t>
            </a:r>
            <a:r>
              <a:rPr lang="mr-IN" altLang="zh-CN" sz="2400" dirty="0" err="1">
                <a:solidFill>
                  <a:srgbClr val="CC7832"/>
                </a:solidFill>
                <a:latin typeface="Source Code Pro" charset="0"/>
                <a:ea typeface="Source Code Pro" charset="0"/>
                <a:cs typeface="Source Code Pro" charset="0"/>
              </a:rPr>
              <a:t>else</a:t>
            </a:r>
            <a:r>
              <a:rPr lang="mr-IN" altLang="zh-CN" sz="2400" dirty="0">
                <a:solidFill>
                  <a:srgbClr val="CC7832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mr-IN" altLang="zh-CN" sz="2400" dirty="0">
                <a:latin typeface="Source Code Pro" charset="0"/>
                <a:ea typeface="Source Code Pro" charset="0"/>
                <a:cs typeface="Source Code Pro" charset="0"/>
              </a:rPr>
              <a:t>-</a:t>
            </a:r>
            <a:r>
              <a:rPr lang="mr-IN" altLang="zh-CN" sz="24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  <a:t>1</a:t>
            </a:r>
            <a:br>
              <a:rPr lang="mr-IN" altLang="zh-CN" sz="24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mr-IN" altLang="zh-CN" sz="24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  <a:t>    </a:t>
            </a:r>
            <a:r>
              <a:rPr lang="mr-IN" altLang="zh-CN" sz="2400" dirty="0" err="1">
                <a:latin typeface="Source Code Pro" charset="0"/>
                <a:ea typeface="Source Code Pro" charset="0"/>
                <a:cs typeface="Source Code Pro" charset="0"/>
              </a:rPr>
              <a:t>sum</a:t>
            </a:r>
            <a:r>
              <a:rPr lang="mr-IN" altLang="zh-CN" sz="2400" dirty="0">
                <a:latin typeface="Source Code Pro" charset="0"/>
                <a:ea typeface="Source Code Pro" charset="0"/>
                <a:cs typeface="Source Code Pro" charset="0"/>
              </a:rPr>
              <a:t> += </a:t>
            </a:r>
            <a:r>
              <a:rPr lang="mr-IN" altLang="zh-CN" sz="24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  <a:t>1 </a:t>
            </a:r>
            <a:r>
              <a:rPr lang="mr-IN" altLang="zh-CN" sz="2400" dirty="0">
                <a:latin typeface="Source Code Pro" charset="0"/>
                <a:ea typeface="Source Code Pro" charset="0"/>
                <a:cs typeface="Source Code Pro" charset="0"/>
              </a:rPr>
              <a:t>/ (</a:t>
            </a:r>
            <a:r>
              <a:rPr lang="mr-IN" altLang="zh-CN" sz="24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  <a:t>2 </a:t>
            </a:r>
            <a:r>
              <a:rPr lang="mr-IN" altLang="zh-CN" sz="2400" dirty="0">
                <a:latin typeface="Source Code Pro" charset="0"/>
                <a:ea typeface="Source Code Pro" charset="0"/>
                <a:cs typeface="Source Code Pro" charset="0"/>
              </a:rPr>
              <a:t>* </a:t>
            </a:r>
            <a:r>
              <a:rPr lang="mr-IN" altLang="zh-CN" sz="2400" dirty="0" err="1">
                <a:latin typeface="Source Code Pro" charset="0"/>
                <a:ea typeface="Source Code Pro" charset="0"/>
                <a:cs typeface="Source Code Pro" charset="0"/>
              </a:rPr>
              <a:t>i</a:t>
            </a:r>
            <a:r>
              <a:rPr lang="mr-IN" altLang="zh-CN" sz="2400" dirty="0">
                <a:latin typeface="Source Code Pro" charset="0"/>
                <a:ea typeface="Source Code Pro" charset="0"/>
                <a:cs typeface="Source Code Pro" charset="0"/>
              </a:rPr>
              <a:t> - </a:t>
            </a:r>
            <a:r>
              <a:rPr lang="mr-IN" altLang="zh-CN" sz="24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  <a:t>1</a:t>
            </a:r>
            <a:r>
              <a:rPr lang="mr-IN" altLang="zh-CN" sz="2400" dirty="0">
                <a:latin typeface="Source Code Pro" charset="0"/>
                <a:ea typeface="Source Code Pro" charset="0"/>
                <a:cs typeface="Source Code Pro" charset="0"/>
              </a:rPr>
              <a:t>) * </a:t>
            </a:r>
            <a:r>
              <a:rPr lang="mr-IN" altLang="zh-CN" sz="2400" dirty="0" err="1">
                <a:latin typeface="Source Code Pro" charset="0"/>
                <a:ea typeface="Source Code Pro" charset="0"/>
                <a:cs typeface="Source Code Pro" charset="0"/>
              </a:rPr>
              <a:t>sgn</a:t>
            </a:r>
            <a:r>
              <a:rPr lang="mr-IN" altLang="zh-CN" sz="2400" dirty="0">
                <a:latin typeface="Source Code Pro" charset="0"/>
                <a:ea typeface="Source Code Pro" charset="0"/>
                <a:cs typeface="Source Code Pro" charset="0"/>
              </a:rPr>
              <a:t/>
            </a:r>
            <a:br>
              <a:rPr lang="mr-IN" altLang="zh-CN" sz="24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mr-IN" altLang="zh-CN" sz="2400" dirty="0">
                <a:latin typeface="Source Code Pro" charset="0"/>
                <a:ea typeface="Source Code Pro" charset="0"/>
                <a:cs typeface="Source Code Pro" charset="0"/>
              </a:rPr>
              <a:t>    </a:t>
            </a:r>
            <a:r>
              <a:rPr lang="mr-IN" altLang="zh-CN" sz="2400" dirty="0" err="1">
                <a:latin typeface="Source Code Pro" charset="0"/>
                <a:ea typeface="Source Code Pro" charset="0"/>
                <a:cs typeface="Source Code Pro" charset="0"/>
              </a:rPr>
              <a:t>i</a:t>
            </a:r>
            <a:r>
              <a:rPr lang="mr-IN" altLang="zh-CN" sz="2400" dirty="0">
                <a:latin typeface="Source Code Pro" charset="0"/>
                <a:ea typeface="Source Code Pro" charset="0"/>
                <a:cs typeface="Source Code Pro" charset="0"/>
              </a:rPr>
              <a:t> += </a:t>
            </a:r>
            <a:r>
              <a:rPr lang="mr-IN" altLang="zh-CN" sz="24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  <a:t>1</a:t>
            </a:r>
            <a:br>
              <a:rPr lang="mr-IN" altLang="zh-CN" sz="24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mr-IN" altLang="zh-CN" sz="24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  <a:t/>
            </a:r>
            <a:br>
              <a:rPr lang="mr-IN" altLang="zh-CN" sz="24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mr-IN" altLang="zh-CN" sz="2400" dirty="0" err="1">
                <a:solidFill>
                  <a:srgbClr val="8888C6"/>
                </a:solidFill>
                <a:latin typeface="Source Code Pro" charset="0"/>
                <a:ea typeface="Source Code Pro" charset="0"/>
                <a:cs typeface="Source Code Pro" charset="0"/>
              </a:rPr>
              <a:t>print</a:t>
            </a:r>
            <a:r>
              <a:rPr lang="mr-IN" altLang="zh-CN" sz="2400" dirty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mr-IN" altLang="zh-CN" sz="2400" dirty="0">
                <a:solidFill>
                  <a:srgbClr val="6897BB"/>
                </a:solidFill>
                <a:latin typeface="Source Code Pro" charset="0"/>
                <a:ea typeface="Source Code Pro" charset="0"/>
                <a:cs typeface="Source Code Pro" charset="0"/>
              </a:rPr>
              <a:t>4 </a:t>
            </a:r>
            <a:r>
              <a:rPr lang="mr-IN" altLang="zh-CN" sz="2400" dirty="0">
                <a:latin typeface="Source Code Pro" charset="0"/>
                <a:ea typeface="Source Code Pro" charset="0"/>
                <a:cs typeface="Source Code Pro" charset="0"/>
              </a:rPr>
              <a:t>* </a:t>
            </a:r>
            <a:r>
              <a:rPr lang="mr-IN" altLang="zh-CN" sz="2400" dirty="0" err="1">
                <a:latin typeface="Source Code Pro" charset="0"/>
                <a:ea typeface="Source Code Pro" charset="0"/>
                <a:cs typeface="Source Code Pro" charset="0"/>
              </a:rPr>
              <a:t>sum</a:t>
            </a:r>
            <a:r>
              <a:rPr lang="mr-IN" altLang="zh-CN" sz="2400" dirty="0">
                <a:latin typeface="Source Code Pro" charset="0"/>
                <a:ea typeface="Source Code Pro" charset="0"/>
                <a:cs typeface="Source Code Pro" charset="0"/>
              </a:rPr>
              <a:t>)</a:t>
            </a:r>
            <a:endParaRPr lang="zh-CN" altLang="en-US" sz="24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2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types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8758" y="1233055"/>
            <a:ext cx="7633742" cy="5458689"/>
          </a:xfrm>
        </p:spPr>
        <p:txBody>
          <a:bodyPr>
            <a:noAutofit/>
          </a:bodyPr>
          <a:lstStyle/>
          <a:p>
            <a:r>
              <a:rPr kumimoji="1" lang="en-US" altLang="zh-CN" sz="3200" dirty="0" smtClean="0"/>
              <a:t>Integer</a:t>
            </a:r>
          </a:p>
          <a:p>
            <a:r>
              <a:rPr kumimoji="1" lang="en-US" altLang="zh-CN" sz="3200" dirty="0" smtClean="0"/>
              <a:t>Float (Real Number)</a:t>
            </a:r>
          </a:p>
          <a:p>
            <a:r>
              <a:rPr kumimoji="1" lang="en-US" altLang="zh-CN" sz="3200" dirty="0" smtClean="0"/>
              <a:t>String</a:t>
            </a:r>
          </a:p>
          <a:p>
            <a:r>
              <a:rPr kumimoji="1" lang="en-US" altLang="zh-CN" sz="3200" dirty="0" smtClean="0"/>
              <a:t>Boolean</a:t>
            </a:r>
          </a:p>
          <a:p>
            <a:r>
              <a:rPr kumimoji="1" lang="en-US" altLang="zh-CN" sz="3200" dirty="0" smtClean="0"/>
              <a:t>None</a:t>
            </a:r>
          </a:p>
          <a:p>
            <a:r>
              <a:rPr kumimoji="1" lang="en-US" altLang="zh-CN" sz="3200" dirty="0" smtClean="0"/>
              <a:t>List</a:t>
            </a:r>
          </a:p>
          <a:p>
            <a:r>
              <a:rPr kumimoji="1" lang="en-US" altLang="zh-CN" sz="3200" dirty="0" smtClean="0"/>
              <a:t>Dictionary</a:t>
            </a:r>
          </a:p>
          <a:p>
            <a:r>
              <a:rPr kumimoji="1" lang="en-US" altLang="zh-CN" sz="3200" dirty="0" smtClean="0"/>
              <a:t>Tuple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&amp;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Set</a:t>
            </a:r>
          </a:p>
          <a:p>
            <a:r>
              <a:rPr kumimoji="1" lang="en-US" altLang="zh-CN" sz="3200" dirty="0" smtClean="0"/>
              <a:t>Custom Object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9305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5521</TotalTime>
  <Words>377</Words>
  <Application>Microsoft Macintosh PowerPoint</Application>
  <PresentationFormat>全屏显示(4:3)</PresentationFormat>
  <Paragraphs>54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Cambria Math</vt:lpstr>
      <vt:lpstr>Gill Sans MT</vt:lpstr>
      <vt:lpstr>Impact</vt:lpstr>
      <vt:lpstr>Lantinghei SC Demibold</vt:lpstr>
      <vt:lpstr>Source Code Pro</vt:lpstr>
      <vt:lpstr>Arial</vt:lpstr>
      <vt:lpstr>徽章</vt:lpstr>
      <vt:lpstr>Python  Tutorial - 1</vt:lpstr>
      <vt:lpstr>Have you finished your homework???</vt:lpstr>
      <vt:lpstr>Let’s take a look at the global structure first</vt:lpstr>
      <vt:lpstr>What’s a function???</vt:lpstr>
      <vt:lpstr>Wait, some functions do not have “in/output”</vt:lpstr>
      <vt:lpstr>Wait, something’s wrong</vt:lpstr>
      <vt:lpstr>Loops</vt:lpstr>
      <vt:lpstr>Homework Analysis</vt:lpstr>
      <vt:lpstr>Data types</vt:lpstr>
      <vt:lpstr>Python’s feature</vt:lpstr>
      <vt:lpstr>Variables</vt:lpstr>
      <vt:lpstr>Another example</vt:lpstr>
      <vt:lpstr>Please do the homework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Tutorial - 1</dc:title>
  <dc:creator>狄行健</dc:creator>
  <cp:lastModifiedBy>狄行健</cp:lastModifiedBy>
  <cp:revision>11</cp:revision>
  <dcterms:created xsi:type="dcterms:W3CDTF">2016-11-10T05:41:57Z</dcterms:created>
  <dcterms:modified xsi:type="dcterms:W3CDTF">2016-11-14T01:43:10Z</dcterms:modified>
</cp:coreProperties>
</file>