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8" r:id="rId2"/>
    <p:sldId id="260" r:id="rId3"/>
    <p:sldId id="257" r:id="rId4"/>
    <p:sldId id="261" r:id="rId5"/>
    <p:sldId id="271" r:id="rId6"/>
    <p:sldId id="263" r:id="rId7"/>
    <p:sldId id="264" r:id="rId8"/>
    <p:sldId id="262" r:id="rId9"/>
    <p:sldId id="266" r:id="rId10"/>
    <p:sldId id="267" r:id="rId11"/>
    <p:sldId id="272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8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4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7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8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5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1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6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870E63-FF9D-4E4F-B1BB-620FC1358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960390A-5C3F-4970-B0EC-49B490E60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 descr="Git-101. Learn more about Git and get started!. | by Semanur Kapusızoğlu |  Analytics Vidhya | Medium">
            <a:extLst>
              <a:ext uri="{FF2B5EF4-FFF2-40B4-BE49-F238E27FC236}">
                <a16:creationId xmlns:a16="http://schemas.microsoft.com/office/drawing/2014/main" id="{28BF47B5-6CC7-4DA5-B9DC-246D45394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89" y="0"/>
            <a:ext cx="123194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3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5A3DB738-E113-47D2-AE32-5D95243C5D0B}"/>
              </a:ext>
            </a:extLst>
          </p:cNvPr>
          <p:cNvSpPr/>
          <p:nvPr/>
        </p:nvSpPr>
        <p:spPr>
          <a:xfrm>
            <a:off x="331604" y="498145"/>
            <a:ext cx="11312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פלטפורמות לעבודה עם </a:t>
            </a:r>
            <a:r>
              <a:rPr lang="he-I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גיט</a:t>
            </a:r>
            <a:r>
              <a:rPr lang="he-I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he-I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גיטהאב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9503C20-F76E-45F3-A68D-F5C19A9C5325}"/>
              </a:ext>
            </a:extLst>
          </p:cNvPr>
          <p:cNvSpPr txBox="1"/>
          <p:nvPr/>
        </p:nvSpPr>
        <p:spPr>
          <a:xfrm>
            <a:off x="1913373" y="2637936"/>
            <a:ext cx="55137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GitHub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-apple-system"/>
              </a:rPr>
              <a:t>Git 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-apple-system"/>
              </a:rPr>
              <a:t>Remote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FF"/>
              </a:solidFill>
              <a:latin typeface="-apple-system"/>
            </a:endParaRPr>
          </a:p>
          <a:p>
            <a:pPr algn="ctr"/>
            <a:endParaRPr lang="en-US" sz="3200" b="1" dirty="0">
              <a:solidFill>
                <a:srgbClr val="FFFFFF"/>
              </a:solidFill>
              <a:latin typeface="-apple-system"/>
            </a:endParaRPr>
          </a:p>
          <a:p>
            <a:pPr algn="ctr"/>
            <a:endParaRPr lang="en-US" sz="3200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3598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5A3DB738-E113-47D2-AE32-5D95243C5D0B}"/>
              </a:ext>
            </a:extLst>
          </p:cNvPr>
          <p:cNvSpPr/>
          <p:nvPr/>
        </p:nvSpPr>
        <p:spPr>
          <a:xfrm>
            <a:off x="3697909" y="498145"/>
            <a:ext cx="458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למה זה חשוב?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CCF5B5A-146A-4D1A-B9A7-783BA17F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19" y="2314354"/>
            <a:ext cx="7901141" cy="40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5A3DB738-E113-47D2-AE32-5D95243C5D0B}"/>
              </a:ext>
            </a:extLst>
          </p:cNvPr>
          <p:cNvSpPr/>
          <p:nvPr/>
        </p:nvSpPr>
        <p:spPr>
          <a:xfrm>
            <a:off x="3539967" y="523084"/>
            <a:ext cx="458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למה זה חשוב?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ACAB948-BF14-4637-B458-35D1DA0A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50" y="2232040"/>
            <a:ext cx="9851707" cy="4203395"/>
          </a:xfrm>
          <a:prstGeom prst="rect">
            <a:avLst/>
          </a:prstGeom>
        </p:spPr>
      </p:pic>
      <p:sp>
        <p:nvSpPr>
          <p:cNvPr id="4" name="אליפסה 3">
            <a:extLst>
              <a:ext uri="{FF2B5EF4-FFF2-40B4-BE49-F238E27FC236}">
                <a16:creationId xmlns:a16="http://schemas.microsoft.com/office/drawing/2014/main" id="{8DA8E74C-E690-456E-A3A8-04B9CEA36EBD}"/>
              </a:ext>
            </a:extLst>
          </p:cNvPr>
          <p:cNvSpPr/>
          <p:nvPr/>
        </p:nvSpPr>
        <p:spPr>
          <a:xfrm>
            <a:off x="3208714" y="2527069"/>
            <a:ext cx="7730836" cy="228600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D792A339-815F-46F1-BAD9-3F2F27854E63}"/>
              </a:ext>
            </a:extLst>
          </p:cNvPr>
          <p:cNvCxnSpPr>
            <a:cxnSpLocks/>
          </p:cNvCxnSpPr>
          <p:nvPr/>
        </p:nvCxnSpPr>
        <p:spPr>
          <a:xfrm flipV="1">
            <a:off x="6259483" y="4813069"/>
            <a:ext cx="0" cy="1047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5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5A3DB738-E113-47D2-AE32-5D95243C5D0B}"/>
              </a:ext>
            </a:extLst>
          </p:cNvPr>
          <p:cNvSpPr/>
          <p:nvPr/>
        </p:nvSpPr>
        <p:spPr>
          <a:xfrm>
            <a:off x="946994" y="464895"/>
            <a:ext cx="102980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יותר פעילות = יותר חשיפה =&gt; משרה</a:t>
            </a:r>
          </a:p>
        </p:txBody>
      </p:sp>
      <p:pic>
        <p:nvPicPr>
          <p:cNvPr id="8194" name="Picture 2" descr="Profile activity overview | GitHub Changelog">
            <a:extLst>
              <a:ext uri="{FF2B5EF4-FFF2-40B4-BE49-F238E27FC236}">
                <a16:creationId xmlns:a16="http://schemas.microsoft.com/office/drawing/2014/main" id="{01BEA105-DA6A-443C-9A09-4D5A7F46E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9" y="2359874"/>
            <a:ext cx="7682345" cy="40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6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5A3DB738-E113-47D2-AE32-5D95243C5D0B}"/>
              </a:ext>
            </a:extLst>
          </p:cNvPr>
          <p:cNvSpPr/>
          <p:nvPr/>
        </p:nvSpPr>
        <p:spPr>
          <a:xfrm>
            <a:off x="3614871" y="2488770"/>
            <a:ext cx="412225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שאלות?</a:t>
            </a:r>
          </a:p>
        </p:txBody>
      </p:sp>
    </p:spTree>
    <p:extLst>
      <p:ext uri="{BB962C8B-B14F-4D97-AF65-F5344CB8AC3E}">
        <p14:creationId xmlns:p14="http://schemas.microsoft.com/office/powerpoint/2010/main" val="159309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3208D6F-2D7C-437C-A689-FE75DD77439C}"/>
              </a:ext>
            </a:extLst>
          </p:cNvPr>
          <p:cNvSpPr txBox="1"/>
          <p:nvPr/>
        </p:nvSpPr>
        <p:spPr>
          <a:xfrm>
            <a:off x="3275215" y="548639"/>
            <a:ext cx="8096597" cy="55707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400" b="1" dirty="0">
                <a:latin typeface="+mj-lt"/>
              </a:rPr>
              <a:t>תוכן עניינים</a:t>
            </a:r>
          </a:p>
          <a:p>
            <a:pPr algn="r" rtl="1"/>
            <a:endParaRPr lang="he-IL" sz="4000" b="1" dirty="0"/>
          </a:p>
          <a:p>
            <a:pPr algn="r" rtl="1"/>
            <a:endParaRPr lang="he-IL" sz="4000" b="1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2400" b="1" dirty="0"/>
              <a:t>מה זה </a:t>
            </a:r>
            <a:r>
              <a:rPr lang="en-US" sz="2400" b="1" dirty="0"/>
              <a:t>GIT</a:t>
            </a:r>
            <a:r>
              <a:rPr lang="he-IL" sz="2400" b="1" dirty="0"/>
              <a:t> ?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2400" b="1" dirty="0"/>
              <a:t>מאחורי הקלעים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2400" b="1" dirty="0"/>
              <a:t>פקודות בסיסיות ושימושיות </a:t>
            </a:r>
            <a:r>
              <a:rPr lang="he-IL" sz="2400" b="1" dirty="0" err="1"/>
              <a:t>בגיט</a:t>
            </a:r>
            <a:endParaRPr lang="he-IL" sz="2400" b="1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en-US" sz="2400" b="1" dirty="0"/>
              <a:t>Branch</a:t>
            </a:r>
            <a:endParaRPr lang="he-IL" sz="2400" b="1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2400" b="1" dirty="0"/>
              <a:t>צפייה בהיסטוריה של העבודה שלנו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2400" b="1" dirty="0"/>
              <a:t>פלטפורמות לעבודה עם </a:t>
            </a:r>
            <a:r>
              <a:rPr lang="en-US" sz="2400" b="1" dirty="0"/>
              <a:t>Git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2400" b="1" dirty="0"/>
              <a:t>למה זה חשוב?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he-IL" sz="2400" b="1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25340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Git and why you should use it - Code Éxitos">
            <a:extLst>
              <a:ext uri="{FF2B5EF4-FFF2-40B4-BE49-F238E27FC236}">
                <a16:creationId xmlns:a16="http://schemas.microsoft.com/office/drawing/2014/main" id="{934F9EDF-DF0D-4B4A-A0D9-88DCD1E0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97" y="3117274"/>
            <a:ext cx="6488472" cy="317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1D73027-6BEB-43E3-8E7B-0B4CDBC3D30B}"/>
              </a:ext>
            </a:extLst>
          </p:cNvPr>
          <p:cNvSpPr txBox="1"/>
          <p:nvPr/>
        </p:nvSpPr>
        <p:spPr>
          <a:xfrm>
            <a:off x="1611283" y="2003367"/>
            <a:ext cx="896943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0" i="0" dirty="0">
                <a:effectLst/>
                <a:latin typeface="+mj-lt"/>
              </a:rPr>
              <a:t>מעין מאגר העוקב אחר השינויים בקבצי הקוד של הפרויקט שלנו.</a:t>
            </a:r>
          </a:p>
          <a:p>
            <a:pPr algn="ctr"/>
            <a:r>
              <a:rPr lang="he-IL" sz="2000" b="0" i="0" dirty="0">
                <a:effectLst/>
                <a:latin typeface="+mj-lt"/>
              </a:rPr>
              <a:t> </a:t>
            </a:r>
            <a:r>
              <a:rPr lang="he-IL" sz="2000" b="1" i="0" dirty="0" err="1">
                <a:effectLst/>
                <a:latin typeface="+mj-lt"/>
              </a:rPr>
              <a:t>גיט</a:t>
            </a:r>
            <a:r>
              <a:rPr lang="he-IL" sz="2000" b="1" i="0" dirty="0">
                <a:effectLst/>
                <a:latin typeface="+mj-lt"/>
              </a:rPr>
              <a:t> </a:t>
            </a:r>
            <a:r>
              <a:rPr lang="he-IL" sz="2000" b="0" i="0" dirty="0">
                <a:effectLst/>
                <a:latin typeface="+mj-lt"/>
              </a:rPr>
              <a:t>היא מערכת </a:t>
            </a:r>
            <a:r>
              <a:rPr lang="he-IL" sz="2000" b="0" i="0" u="none" strike="noStrike" dirty="0">
                <a:effectLst/>
                <a:latin typeface="+mj-lt"/>
              </a:rPr>
              <a:t>ניהול גרסאות</a:t>
            </a:r>
            <a:r>
              <a:rPr lang="he-IL" sz="2000" b="0" i="0" dirty="0">
                <a:effectLst/>
                <a:latin typeface="+mj-lt"/>
              </a:rPr>
              <a:t> מבוססת </a:t>
            </a:r>
            <a:r>
              <a:rPr lang="he-IL" sz="2000" b="0" i="0" u="none" strike="noStrike" dirty="0">
                <a:effectLst/>
                <a:latin typeface="+mj-lt"/>
              </a:rPr>
              <a:t>קוד פתוח</a:t>
            </a:r>
            <a:r>
              <a:rPr lang="he-IL" sz="2000" b="0" i="0" dirty="0">
                <a:effectLst/>
                <a:latin typeface="+mj-lt"/>
              </a:rPr>
              <a:t>, שמטרתה לסייע למפתחים בניהול קוד, תיאום עבודה </a:t>
            </a:r>
            <a:r>
              <a:rPr lang="he-IL" sz="2000" b="0" i="0" dirty="0" err="1">
                <a:effectLst/>
                <a:latin typeface="+mj-lt"/>
              </a:rPr>
              <a:t>צוותית</a:t>
            </a:r>
            <a:r>
              <a:rPr lang="he-IL" sz="2000" b="0" i="0" dirty="0">
                <a:effectLst/>
                <a:latin typeface="+mj-lt"/>
              </a:rPr>
              <a:t> ומעקב אחר שינויים בקובצי תוכנה. </a:t>
            </a:r>
            <a:endParaRPr lang="he-IL" sz="2000" dirty="0">
              <a:latin typeface="+mj-lt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B290AE6-CDD1-437C-BC87-80D9E8DAE967}"/>
              </a:ext>
            </a:extLst>
          </p:cNvPr>
          <p:cNvSpPr/>
          <p:nvPr/>
        </p:nvSpPr>
        <p:spPr>
          <a:xfrm>
            <a:off x="5259164" y="523084"/>
            <a:ext cx="1141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10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 Workflow">
            <a:extLst>
              <a:ext uri="{FF2B5EF4-FFF2-40B4-BE49-F238E27FC236}">
                <a16:creationId xmlns:a16="http://schemas.microsoft.com/office/drawing/2014/main" id="{74A341E9-0478-4464-8275-7CED698D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78" y="1905733"/>
            <a:ext cx="8125289" cy="43597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ADC2AA37-EDA7-4C04-AB50-3012DC35D363}"/>
              </a:ext>
            </a:extLst>
          </p:cNvPr>
          <p:cNvSpPr/>
          <p:nvPr/>
        </p:nvSpPr>
        <p:spPr>
          <a:xfrm>
            <a:off x="2170908" y="138363"/>
            <a:ext cx="75328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איך זה נראה מאחורי הקלעים?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BEAF22C-9FBF-4C37-99B4-CBC0072478E4}"/>
              </a:ext>
            </a:extLst>
          </p:cNvPr>
          <p:cNvSpPr txBox="1"/>
          <p:nvPr/>
        </p:nvSpPr>
        <p:spPr>
          <a:xfrm>
            <a:off x="4259874" y="1202280"/>
            <a:ext cx="140676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he-IL" b="1" dirty="0"/>
              <a:t>שלב הבמה </a:t>
            </a:r>
            <a:r>
              <a:rPr lang="en-US" b="1" dirty="0"/>
              <a:t> “Staging”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1B15C9D-D616-430F-B244-8F9BD5523D01}"/>
              </a:ext>
            </a:extLst>
          </p:cNvPr>
          <p:cNvSpPr txBox="1"/>
          <p:nvPr/>
        </p:nvSpPr>
        <p:spPr>
          <a:xfrm>
            <a:off x="5937324" y="907804"/>
            <a:ext cx="140676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b="1" dirty="0"/>
              <a:t>שלב העדכון בתיקייה המקומית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4A738AA-17FB-4888-A64F-61A3D98CE0EA}"/>
              </a:ext>
            </a:extLst>
          </p:cNvPr>
          <p:cNvSpPr txBox="1"/>
          <p:nvPr/>
        </p:nvSpPr>
        <p:spPr>
          <a:xfrm>
            <a:off x="8773410" y="913475"/>
            <a:ext cx="140676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b="1" dirty="0"/>
              <a:t>שלב העלייה לתיקייה החיצונית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0E4D834-315D-4AB8-B28B-991298124EB4}"/>
              </a:ext>
            </a:extLst>
          </p:cNvPr>
          <p:cNvSpPr txBox="1"/>
          <p:nvPr/>
        </p:nvSpPr>
        <p:spPr>
          <a:xfrm>
            <a:off x="2528757" y="1171502"/>
            <a:ext cx="140676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b="1" dirty="0"/>
              <a:t>שלב סביבת העבודה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CA89F20-39A6-41B0-84C8-7C778E01E16B}"/>
              </a:ext>
            </a:extLst>
          </p:cNvPr>
          <p:cNvSpPr/>
          <p:nvPr/>
        </p:nvSpPr>
        <p:spPr>
          <a:xfrm>
            <a:off x="2945068" y="703315"/>
            <a:ext cx="5741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D21BE8A-AFE5-4034-A9CC-9BC683BB8359}"/>
              </a:ext>
            </a:extLst>
          </p:cNvPr>
          <p:cNvSpPr/>
          <p:nvPr/>
        </p:nvSpPr>
        <p:spPr>
          <a:xfrm>
            <a:off x="4703852" y="703316"/>
            <a:ext cx="5188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F2BFA42-61C3-46F8-B0AF-C4C88F12F499}"/>
              </a:ext>
            </a:extLst>
          </p:cNvPr>
          <p:cNvSpPr/>
          <p:nvPr/>
        </p:nvSpPr>
        <p:spPr>
          <a:xfrm>
            <a:off x="7325764" y="1022361"/>
            <a:ext cx="5188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3817B06-6953-4F0F-BF5A-1DAF878B3769}"/>
              </a:ext>
            </a:extLst>
          </p:cNvPr>
          <p:cNvSpPr/>
          <p:nvPr/>
        </p:nvSpPr>
        <p:spPr>
          <a:xfrm>
            <a:off x="10191453" y="1003305"/>
            <a:ext cx="5188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649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72A506-D0B5-4C1C-BE99-5E9F5A8F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810" y="2053475"/>
            <a:ext cx="10554574" cy="3636511"/>
          </a:xfrm>
        </p:spPr>
        <p:txBody>
          <a:bodyPr>
            <a:normAutofit/>
          </a:bodyPr>
          <a:lstStyle/>
          <a:p>
            <a:pPr marL="914400" lvl="2" indent="0" algn="ctr">
              <a:buNone/>
            </a:pPr>
            <a:r>
              <a:rPr lang="he-IL" sz="4000" b="1" dirty="0"/>
              <a:t>פתיחת </a:t>
            </a:r>
            <a:r>
              <a:rPr lang="he-IL" sz="4000" b="1" dirty="0" err="1"/>
              <a:t>פרוייקט</a:t>
            </a:r>
            <a:r>
              <a:rPr lang="he-IL" sz="4000" b="1" dirty="0"/>
              <a:t> </a:t>
            </a:r>
            <a:r>
              <a:rPr lang="he-IL" sz="4000" b="1" dirty="0" err="1"/>
              <a:t>גיט</a:t>
            </a:r>
            <a:r>
              <a:rPr lang="he-IL" sz="4000" b="1" dirty="0"/>
              <a:t> </a:t>
            </a:r>
          </a:p>
          <a:p>
            <a:pPr marL="914400" lvl="2" indent="0" algn="ctr">
              <a:buNone/>
            </a:pPr>
            <a:r>
              <a:rPr lang="he-IL" sz="4000" b="1" dirty="0"/>
              <a:t>והעלאה שלו לתיקיית </a:t>
            </a:r>
            <a:r>
              <a:rPr lang="he-IL" sz="4000" b="1" dirty="0" err="1"/>
              <a:t>גיטהאב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87490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A3DB738-E113-47D2-AE32-5D95243C5D0B}"/>
              </a:ext>
            </a:extLst>
          </p:cNvPr>
          <p:cNvSpPr/>
          <p:nvPr/>
        </p:nvSpPr>
        <p:spPr>
          <a:xfrm>
            <a:off x="451514" y="1800225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n w="0"/>
                <a:solidFill>
                  <a:srgbClr val="FEFEF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branches + merges.</a:t>
            </a:r>
            <a:endParaRPr lang="en-US" sz="4400" b="1" cap="none" spc="0">
              <a:ln w="0"/>
              <a:solidFill>
                <a:srgbClr val="FEFEF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Git Branch - javatpoint">
            <a:extLst>
              <a:ext uri="{FF2B5EF4-FFF2-40B4-BE49-F238E27FC236}">
                <a16:creationId xmlns:a16="http://schemas.microsoft.com/office/drawing/2014/main" id="{EC598291-CDF2-4C85-9FF1-3A1147F9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472" y="1461995"/>
            <a:ext cx="6268062" cy="376083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89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5A3DB738-E113-47D2-AE32-5D95243C5D0B}"/>
              </a:ext>
            </a:extLst>
          </p:cNvPr>
          <p:cNvSpPr/>
          <p:nvPr/>
        </p:nvSpPr>
        <p:spPr>
          <a:xfrm>
            <a:off x="2215879" y="523084"/>
            <a:ext cx="7228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checkout / switch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9503C20-F76E-45F3-A68D-F5C19A9C5325}"/>
              </a:ext>
            </a:extLst>
          </p:cNvPr>
          <p:cNvSpPr txBox="1"/>
          <p:nvPr/>
        </p:nvSpPr>
        <p:spPr>
          <a:xfrm>
            <a:off x="2524678" y="2705715"/>
            <a:ext cx="61015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git checkout –b my-new-branch</a:t>
            </a:r>
          </a:p>
          <a:p>
            <a:pPr algn="r"/>
            <a:r>
              <a:rPr lang="he-IL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הפקודה תיצור </a:t>
            </a:r>
            <a:r>
              <a:rPr lang="he-IL" sz="1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בראנץ</a:t>
            </a:r>
            <a:r>
              <a:rPr lang="he-IL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' חדש ששווה לתיקייה הראשית אבל כל הפקודות </a:t>
            </a:r>
            <a:r>
              <a:rPr lang="he-IL" sz="1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והקומיטים</a:t>
            </a:r>
            <a:r>
              <a:rPr lang="he-IL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יתקיימו </a:t>
            </a:r>
            <a:r>
              <a:rPr lang="he-IL" sz="1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בבראנץ</a:t>
            </a:r>
            <a:r>
              <a:rPr lang="he-IL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' החדש</a:t>
            </a:r>
            <a:r>
              <a:rPr lang="he-I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ברגע שיצרנו אותו.</a:t>
            </a:r>
          </a:p>
          <a:p>
            <a:pPr algn="l"/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l"/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l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git checkout “branch-name”</a:t>
            </a:r>
          </a:p>
          <a:p>
            <a:pPr algn="r"/>
            <a:r>
              <a:rPr lang="he-IL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מעבר בין </a:t>
            </a:r>
            <a:r>
              <a:rPr lang="he-IL" sz="1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בראנ</a:t>
            </a:r>
            <a:r>
              <a:rPr lang="he-I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צ'ים</a:t>
            </a:r>
            <a:endParaRPr lang="he-I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l"/>
            <a:endParaRPr lang="he-IL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l"/>
            <a:endParaRPr lang="he-IL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28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ow to use git revert to undo a previous commit – 084 – Sara Ford&amp;#39;s Blog">
            <a:extLst>
              <a:ext uri="{FF2B5EF4-FFF2-40B4-BE49-F238E27FC236}">
                <a16:creationId xmlns:a16="http://schemas.microsoft.com/office/drawing/2014/main" id="{B64D878C-D563-4B3F-95F4-76D1DCC0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2345228"/>
            <a:ext cx="9753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3F336DD-8D9D-4A76-84FC-8B8C8C49CF8B}"/>
              </a:ext>
            </a:extLst>
          </p:cNvPr>
          <p:cNvSpPr txBox="1"/>
          <p:nvPr/>
        </p:nvSpPr>
        <p:spPr>
          <a:xfrm>
            <a:off x="2679469" y="659075"/>
            <a:ext cx="61015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revert - </a:t>
            </a:r>
            <a:r>
              <a:rPr lang="en-US" sz="4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RollBack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he-IL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04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3F336DD-8D9D-4A76-84FC-8B8C8C49CF8B}"/>
              </a:ext>
            </a:extLst>
          </p:cNvPr>
          <p:cNvSpPr txBox="1"/>
          <p:nvPr/>
        </p:nvSpPr>
        <p:spPr>
          <a:xfrm>
            <a:off x="1377863" y="671602"/>
            <a:ext cx="90190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rever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– commit too long?</a:t>
            </a:r>
            <a:endParaRPr lang="he-IL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AA127CF-BA71-4514-9BC6-B12094B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9" y="2553286"/>
            <a:ext cx="11391900" cy="3105150"/>
          </a:xfrm>
          <a:prstGeom prst="rect">
            <a:avLst/>
          </a:prstGeom>
        </p:spPr>
      </p:pic>
      <p:sp>
        <p:nvSpPr>
          <p:cNvPr id="9" name="אליפסה 8">
            <a:extLst>
              <a:ext uri="{FF2B5EF4-FFF2-40B4-BE49-F238E27FC236}">
                <a16:creationId xmlns:a16="http://schemas.microsoft.com/office/drawing/2014/main" id="{70331570-5E2E-46CC-9A28-B1B6A9628EC9}"/>
              </a:ext>
            </a:extLst>
          </p:cNvPr>
          <p:cNvSpPr/>
          <p:nvPr/>
        </p:nvSpPr>
        <p:spPr>
          <a:xfrm>
            <a:off x="8580595" y="3979615"/>
            <a:ext cx="1816274" cy="4509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151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ראוי לציטוט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ראוי לציטוט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אוי לציטוט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552</TotalTime>
  <Words>177</Words>
  <Application>Microsoft Office PowerPoint</Application>
  <PresentationFormat>מסך רחב</PresentationFormat>
  <Paragraphs>43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Century Gothic</vt:lpstr>
      <vt:lpstr>Wingdings 2</vt:lpstr>
      <vt:lpstr>ראוי לציטוט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yoav bitew</dc:creator>
  <cp:lastModifiedBy>יוני ביטאו</cp:lastModifiedBy>
  <cp:revision>26</cp:revision>
  <dcterms:created xsi:type="dcterms:W3CDTF">2021-07-09T08:02:01Z</dcterms:created>
  <dcterms:modified xsi:type="dcterms:W3CDTF">2021-07-12T09:33:44Z</dcterms:modified>
</cp:coreProperties>
</file>