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9"/>
  </p:notesMasterIdLst>
  <p:sldIdLst>
    <p:sldId id="258" r:id="rId2"/>
    <p:sldId id="265" r:id="rId3"/>
    <p:sldId id="266"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Lst>
  <p:sldSz cx="9144000" cy="5143500" type="screen16x9"/>
  <p:notesSz cx="6858000" cy="9144000"/>
  <p:embeddedFontLst>
    <p:embeddedFont>
      <p:font typeface="Cambria" pitchFamily="18" charset="0"/>
      <p:regular r:id="rId20"/>
      <p:bold r:id="rId21"/>
      <p:italic r:id="rId22"/>
      <p:boldItalic r:id="rId23"/>
    </p:embeddedFont>
    <p:embeddedFont>
      <p:font typeface="Montserrat" charset="0"/>
      <p:regular r:id="rId24"/>
      <p:bold r:id="rId25"/>
      <p:italic r:id="rId26"/>
      <p:boldItalic r:id="rId27"/>
    </p:embeddedFont>
    <p:embeddedFont>
      <p:font typeface="Calibri"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6" d="100"/>
          <a:sy n="116" d="100"/>
        </p:scale>
        <p:origin x="-654" y="-96"/>
      </p:cViewPr>
      <p:guideLst>
        <p:guide orient="horz" pos="1620"/>
        <p:guide pos="288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9C5358-5408-4834-A233-0FDCC696E463}" type="doc">
      <dgm:prSet loTypeId="urn:microsoft.com/office/officeart/2005/8/layout/hProcess9" loCatId="process" qsTypeId="urn:microsoft.com/office/officeart/2005/8/quickstyle/simple1" qsCatId="simple" csTypeId="urn:microsoft.com/office/officeart/2005/8/colors/accent1_2" csCatId="accent1" phldr="1"/>
      <dgm:spPr/>
    </dgm:pt>
    <dgm:pt modelId="{85C0C91E-3A7B-48F9-8D19-212CB28EA4A9}">
      <dgm:prSet phldrT="[Text]" custT="1"/>
      <dgm:spPr/>
      <dgm:t>
        <a:bodyPr/>
        <a:lstStyle/>
        <a:p>
          <a:r>
            <a:rPr lang="en-US" sz="1600" dirty="0" smtClean="0">
              <a:solidFill>
                <a:srgbClr val="002060"/>
              </a:solidFill>
            </a:rPr>
            <a:t>Data collection and understanding</a:t>
          </a:r>
          <a:endParaRPr lang="en-US" sz="1600" dirty="0">
            <a:solidFill>
              <a:srgbClr val="002060"/>
            </a:solidFill>
          </a:endParaRPr>
        </a:p>
      </dgm:t>
    </dgm:pt>
    <dgm:pt modelId="{249ED07B-3503-48F0-B59A-F7BDF19BB62D}" type="parTrans" cxnId="{33B261CF-88AD-4CF5-99A2-4738475434EB}">
      <dgm:prSet/>
      <dgm:spPr/>
      <dgm:t>
        <a:bodyPr/>
        <a:lstStyle/>
        <a:p>
          <a:endParaRPr lang="en-US"/>
        </a:p>
      </dgm:t>
    </dgm:pt>
    <dgm:pt modelId="{D5138F65-29C1-43DE-A291-4E2AE0F13989}" type="sibTrans" cxnId="{33B261CF-88AD-4CF5-99A2-4738475434EB}">
      <dgm:prSet/>
      <dgm:spPr/>
      <dgm:t>
        <a:bodyPr/>
        <a:lstStyle/>
        <a:p>
          <a:endParaRPr lang="en-US"/>
        </a:p>
      </dgm:t>
    </dgm:pt>
    <dgm:pt modelId="{38327DA2-A064-4922-B656-837DC57E8486}">
      <dgm:prSet phldrT="[Text]" custT="1"/>
      <dgm:spPr/>
      <dgm:t>
        <a:bodyPr/>
        <a:lstStyle/>
        <a:p>
          <a:r>
            <a:rPr lang="en-US" sz="1600" dirty="0" smtClean="0">
              <a:solidFill>
                <a:srgbClr val="800000"/>
              </a:solidFill>
            </a:rPr>
            <a:t>Data cleaning and manipulation	 </a:t>
          </a:r>
          <a:endParaRPr lang="en-US" sz="1600" dirty="0">
            <a:solidFill>
              <a:srgbClr val="800000"/>
            </a:solidFill>
          </a:endParaRPr>
        </a:p>
      </dgm:t>
    </dgm:pt>
    <dgm:pt modelId="{882C38B1-3265-4910-9B52-F3C0EB2CFB96}" type="parTrans" cxnId="{3E85C779-45C1-48FC-B172-2BA1E4F67CF1}">
      <dgm:prSet/>
      <dgm:spPr/>
      <dgm:t>
        <a:bodyPr/>
        <a:lstStyle/>
        <a:p>
          <a:endParaRPr lang="en-US"/>
        </a:p>
      </dgm:t>
    </dgm:pt>
    <dgm:pt modelId="{3506FBF8-53CD-4FED-9D3C-61C7A060348B}" type="sibTrans" cxnId="{3E85C779-45C1-48FC-B172-2BA1E4F67CF1}">
      <dgm:prSet/>
      <dgm:spPr/>
      <dgm:t>
        <a:bodyPr/>
        <a:lstStyle/>
        <a:p>
          <a:endParaRPr lang="en-US"/>
        </a:p>
      </dgm:t>
    </dgm:pt>
    <dgm:pt modelId="{6F1F2A34-C1AD-41CA-BDD1-FE641A413AF8}">
      <dgm:prSet phldrT="[Text]" custT="1"/>
      <dgm:spPr/>
      <dgm:t>
        <a:bodyPr/>
        <a:lstStyle/>
        <a:p>
          <a:r>
            <a:rPr lang="en-US" sz="1600" dirty="0" smtClean="0">
              <a:solidFill>
                <a:srgbClr val="008000"/>
              </a:solidFill>
            </a:rPr>
            <a:t>Exploratory data analysis(EDA)</a:t>
          </a:r>
          <a:endParaRPr lang="en-US" sz="1600" dirty="0">
            <a:solidFill>
              <a:srgbClr val="008000"/>
            </a:solidFill>
          </a:endParaRPr>
        </a:p>
      </dgm:t>
    </dgm:pt>
    <dgm:pt modelId="{97212D6F-0113-4F26-BD76-E666332AEBA2}" type="parTrans" cxnId="{F8BA1073-5C5A-4481-A55D-8EEB55208AA2}">
      <dgm:prSet/>
      <dgm:spPr/>
      <dgm:t>
        <a:bodyPr/>
        <a:lstStyle/>
        <a:p>
          <a:endParaRPr lang="en-US"/>
        </a:p>
      </dgm:t>
    </dgm:pt>
    <dgm:pt modelId="{8622332D-085E-4BCF-82B5-20FE4D507112}" type="sibTrans" cxnId="{F8BA1073-5C5A-4481-A55D-8EEB55208AA2}">
      <dgm:prSet/>
      <dgm:spPr/>
      <dgm:t>
        <a:bodyPr/>
        <a:lstStyle/>
        <a:p>
          <a:endParaRPr lang="en-US"/>
        </a:p>
      </dgm:t>
    </dgm:pt>
    <dgm:pt modelId="{4BE532A9-32F6-4953-9599-C05092A04068}" type="pres">
      <dgm:prSet presAssocID="{639C5358-5408-4834-A233-0FDCC696E463}" presName="CompostProcess" presStyleCnt="0">
        <dgm:presLayoutVars>
          <dgm:dir/>
          <dgm:resizeHandles val="exact"/>
        </dgm:presLayoutVars>
      </dgm:prSet>
      <dgm:spPr/>
    </dgm:pt>
    <dgm:pt modelId="{01267921-CD05-4E8B-9F0A-1A779F01F713}" type="pres">
      <dgm:prSet presAssocID="{639C5358-5408-4834-A233-0FDCC696E463}" presName="arrow" presStyleLbl="bgShp" presStyleIdx="0" presStyleCnt="1"/>
      <dgm:spPr/>
    </dgm:pt>
    <dgm:pt modelId="{EF0848CD-F011-47F8-A544-E2026D5F955F}" type="pres">
      <dgm:prSet presAssocID="{639C5358-5408-4834-A233-0FDCC696E463}" presName="linearProcess" presStyleCnt="0"/>
      <dgm:spPr/>
    </dgm:pt>
    <dgm:pt modelId="{69047A0C-B486-4F07-9B22-34E734CCBC44}" type="pres">
      <dgm:prSet presAssocID="{85C0C91E-3A7B-48F9-8D19-212CB28EA4A9}" presName="textNode" presStyleLbl="node1" presStyleIdx="0" presStyleCnt="3">
        <dgm:presLayoutVars>
          <dgm:bulletEnabled val="1"/>
        </dgm:presLayoutVars>
      </dgm:prSet>
      <dgm:spPr/>
      <dgm:t>
        <a:bodyPr/>
        <a:lstStyle/>
        <a:p>
          <a:endParaRPr lang="en-US"/>
        </a:p>
      </dgm:t>
    </dgm:pt>
    <dgm:pt modelId="{58973C8C-886D-44A5-A2B5-BC4871DB53F8}" type="pres">
      <dgm:prSet presAssocID="{D5138F65-29C1-43DE-A291-4E2AE0F13989}" presName="sibTrans" presStyleCnt="0"/>
      <dgm:spPr/>
    </dgm:pt>
    <dgm:pt modelId="{2E12A7C5-0D77-4E84-87AE-D2ECA695B7DA}" type="pres">
      <dgm:prSet presAssocID="{38327DA2-A064-4922-B656-837DC57E8486}" presName="textNode" presStyleLbl="node1" presStyleIdx="1" presStyleCnt="3" custLinFactNeighborX="-16216" custLinFactNeighborY="5378">
        <dgm:presLayoutVars>
          <dgm:bulletEnabled val="1"/>
        </dgm:presLayoutVars>
      </dgm:prSet>
      <dgm:spPr/>
      <dgm:t>
        <a:bodyPr/>
        <a:lstStyle/>
        <a:p>
          <a:endParaRPr lang="en-US"/>
        </a:p>
      </dgm:t>
    </dgm:pt>
    <dgm:pt modelId="{AD7A9893-8508-4D2B-B6FF-FE80B3AD28B5}" type="pres">
      <dgm:prSet presAssocID="{3506FBF8-53CD-4FED-9D3C-61C7A060348B}" presName="sibTrans" presStyleCnt="0"/>
      <dgm:spPr/>
    </dgm:pt>
    <dgm:pt modelId="{3EF9FA25-239E-43C8-B20B-8FFA5969124E}" type="pres">
      <dgm:prSet presAssocID="{6F1F2A34-C1AD-41CA-BDD1-FE641A413AF8}" presName="textNode" presStyleLbl="node1" presStyleIdx="2" presStyleCnt="3">
        <dgm:presLayoutVars>
          <dgm:bulletEnabled val="1"/>
        </dgm:presLayoutVars>
      </dgm:prSet>
      <dgm:spPr/>
      <dgm:t>
        <a:bodyPr/>
        <a:lstStyle/>
        <a:p>
          <a:endParaRPr lang="en-US"/>
        </a:p>
      </dgm:t>
    </dgm:pt>
  </dgm:ptLst>
  <dgm:cxnLst>
    <dgm:cxn modelId="{33B261CF-88AD-4CF5-99A2-4738475434EB}" srcId="{639C5358-5408-4834-A233-0FDCC696E463}" destId="{85C0C91E-3A7B-48F9-8D19-212CB28EA4A9}" srcOrd="0" destOrd="0" parTransId="{249ED07B-3503-48F0-B59A-F7BDF19BB62D}" sibTransId="{D5138F65-29C1-43DE-A291-4E2AE0F13989}"/>
    <dgm:cxn modelId="{E7AD85C0-7664-493E-86DE-2CC1297AA0DF}" type="presOf" srcId="{6F1F2A34-C1AD-41CA-BDD1-FE641A413AF8}" destId="{3EF9FA25-239E-43C8-B20B-8FFA5969124E}" srcOrd="0" destOrd="0" presId="urn:microsoft.com/office/officeart/2005/8/layout/hProcess9"/>
    <dgm:cxn modelId="{3E85C779-45C1-48FC-B172-2BA1E4F67CF1}" srcId="{639C5358-5408-4834-A233-0FDCC696E463}" destId="{38327DA2-A064-4922-B656-837DC57E8486}" srcOrd="1" destOrd="0" parTransId="{882C38B1-3265-4910-9B52-F3C0EB2CFB96}" sibTransId="{3506FBF8-53CD-4FED-9D3C-61C7A060348B}"/>
    <dgm:cxn modelId="{32268E4A-710A-4E56-A786-35672D77E840}" type="presOf" srcId="{85C0C91E-3A7B-48F9-8D19-212CB28EA4A9}" destId="{69047A0C-B486-4F07-9B22-34E734CCBC44}" srcOrd="0" destOrd="0" presId="urn:microsoft.com/office/officeart/2005/8/layout/hProcess9"/>
    <dgm:cxn modelId="{F8BA1073-5C5A-4481-A55D-8EEB55208AA2}" srcId="{639C5358-5408-4834-A233-0FDCC696E463}" destId="{6F1F2A34-C1AD-41CA-BDD1-FE641A413AF8}" srcOrd="2" destOrd="0" parTransId="{97212D6F-0113-4F26-BD76-E666332AEBA2}" sibTransId="{8622332D-085E-4BCF-82B5-20FE4D507112}"/>
    <dgm:cxn modelId="{A26FBE00-AD03-41D8-AB38-A61C01DCA0A9}" type="presOf" srcId="{639C5358-5408-4834-A233-0FDCC696E463}" destId="{4BE532A9-32F6-4953-9599-C05092A04068}" srcOrd="0" destOrd="0" presId="urn:microsoft.com/office/officeart/2005/8/layout/hProcess9"/>
    <dgm:cxn modelId="{3CE95CD5-9A3B-4E33-A9F6-C75017B0A126}" type="presOf" srcId="{38327DA2-A064-4922-B656-837DC57E8486}" destId="{2E12A7C5-0D77-4E84-87AE-D2ECA695B7DA}" srcOrd="0" destOrd="0" presId="urn:microsoft.com/office/officeart/2005/8/layout/hProcess9"/>
    <dgm:cxn modelId="{7CD2B32A-3408-4ADD-B08C-477BD76DE029}" type="presParOf" srcId="{4BE532A9-32F6-4953-9599-C05092A04068}" destId="{01267921-CD05-4E8B-9F0A-1A779F01F713}" srcOrd="0" destOrd="0" presId="urn:microsoft.com/office/officeart/2005/8/layout/hProcess9"/>
    <dgm:cxn modelId="{4F1F2390-0A11-457D-827B-D0F185AFB90F}" type="presParOf" srcId="{4BE532A9-32F6-4953-9599-C05092A04068}" destId="{EF0848CD-F011-47F8-A544-E2026D5F955F}" srcOrd="1" destOrd="0" presId="urn:microsoft.com/office/officeart/2005/8/layout/hProcess9"/>
    <dgm:cxn modelId="{893DF8B2-C698-4CA7-B26E-97A83611DBE8}" type="presParOf" srcId="{EF0848CD-F011-47F8-A544-E2026D5F955F}" destId="{69047A0C-B486-4F07-9B22-34E734CCBC44}" srcOrd="0" destOrd="0" presId="urn:microsoft.com/office/officeart/2005/8/layout/hProcess9"/>
    <dgm:cxn modelId="{6BB44936-4D55-44F1-B084-5D9224D5DC8D}" type="presParOf" srcId="{EF0848CD-F011-47F8-A544-E2026D5F955F}" destId="{58973C8C-886D-44A5-A2B5-BC4871DB53F8}" srcOrd="1" destOrd="0" presId="urn:microsoft.com/office/officeart/2005/8/layout/hProcess9"/>
    <dgm:cxn modelId="{AB1ECD56-A02D-4430-92BE-056FBC891AE6}" type="presParOf" srcId="{EF0848CD-F011-47F8-A544-E2026D5F955F}" destId="{2E12A7C5-0D77-4E84-87AE-D2ECA695B7DA}" srcOrd="2" destOrd="0" presId="urn:microsoft.com/office/officeart/2005/8/layout/hProcess9"/>
    <dgm:cxn modelId="{67E7CBE7-8CE3-4C44-96C1-A34D249C2E9B}" type="presParOf" srcId="{EF0848CD-F011-47F8-A544-E2026D5F955F}" destId="{AD7A9893-8508-4D2B-B6FF-FE80B3AD28B5}" srcOrd="3" destOrd="0" presId="urn:microsoft.com/office/officeart/2005/8/layout/hProcess9"/>
    <dgm:cxn modelId="{B43E392E-17A5-4692-9378-E48CE5B4027E}" type="presParOf" srcId="{EF0848CD-F011-47F8-A544-E2026D5F955F}" destId="{3EF9FA25-239E-43C8-B20B-8FFA5969124E}"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267921-CD05-4E8B-9F0A-1A779F01F713}">
      <dsp:nvSpPr>
        <dsp:cNvPr id="0" name=""/>
        <dsp:cNvSpPr/>
      </dsp:nvSpPr>
      <dsp:spPr>
        <a:xfrm>
          <a:off x="457199" y="0"/>
          <a:ext cx="5181600" cy="306327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047A0C-B486-4F07-9B22-34E734CCBC44}">
      <dsp:nvSpPr>
        <dsp:cNvPr id="0" name=""/>
        <dsp:cNvSpPr/>
      </dsp:nvSpPr>
      <dsp:spPr>
        <a:xfrm>
          <a:off x="0" y="918982"/>
          <a:ext cx="1828800" cy="122530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rgbClr val="002060"/>
              </a:solidFill>
            </a:rPr>
            <a:t>Data collection and understanding</a:t>
          </a:r>
          <a:endParaRPr lang="en-US" sz="1600" kern="1200" dirty="0">
            <a:solidFill>
              <a:srgbClr val="002060"/>
            </a:solidFill>
          </a:endParaRPr>
        </a:p>
      </dsp:txBody>
      <dsp:txXfrm>
        <a:off x="59815" y="978797"/>
        <a:ext cx="1709170" cy="1105679"/>
      </dsp:txXfrm>
    </dsp:sp>
    <dsp:sp modelId="{2E12A7C5-0D77-4E84-87AE-D2ECA695B7DA}">
      <dsp:nvSpPr>
        <dsp:cNvPr id="0" name=""/>
        <dsp:cNvSpPr/>
      </dsp:nvSpPr>
      <dsp:spPr>
        <a:xfrm>
          <a:off x="2084173" y="984879"/>
          <a:ext cx="1828800" cy="122530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rgbClr val="800000"/>
              </a:solidFill>
            </a:rPr>
            <a:t>Data cleaning and manipulation	 </a:t>
          </a:r>
          <a:endParaRPr lang="en-US" sz="1600" kern="1200" dirty="0">
            <a:solidFill>
              <a:srgbClr val="800000"/>
            </a:solidFill>
          </a:endParaRPr>
        </a:p>
      </dsp:txBody>
      <dsp:txXfrm>
        <a:off x="2143988" y="1044694"/>
        <a:ext cx="1709170" cy="1105679"/>
      </dsp:txXfrm>
    </dsp:sp>
    <dsp:sp modelId="{3EF9FA25-239E-43C8-B20B-8FFA5969124E}">
      <dsp:nvSpPr>
        <dsp:cNvPr id="0" name=""/>
        <dsp:cNvSpPr/>
      </dsp:nvSpPr>
      <dsp:spPr>
        <a:xfrm>
          <a:off x="4267200" y="918982"/>
          <a:ext cx="1828800" cy="122530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rgbClr val="008000"/>
              </a:solidFill>
            </a:rPr>
            <a:t>Exploratory data analysis(EDA)</a:t>
          </a:r>
          <a:endParaRPr lang="en-US" sz="1600" kern="1200" dirty="0">
            <a:solidFill>
              <a:srgbClr val="008000"/>
            </a:solidFill>
          </a:endParaRPr>
        </a:p>
      </dsp:txBody>
      <dsp:txXfrm>
        <a:off x="4327015" y="978797"/>
        <a:ext cx="1709170" cy="110567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1119622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8753"/>
            <a:ext cx="7543800" cy="1945481"/>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429000"/>
            <a:ext cx="6461760" cy="8001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16-Dec-22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16-Dec-22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05979"/>
            <a:ext cx="1752600" cy="4388644"/>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16-Dec-22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16-Dec-22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114800"/>
            <a:ext cx="7659687" cy="8763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5" y="2889647"/>
            <a:ext cx="6135687" cy="122515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16-Dec-22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1" y="1152144"/>
            <a:ext cx="3657600" cy="34427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1" y="1152144"/>
            <a:ext cx="3657600" cy="34427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16-Dec-22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151335"/>
            <a:ext cx="3657600" cy="47982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1631156"/>
            <a:ext cx="365760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1" y="1151335"/>
            <a:ext cx="3657600" cy="47982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1" y="1631156"/>
            <a:ext cx="365760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16-Dec-22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16-Dec-22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16-Dec-22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4121658"/>
            <a:ext cx="7772400" cy="44577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801" y="4572000"/>
            <a:ext cx="7772401" cy="4572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16-Dec-22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9" name="Content Placeholder 8"/>
          <p:cNvSpPr>
            <a:spLocks noGrp="1"/>
          </p:cNvSpPr>
          <p:nvPr>
            <p:ph sz="quarter" idx="13"/>
          </p:nvPr>
        </p:nvSpPr>
        <p:spPr>
          <a:xfrm>
            <a:off x="304800" y="285750"/>
            <a:ext cx="7772400" cy="370713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4121458"/>
            <a:ext cx="7772400" cy="445970"/>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4572000"/>
            <a:ext cx="7772400" cy="459486"/>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16-Dec-22</a:t>
            </a:fld>
            <a:endParaRPr lang="en-US" dirty="0"/>
          </a:p>
        </p:txBody>
      </p:sp>
      <p:sp>
        <p:nvSpPr>
          <p:cNvPr id="9" name="Slide Number Placeholder 8"/>
          <p:cNvSpPr>
            <a:spLocks noGrp="1"/>
          </p:cNvSpPr>
          <p:nvPr>
            <p:ph type="sldNum" sz="quarter" idx="11"/>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1" y="205979"/>
            <a:ext cx="7620000" cy="857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1" y="1200150"/>
            <a:ext cx="7620000" cy="360045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4114800"/>
            <a:ext cx="685800" cy="51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4236720"/>
            <a:ext cx="548640" cy="29718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marL="0" lvl="0" indent="0" algn="r" rtl="0">
              <a:spcBef>
                <a:spcPts val="0"/>
              </a:spcBef>
              <a:spcAft>
                <a:spcPts val="0"/>
              </a:spcAft>
              <a:buNone/>
            </a:pPr>
            <a:fld id="{00000000-1234-1234-1234-123412341234}" type="slidenum">
              <a:rPr lang="en-GB" smtClean="0"/>
              <a:t>‹#›</a:t>
            </a:fld>
            <a:endParaRPr lang="en-GB"/>
          </a:p>
        </p:txBody>
      </p:sp>
      <p:sp>
        <p:nvSpPr>
          <p:cNvPr id="5" name="Footer Placeholder 4"/>
          <p:cNvSpPr>
            <a:spLocks noGrp="1"/>
          </p:cNvSpPr>
          <p:nvPr>
            <p:ph type="ftr" sz="quarter" idx="3"/>
          </p:nvPr>
        </p:nvSpPr>
        <p:spPr>
          <a:xfrm rot="16200000">
            <a:off x="7882822" y="2990850"/>
            <a:ext cx="177546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856153" y="1188720"/>
            <a:ext cx="18287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16-Dec-22</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solidFill>
                  <a:srgbClr val="CC0000"/>
                </a:solidFill>
                <a:latin typeface="Montserrat"/>
                <a:ea typeface="Montserrat"/>
                <a:cs typeface="Montserrat"/>
                <a:sym typeface="Montserrat"/>
              </a:rPr>
              <a:t>Capstone Project -1</a:t>
            </a:r>
            <a:endParaRPr lang="en-US" dirty="0"/>
          </a:p>
        </p:txBody>
      </p:sp>
      <p:sp>
        <p:nvSpPr>
          <p:cNvPr id="3" name="Text Placeholder 2"/>
          <p:cNvSpPr>
            <a:spLocks noGrp="1"/>
          </p:cNvSpPr>
          <p:nvPr>
            <p:ph type="body" idx="1"/>
          </p:nvPr>
        </p:nvSpPr>
        <p:spPr/>
        <p:txBody>
          <a:bodyPr/>
          <a:lstStyle/>
          <a:p>
            <a:pPr marL="114300" indent="0" algn="ctr">
              <a:buNone/>
            </a:pPr>
            <a:endParaRPr lang="en-US" sz="2000" b="1" dirty="0" smtClean="0">
              <a:solidFill>
                <a:schemeClr val="tx2">
                  <a:lumMod val="10000"/>
                </a:schemeClr>
              </a:solidFill>
            </a:endParaRPr>
          </a:p>
          <a:p>
            <a:pPr marL="114300" indent="0" algn="ctr">
              <a:buNone/>
            </a:pPr>
            <a:endParaRPr lang="en-US" sz="2000" b="1" dirty="0">
              <a:solidFill>
                <a:schemeClr val="tx2">
                  <a:lumMod val="10000"/>
                </a:schemeClr>
              </a:solidFill>
            </a:endParaRPr>
          </a:p>
          <a:p>
            <a:pPr marL="114300" indent="0" algn="ctr">
              <a:buNone/>
            </a:pPr>
            <a:r>
              <a:rPr lang="en-US" sz="3200" b="1" dirty="0" smtClean="0">
                <a:solidFill>
                  <a:schemeClr val="tx2">
                    <a:lumMod val="10000"/>
                  </a:schemeClr>
                </a:solidFill>
              </a:rPr>
              <a:t>EDA </a:t>
            </a:r>
            <a:r>
              <a:rPr lang="en-US" sz="3200" b="1" dirty="0">
                <a:solidFill>
                  <a:schemeClr val="tx2">
                    <a:lumMod val="10000"/>
                  </a:schemeClr>
                </a:solidFill>
              </a:rPr>
              <a:t>ON HOTEL BOOKING ANALYSIS</a:t>
            </a:r>
          </a:p>
          <a:p>
            <a:endParaRPr lang="en-US" dirty="0" smtClean="0"/>
          </a:p>
          <a:p>
            <a:endParaRPr lang="en-US" dirty="0"/>
          </a:p>
          <a:p>
            <a:endParaRPr lang="en-US" dirty="0" smtClean="0"/>
          </a:p>
          <a:p>
            <a:pPr marL="0" indent="0">
              <a:buNone/>
            </a:pPr>
            <a:endParaRPr lang="en-US" sz="1600" b="1" dirty="0" smtClean="0">
              <a:solidFill>
                <a:schemeClr val="tx2">
                  <a:lumMod val="10000"/>
                </a:schemeClr>
              </a:solidFill>
            </a:endParaRPr>
          </a:p>
          <a:p>
            <a:pPr marL="0" indent="0">
              <a:buNone/>
            </a:pPr>
            <a:endParaRPr lang="en-US" sz="1600" b="1" dirty="0">
              <a:solidFill>
                <a:schemeClr val="tx2">
                  <a:lumMod val="10000"/>
                </a:schemeClr>
              </a:solidFill>
            </a:endParaRPr>
          </a:p>
          <a:p>
            <a:pPr marL="0" indent="0">
              <a:buNone/>
            </a:pPr>
            <a:r>
              <a:rPr lang="en-US" sz="1600" b="1" dirty="0" smtClean="0">
                <a:solidFill>
                  <a:schemeClr val="tx2">
                    <a:lumMod val="10000"/>
                  </a:schemeClr>
                </a:solidFill>
              </a:rPr>
              <a:t>Individual </a:t>
            </a:r>
            <a:r>
              <a:rPr lang="en-US" sz="1600" b="1" dirty="0">
                <a:solidFill>
                  <a:schemeClr val="tx2">
                    <a:lumMod val="10000"/>
                  </a:schemeClr>
                </a:solidFill>
              </a:rPr>
              <a:t>Project :</a:t>
            </a:r>
          </a:p>
          <a:p>
            <a:pPr marL="0" indent="0">
              <a:buNone/>
            </a:pPr>
            <a:r>
              <a:rPr lang="en-US" sz="1600" b="1" dirty="0">
                <a:solidFill>
                  <a:schemeClr val="tx2">
                    <a:lumMod val="10000"/>
                  </a:schemeClr>
                </a:solidFill>
              </a:rPr>
              <a:t>Shubham Naktode </a:t>
            </a:r>
          </a:p>
          <a:p>
            <a:pPr marL="0" indent="0">
              <a:buNone/>
            </a:pPr>
            <a:r>
              <a:rPr lang="en-US" sz="1600" b="1" dirty="0">
                <a:solidFill>
                  <a:schemeClr val="tx2">
                    <a:lumMod val="10000"/>
                  </a:schemeClr>
                </a:solidFill>
              </a:rPr>
              <a:t>shubhamnaktode30@gmail.com</a:t>
            </a:r>
          </a:p>
          <a:p>
            <a:endParaRPr lang="en-US" dirty="0"/>
          </a:p>
          <a:p>
            <a:endParaRPr lang="en-US" dirty="0" smtClean="0"/>
          </a:p>
          <a:p>
            <a:pPr marL="114300" indent="0">
              <a:buNone/>
            </a:pPr>
            <a:endParaRPr lang="en-US" dirty="0" smtClean="0"/>
          </a:p>
          <a:p>
            <a:pPr marL="114300" indent="0">
              <a:buNone/>
            </a:pP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4281" y="3369276"/>
            <a:ext cx="2224216" cy="1774223"/>
          </a:xfrm>
          <a:prstGeom prst="rect">
            <a:avLst/>
          </a:prstGeom>
        </p:spPr>
      </p:pic>
    </p:spTree>
    <p:extLst>
      <p:ext uri="{BB962C8B-B14F-4D97-AF65-F5344CB8AC3E}">
        <p14:creationId xmlns:p14="http://schemas.microsoft.com/office/powerpoint/2010/main" val="36021433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6673" y="57847"/>
            <a:ext cx="149619" cy="572700"/>
          </a:xfrm>
        </p:spPr>
        <p:txBody>
          <a:bodyPr/>
          <a:lstStyle/>
          <a:p>
            <a:r>
              <a:rPr lang="en-US" dirty="0" smtClean="0"/>
              <a:t>a</a:t>
            </a:r>
            <a:endParaRPr lang="en-US" dirty="0"/>
          </a:p>
        </p:txBody>
      </p:sp>
      <p:sp>
        <p:nvSpPr>
          <p:cNvPr id="3" name="Text Placeholder 2"/>
          <p:cNvSpPr>
            <a:spLocks noGrp="1"/>
          </p:cNvSpPr>
          <p:nvPr>
            <p:ph type="body" idx="1"/>
          </p:nvPr>
        </p:nvSpPr>
        <p:spPr>
          <a:xfrm>
            <a:off x="311700" y="74140"/>
            <a:ext cx="8140322" cy="5069359"/>
          </a:xfrm>
        </p:spPr>
        <p:txBody>
          <a:bodyPr/>
          <a:lstStyle/>
          <a:p>
            <a:r>
              <a:rPr lang="en-US" sz="1800" b="1" dirty="0"/>
              <a:t>2.Which year has most number of bookings </a:t>
            </a:r>
            <a:r>
              <a:rPr lang="en-US" sz="1800" b="1" dirty="0" smtClean="0"/>
              <a:t>?</a:t>
            </a:r>
          </a:p>
          <a:p>
            <a:endParaRPr lang="en-US" sz="1800" b="1" dirty="0"/>
          </a:p>
          <a:p>
            <a:endParaRPr lang="en-US" sz="1800" b="1" dirty="0" smtClean="0"/>
          </a:p>
          <a:p>
            <a:endParaRPr lang="en-US" sz="1800" b="1" dirty="0"/>
          </a:p>
          <a:p>
            <a:endParaRPr lang="en-US" sz="1800" b="1" dirty="0" smtClean="0"/>
          </a:p>
          <a:p>
            <a:endParaRPr lang="en-US" sz="1800" b="1" dirty="0"/>
          </a:p>
          <a:p>
            <a:endParaRPr lang="en-US" sz="1800" b="1" dirty="0" smtClean="0"/>
          </a:p>
          <a:p>
            <a:endParaRPr lang="en-US" sz="1800" b="1" dirty="0" smtClean="0"/>
          </a:p>
          <a:p>
            <a:endParaRPr lang="en-US" sz="1800" b="1" dirty="0"/>
          </a:p>
          <a:p>
            <a:endParaRPr lang="en-US" sz="1800" b="1" dirty="0" smtClean="0"/>
          </a:p>
          <a:p>
            <a:endParaRPr lang="en-US" sz="1800" b="1" dirty="0"/>
          </a:p>
          <a:p>
            <a:endParaRPr lang="en-US" sz="1800" b="1" dirty="0" smtClean="0"/>
          </a:p>
          <a:p>
            <a:r>
              <a:rPr lang="en-US" sz="1600" dirty="0" smtClean="0"/>
              <a:t>In above graph we have 3 year of data 2015-2017. The year 2016 has highest number of bookings done in both the type of hotels. </a:t>
            </a:r>
            <a:r>
              <a:rPr lang="en-US" sz="1600" dirty="0"/>
              <a:t>More than double bookings were made in 2016, compared to the previous year. But the bookings decreased by almost 15% the next year.</a:t>
            </a:r>
            <a:endParaRPr lang="en-US" sz="1600" b="1" dirty="0"/>
          </a:p>
          <a:p>
            <a:endParaRPr lang="en-US" sz="1800" b="1" dirty="0" smtClean="0"/>
          </a:p>
          <a:p>
            <a:endParaRPr lang="en-US" sz="1800" b="1" dirty="0"/>
          </a:p>
          <a:p>
            <a:endParaRPr lang="en-US" sz="1800" b="1" dirty="0" smtClean="0"/>
          </a:p>
          <a:p>
            <a:endParaRPr lang="en-US" sz="1800" b="1" dirty="0"/>
          </a:p>
          <a:p>
            <a:endParaRPr lang="en-US" sz="1800" b="1" dirty="0" smtClean="0"/>
          </a:p>
          <a:p>
            <a:endParaRPr lang="en-US" sz="1800" b="1" dirty="0"/>
          </a:p>
          <a:p>
            <a:endParaRPr lang="en-US" sz="1800" b="1" dirty="0" smtClean="0"/>
          </a:p>
          <a:p>
            <a:endParaRPr lang="en-US" sz="1800" b="1" dirty="0"/>
          </a:p>
          <a:p>
            <a:endParaRPr lang="en-US" sz="1800" b="1" dirty="0" smtClean="0"/>
          </a:p>
          <a:p>
            <a:endParaRPr lang="en-US" sz="1800" b="1" dirty="0"/>
          </a:p>
          <a:p>
            <a:endParaRPr lang="en-US" sz="1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941" y="775142"/>
            <a:ext cx="6025057" cy="299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04619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3721" y="0"/>
            <a:ext cx="116668" cy="572700"/>
          </a:xfrm>
        </p:spPr>
        <p:txBody>
          <a:bodyPr/>
          <a:lstStyle/>
          <a:p>
            <a:r>
              <a:rPr lang="en-US" dirty="0" smtClean="0"/>
              <a:t>a</a:t>
            </a:r>
            <a:endParaRPr lang="en-US" dirty="0"/>
          </a:p>
        </p:txBody>
      </p:sp>
      <p:sp>
        <p:nvSpPr>
          <p:cNvPr id="3" name="Text Placeholder 2"/>
          <p:cNvSpPr>
            <a:spLocks noGrp="1"/>
          </p:cNvSpPr>
          <p:nvPr>
            <p:ph type="body" idx="1"/>
          </p:nvPr>
        </p:nvSpPr>
        <p:spPr>
          <a:xfrm>
            <a:off x="311701" y="107092"/>
            <a:ext cx="8132084" cy="4868562"/>
          </a:xfrm>
        </p:spPr>
        <p:txBody>
          <a:bodyPr/>
          <a:lstStyle/>
          <a:p>
            <a:r>
              <a:rPr lang="en-US" sz="1800" b="1" dirty="0"/>
              <a:t>3. Which is the busiest month for hotels </a:t>
            </a:r>
            <a:r>
              <a:rPr lang="en-US" sz="1800" b="1" dirty="0" smtClean="0"/>
              <a:t>?</a:t>
            </a:r>
          </a:p>
          <a:p>
            <a:endParaRPr lang="en-US" sz="1800" b="1" dirty="0"/>
          </a:p>
          <a:p>
            <a:endParaRPr lang="en-US" sz="1800" b="1" dirty="0" smtClean="0"/>
          </a:p>
          <a:p>
            <a:endParaRPr lang="en-US" sz="1800" b="1" dirty="0"/>
          </a:p>
          <a:p>
            <a:endParaRPr lang="en-US" sz="1800" b="1" dirty="0" smtClean="0"/>
          </a:p>
          <a:p>
            <a:endParaRPr lang="en-US" sz="1800" b="1" dirty="0"/>
          </a:p>
          <a:p>
            <a:endParaRPr lang="en-US" sz="1800" b="1" dirty="0" smtClean="0"/>
          </a:p>
          <a:p>
            <a:endParaRPr lang="en-US" sz="1800" b="1" dirty="0"/>
          </a:p>
          <a:p>
            <a:endParaRPr lang="en-US" sz="1800" b="1" dirty="0" smtClean="0"/>
          </a:p>
          <a:p>
            <a:endParaRPr lang="en-US" sz="1800" b="1" dirty="0"/>
          </a:p>
          <a:p>
            <a:endParaRPr lang="en-US" sz="1800" b="1" dirty="0" smtClean="0"/>
          </a:p>
          <a:p>
            <a:r>
              <a:rPr lang="en-US" sz="1600" dirty="0"/>
              <a:t>We can see the trend is kind of similar with a small difference. We also see an increasing trend in booking around the middle of the year with August being the highest arrival</a:t>
            </a:r>
            <a:r>
              <a:rPr lang="en-US" sz="1600" dirty="0" smtClean="0"/>
              <a:t>. </a:t>
            </a:r>
            <a:r>
              <a:rPr lang="en-US" sz="1600" b="1" dirty="0" smtClean="0"/>
              <a:t>      </a:t>
            </a:r>
            <a:r>
              <a:rPr lang="en-US" sz="1600" dirty="0" smtClean="0"/>
              <a:t>And the starting and ending of year has less number of bookings compare to all the months.</a:t>
            </a:r>
            <a:endParaRPr lang="en-US" sz="16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34" y="728133"/>
            <a:ext cx="7882466" cy="276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56858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9581" y="25594"/>
            <a:ext cx="223759" cy="572700"/>
          </a:xfrm>
        </p:spPr>
        <p:txBody>
          <a:bodyPr/>
          <a:lstStyle/>
          <a:p>
            <a:r>
              <a:rPr lang="en-US" dirty="0" smtClean="0"/>
              <a:t>a</a:t>
            </a:r>
            <a:endParaRPr lang="en-US" dirty="0"/>
          </a:p>
        </p:txBody>
      </p:sp>
      <p:sp>
        <p:nvSpPr>
          <p:cNvPr id="3" name="Text Placeholder 2"/>
          <p:cNvSpPr>
            <a:spLocks noGrp="1"/>
          </p:cNvSpPr>
          <p:nvPr>
            <p:ph type="body" idx="1"/>
          </p:nvPr>
        </p:nvSpPr>
        <p:spPr>
          <a:xfrm>
            <a:off x="311700" y="98854"/>
            <a:ext cx="8140322" cy="4926227"/>
          </a:xfrm>
        </p:spPr>
        <p:txBody>
          <a:bodyPr/>
          <a:lstStyle/>
          <a:p>
            <a:r>
              <a:rPr lang="en-US" sz="1800" b="1" dirty="0"/>
              <a:t>4. Which hotel has higher bookings cancellation </a:t>
            </a:r>
            <a:r>
              <a:rPr lang="en-US" sz="1800" b="1" dirty="0" smtClean="0"/>
              <a:t>rate ?</a:t>
            </a:r>
          </a:p>
          <a:p>
            <a:endParaRPr lang="en-US" sz="1800" b="1" dirty="0"/>
          </a:p>
          <a:p>
            <a:endParaRPr lang="en-US" sz="1800" b="1" dirty="0" smtClean="0"/>
          </a:p>
          <a:p>
            <a:endParaRPr lang="en-US" sz="1800" b="1" dirty="0"/>
          </a:p>
          <a:p>
            <a:endParaRPr lang="en-US" sz="1800" b="1" dirty="0" smtClean="0"/>
          </a:p>
          <a:p>
            <a:endParaRPr lang="en-US" sz="1800" b="1" dirty="0"/>
          </a:p>
          <a:p>
            <a:endParaRPr lang="en-US" sz="1800" b="1" dirty="0" smtClean="0"/>
          </a:p>
          <a:p>
            <a:endParaRPr lang="en-US" sz="1800" b="1" dirty="0"/>
          </a:p>
          <a:p>
            <a:endParaRPr lang="en-US" sz="1800" b="1" dirty="0" smtClean="0"/>
          </a:p>
          <a:p>
            <a:endParaRPr lang="en-US" sz="1800" b="1" dirty="0"/>
          </a:p>
          <a:p>
            <a:endParaRPr lang="en-US" sz="1800" b="1" dirty="0" smtClean="0"/>
          </a:p>
          <a:p>
            <a:endParaRPr lang="en-US" sz="1800" b="1" dirty="0" smtClean="0"/>
          </a:p>
          <a:p>
            <a:r>
              <a:rPr lang="en-US" sz="1600" dirty="0" smtClean="0"/>
              <a:t>From above graph and data shows that the city hotel has more booking cancelled compare with the resort hotel. City hotels has 30.13% cancellation rate other side resort hotels has 23.48% cancellation rate.</a:t>
            </a:r>
            <a:endParaRPr lang="en-US" sz="16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254" y="598294"/>
            <a:ext cx="4032422" cy="317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676" y="910280"/>
            <a:ext cx="3766236" cy="1478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50731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3105" y="214013"/>
            <a:ext cx="207284" cy="572700"/>
          </a:xfrm>
        </p:spPr>
        <p:txBody>
          <a:bodyPr/>
          <a:lstStyle/>
          <a:p>
            <a:r>
              <a:rPr lang="en-US" dirty="0" smtClean="0"/>
              <a:t>a</a:t>
            </a:r>
            <a:endParaRPr lang="en-US" dirty="0"/>
          </a:p>
        </p:txBody>
      </p:sp>
      <p:sp>
        <p:nvSpPr>
          <p:cNvPr id="3" name="Text Placeholder 2"/>
          <p:cNvSpPr>
            <a:spLocks noGrp="1"/>
          </p:cNvSpPr>
          <p:nvPr>
            <p:ph type="body" idx="1"/>
          </p:nvPr>
        </p:nvSpPr>
        <p:spPr>
          <a:xfrm>
            <a:off x="311700" y="115330"/>
            <a:ext cx="8115608" cy="4860324"/>
          </a:xfrm>
        </p:spPr>
        <p:txBody>
          <a:bodyPr/>
          <a:lstStyle/>
          <a:p>
            <a:r>
              <a:rPr lang="en-US" sz="1800" b="1" dirty="0"/>
              <a:t>5. From which country most guests </a:t>
            </a:r>
            <a:r>
              <a:rPr lang="en-US" sz="1800" b="1" dirty="0" smtClean="0"/>
              <a:t>come ?</a:t>
            </a:r>
          </a:p>
          <a:p>
            <a:endParaRPr lang="en-US" sz="1800" b="1" dirty="0"/>
          </a:p>
          <a:p>
            <a:endParaRPr lang="en-US" sz="1800" b="1" dirty="0" smtClean="0"/>
          </a:p>
          <a:p>
            <a:endParaRPr lang="en-US" sz="1800" b="1" dirty="0"/>
          </a:p>
          <a:p>
            <a:endParaRPr lang="en-US" sz="1800" b="1" dirty="0" smtClean="0"/>
          </a:p>
          <a:p>
            <a:endParaRPr lang="en-US" sz="1800" b="1" dirty="0"/>
          </a:p>
          <a:p>
            <a:endParaRPr lang="en-US" sz="1800" b="1" dirty="0" smtClean="0"/>
          </a:p>
          <a:p>
            <a:endParaRPr lang="en-US" sz="1800" b="1" dirty="0"/>
          </a:p>
          <a:p>
            <a:endParaRPr lang="en-US" sz="1800" b="1" dirty="0" smtClean="0"/>
          </a:p>
          <a:p>
            <a:endParaRPr lang="en-US" sz="1800" b="1" dirty="0"/>
          </a:p>
          <a:p>
            <a:endParaRPr lang="en-US" sz="1800" b="1" dirty="0" smtClean="0"/>
          </a:p>
          <a:p>
            <a:endParaRPr lang="en-US" sz="1800" b="1" dirty="0"/>
          </a:p>
          <a:p>
            <a:r>
              <a:rPr lang="en-US" sz="1600" dirty="0" smtClean="0"/>
              <a:t>From above graph we can conclude that people from Portugal(PRT) is doing maximum number of bookings along side with GBR</a:t>
            </a:r>
            <a:r>
              <a:rPr lang="en-US" sz="1600" dirty="0"/>
              <a:t>, </a:t>
            </a:r>
            <a:r>
              <a:rPr lang="en-US" sz="1600" dirty="0" smtClean="0"/>
              <a:t>France</a:t>
            </a:r>
            <a:r>
              <a:rPr lang="en-US" sz="1600" dirty="0"/>
              <a:t>, </a:t>
            </a:r>
            <a:r>
              <a:rPr lang="en-US" sz="1600" dirty="0" smtClean="0"/>
              <a:t>Spain and so on. </a:t>
            </a:r>
            <a:r>
              <a:rPr lang="en-US" sz="1600" dirty="0"/>
              <a:t>M</a:t>
            </a:r>
            <a:r>
              <a:rPr lang="en-US" sz="1600" dirty="0" smtClean="0"/>
              <a:t>ore </a:t>
            </a:r>
            <a:r>
              <a:rPr lang="en-US" sz="1600" dirty="0"/>
              <a:t>than 80% </a:t>
            </a:r>
            <a:r>
              <a:rPr lang="en-US" sz="1600" dirty="0" smtClean="0"/>
              <a:t>of </a:t>
            </a:r>
            <a:r>
              <a:rPr lang="en-US" sz="1600" dirty="0"/>
              <a:t>bookings </a:t>
            </a:r>
            <a:r>
              <a:rPr lang="en-US" sz="1600" dirty="0" smtClean="0"/>
              <a:t>come from </a:t>
            </a:r>
            <a:r>
              <a:rPr lang="en-US" sz="1600" dirty="0"/>
              <a:t>these 5 countries</a:t>
            </a:r>
            <a:r>
              <a:rPr lang="en-US" sz="1600" dirty="0" smtClean="0"/>
              <a:t>.</a:t>
            </a:r>
            <a:r>
              <a:rPr lang="en-US" sz="1600" dirty="0"/>
              <a:t>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086" y="786713"/>
            <a:ext cx="6135688"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80523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0770" y="197538"/>
            <a:ext cx="215522" cy="572700"/>
          </a:xfrm>
        </p:spPr>
        <p:txBody>
          <a:bodyPr/>
          <a:lstStyle/>
          <a:p>
            <a:r>
              <a:rPr lang="en-US" dirty="0" smtClean="0"/>
              <a:t>a</a:t>
            </a:r>
            <a:endParaRPr lang="en-US" dirty="0"/>
          </a:p>
        </p:txBody>
      </p:sp>
      <p:sp>
        <p:nvSpPr>
          <p:cNvPr id="3" name="Text Placeholder 2"/>
          <p:cNvSpPr>
            <a:spLocks noGrp="1"/>
          </p:cNvSpPr>
          <p:nvPr>
            <p:ph type="body" idx="1"/>
          </p:nvPr>
        </p:nvSpPr>
        <p:spPr>
          <a:xfrm>
            <a:off x="0" y="98854"/>
            <a:ext cx="8435546" cy="4917989"/>
          </a:xfrm>
        </p:spPr>
        <p:txBody>
          <a:bodyPr/>
          <a:lstStyle/>
          <a:p>
            <a:r>
              <a:rPr lang="en-US" sz="1800" b="1" dirty="0"/>
              <a:t>6. How Long People Stay in the </a:t>
            </a:r>
            <a:r>
              <a:rPr lang="en-US" sz="1800" b="1" dirty="0" smtClean="0"/>
              <a:t>hotel ?</a:t>
            </a:r>
          </a:p>
          <a:p>
            <a:endParaRPr lang="en-US" sz="1800" b="1" dirty="0" smtClean="0"/>
          </a:p>
          <a:p>
            <a:endParaRPr lang="en-US" sz="1800" b="1" dirty="0"/>
          </a:p>
          <a:p>
            <a:endParaRPr lang="en-US" sz="1800" b="1" dirty="0" smtClean="0"/>
          </a:p>
          <a:p>
            <a:endParaRPr lang="en-US" sz="1800" b="1" dirty="0"/>
          </a:p>
          <a:p>
            <a:endParaRPr lang="en-US" sz="1800" b="1" dirty="0" smtClean="0"/>
          </a:p>
          <a:p>
            <a:endParaRPr lang="en-US" sz="1800" b="1" dirty="0"/>
          </a:p>
          <a:p>
            <a:endParaRPr lang="en-US" sz="1800" b="1" dirty="0" smtClean="0"/>
          </a:p>
          <a:p>
            <a:endParaRPr lang="en-US" sz="1800" b="1" dirty="0"/>
          </a:p>
          <a:p>
            <a:endParaRPr lang="en-US" sz="1800" b="1" dirty="0" smtClean="0"/>
          </a:p>
          <a:p>
            <a:endParaRPr lang="en-US" sz="1800" b="1" dirty="0"/>
          </a:p>
          <a:p>
            <a:endParaRPr lang="en-US" sz="1800" b="1" dirty="0" smtClean="0"/>
          </a:p>
          <a:p>
            <a:r>
              <a:rPr lang="en-US" sz="1600" dirty="0" smtClean="0"/>
              <a:t>Above graph shows that the </a:t>
            </a:r>
            <a:r>
              <a:rPr lang="en-US" sz="1600" dirty="0"/>
              <a:t>m</a:t>
            </a:r>
            <a:r>
              <a:rPr lang="en-US" sz="1600" dirty="0" smtClean="0"/>
              <a:t>ost </a:t>
            </a:r>
            <a:r>
              <a:rPr lang="en-US" sz="1600" dirty="0"/>
              <a:t>people prefer to stay at the hotels of &lt;=5 days</a:t>
            </a:r>
            <a:r>
              <a:rPr lang="en-US" sz="1600" dirty="0" smtClean="0"/>
              <a:t>. But also shown in this graph is that the people who staying in resort hotel has stay maximum number of days than the city hotels.</a:t>
            </a:r>
            <a:endParaRPr lang="en-US" sz="18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70238"/>
            <a:ext cx="8394357" cy="286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97429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7202" y="73969"/>
            <a:ext cx="215522" cy="572700"/>
          </a:xfrm>
        </p:spPr>
        <p:txBody>
          <a:bodyPr/>
          <a:lstStyle/>
          <a:p>
            <a:r>
              <a:rPr lang="en-US" dirty="0" smtClean="0"/>
              <a:t>a</a:t>
            </a:r>
            <a:endParaRPr lang="en-US" dirty="0"/>
          </a:p>
        </p:txBody>
      </p:sp>
      <p:sp>
        <p:nvSpPr>
          <p:cNvPr id="3" name="Text Placeholder 2"/>
          <p:cNvSpPr>
            <a:spLocks noGrp="1"/>
          </p:cNvSpPr>
          <p:nvPr>
            <p:ph type="body" idx="1"/>
          </p:nvPr>
        </p:nvSpPr>
        <p:spPr>
          <a:xfrm>
            <a:off x="98854" y="131805"/>
            <a:ext cx="8377881" cy="4885038"/>
          </a:xfrm>
        </p:spPr>
        <p:txBody>
          <a:bodyPr/>
          <a:lstStyle/>
          <a:p>
            <a:r>
              <a:rPr lang="en-US" sz="1800" b="1" dirty="0"/>
              <a:t>7. Which was the most booked accommodation type (Single, Couple, Family</a:t>
            </a:r>
            <a:r>
              <a:rPr lang="en-US" sz="1800" b="1" dirty="0" smtClean="0"/>
              <a:t>) ?</a:t>
            </a:r>
          </a:p>
          <a:p>
            <a:endParaRPr lang="en-US" sz="1800" b="1" dirty="0"/>
          </a:p>
          <a:p>
            <a:endParaRPr lang="en-US" sz="1800" b="1" dirty="0" smtClean="0"/>
          </a:p>
          <a:p>
            <a:endParaRPr lang="en-US" sz="1800" b="1" dirty="0"/>
          </a:p>
          <a:p>
            <a:endParaRPr lang="en-US" sz="1800" b="1" dirty="0" smtClean="0"/>
          </a:p>
          <a:p>
            <a:endParaRPr lang="en-US" sz="1800" b="1" dirty="0"/>
          </a:p>
          <a:p>
            <a:endParaRPr lang="en-US" sz="1800" b="1" dirty="0" smtClean="0"/>
          </a:p>
          <a:p>
            <a:endParaRPr lang="en-US" sz="1800" b="1" dirty="0"/>
          </a:p>
          <a:p>
            <a:endParaRPr lang="en-US" sz="1800" b="1" dirty="0" smtClean="0"/>
          </a:p>
          <a:p>
            <a:endParaRPr lang="en-US" sz="1800" b="1" dirty="0"/>
          </a:p>
          <a:p>
            <a:endParaRPr lang="en-US" sz="1800" b="1" dirty="0" smtClean="0"/>
          </a:p>
          <a:p>
            <a:endParaRPr lang="en-US" sz="1800" b="1" dirty="0"/>
          </a:p>
          <a:p>
            <a:r>
              <a:rPr lang="en-US" sz="1600" dirty="0" smtClean="0"/>
              <a:t>From the above graph, it is clearly seen that the couple </a:t>
            </a:r>
            <a:r>
              <a:rPr lang="en-US" sz="1600" dirty="0"/>
              <a:t>(or 2 adults) is the most popular accommodation type. So hotels can make plans </a:t>
            </a:r>
            <a:r>
              <a:rPr lang="en-US" sz="1600" dirty="0" smtClean="0"/>
              <a:t>accordingly.</a:t>
            </a:r>
            <a:endParaRPr lang="en-US" sz="16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367" y="646669"/>
            <a:ext cx="5821363"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75693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35" y="-1"/>
            <a:ext cx="8148559" cy="551935"/>
          </a:xfrm>
        </p:spPr>
        <p:txBody>
          <a:bodyPr/>
          <a:lstStyle/>
          <a:p>
            <a:r>
              <a:rPr lang="en-US" sz="3200" dirty="0" smtClean="0">
                <a:solidFill>
                  <a:srgbClr val="FF0000"/>
                </a:solidFill>
              </a:rPr>
              <a:t>Conclusion :</a:t>
            </a:r>
            <a:endParaRPr lang="en-US" sz="3200" dirty="0">
              <a:solidFill>
                <a:srgbClr val="FF0000"/>
              </a:solidFill>
            </a:endParaRPr>
          </a:p>
        </p:txBody>
      </p:sp>
      <p:sp>
        <p:nvSpPr>
          <p:cNvPr id="3" name="Text Placeholder 2"/>
          <p:cNvSpPr>
            <a:spLocks noGrp="1"/>
          </p:cNvSpPr>
          <p:nvPr>
            <p:ph type="body" idx="1"/>
          </p:nvPr>
        </p:nvSpPr>
        <p:spPr>
          <a:xfrm>
            <a:off x="278749" y="575826"/>
            <a:ext cx="8165035" cy="4567674"/>
          </a:xfrm>
        </p:spPr>
        <p:txBody>
          <a:bodyPr/>
          <a:lstStyle/>
          <a:p>
            <a:r>
              <a:rPr lang="en-US" sz="1550" dirty="0" smtClean="0"/>
              <a:t>1.More </a:t>
            </a:r>
            <a:r>
              <a:rPr lang="en-US" sz="1550" dirty="0"/>
              <a:t>than 60% bookings are for City hotel and around 40% bookings are for Resort hotel.</a:t>
            </a:r>
          </a:p>
          <a:p>
            <a:r>
              <a:rPr lang="en-US" sz="1550" dirty="0"/>
              <a:t>2.Most bookings were made from July to August. And the least bookings were made at the start and end of the year.</a:t>
            </a:r>
          </a:p>
          <a:p>
            <a:r>
              <a:rPr lang="en-US" sz="1550" dirty="0"/>
              <a:t>3.More than double bookings were made in 2016, compared to the previous year. But the bookings decreased by almost 15% next year.</a:t>
            </a:r>
          </a:p>
          <a:p>
            <a:r>
              <a:rPr lang="en-US" sz="1550" dirty="0"/>
              <a:t>4.Almost 35% of bookings were canceled.</a:t>
            </a:r>
          </a:p>
          <a:p>
            <a:r>
              <a:rPr lang="en-US" sz="1550" dirty="0"/>
              <a:t>5.Portugal, GBR, France, and Spain are the top countries from most guests come, more than 80% come from these 5 countries.</a:t>
            </a:r>
          </a:p>
          <a:p>
            <a:r>
              <a:rPr lang="en-US" sz="1550" dirty="0"/>
              <a:t>6.Most people stay for one, two, or three.</a:t>
            </a:r>
          </a:p>
          <a:p>
            <a:r>
              <a:rPr lang="en-US" sz="1550" dirty="0"/>
              <a:t>-&gt; For City hotel, the most popular stay duration is one, two, three and four days respectively.</a:t>
            </a:r>
          </a:p>
          <a:p>
            <a:r>
              <a:rPr lang="en-US" sz="1550" dirty="0"/>
              <a:t>-&gt; For Resort hotel, most popular stay duration is one, two, three and seven(week), respectively.</a:t>
            </a:r>
          </a:p>
          <a:p>
            <a:r>
              <a:rPr lang="en-US" sz="1550" dirty="0"/>
              <a:t>7.Couple (or 2 adults) is the most popular accommodation type. So hotels can make arrangement plans </a:t>
            </a:r>
            <a:r>
              <a:rPr lang="en-US" sz="1550" dirty="0" smtClean="0"/>
              <a:t>accordingly.</a:t>
            </a:r>
            <a:endParaRPr lang="en-US" sz="1550" dirty="0"/>
          </a:p>
          <a:p>
            <a:endParaRPr lang="en-US" sz="1600" dirty="0"/>
          </a:p>
          <a:p>
            <a:endParaRPr lang="en-US" sz="1600" dirty="0" smtClean="0"/>
          </a:p>
        </p:txBody>
      </p:sp>
    </p:spTree>
    <p:extLst>
      <p:ext uri="{BB962C8B-B14F-4D97-AF65-F5344CB8AC3E}">
        <p14:creationId xmlns:p14="http://schemas.microsoft.com/office/powerpoint/2010/main" val="20940537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20770852">
            <a:off x="283599" y="1936710"/>
            <a:ext cx="7536547" cy="923330"/>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 You !</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2158538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rgbClr val="FF0000"/>
                </a:solidFill>
              </a:rPr>
              <a:t>Problem statement :</a:t>
            </a:r>
            <a:r>
              <a:rPr lang="en-US" dirty="0" smtClean="0"/>
              <a:t/>
            </a:r>
            <a:br>
              <a:rPr lang="en-US" dirty="0" smtClean="0"/>
            </a:br>
            <a:endParaRPr lang="en-US" dirty="0"/>
          </a:p>
        </p:txBody>
      </p:sp>
      <p:sp>
        <p:nvSpPr>
          <p:cNvPr id="3" name="Text Placeholder 2"/>
          <p:cNvSpPr>
            <a:spLocks noGrp="1"/>
          </p:cNvSpPr>
          <p:nvPr>
            <p:ph type="body" idx="1"/>
          </p:nvPr>
        </p:nvSpPr>
        <p:spPr>
          <a:xfrm>
            <a:off x="311700" y="1152475"/>
            <a:ext cx="8148559" cy="3416400"/>
          </a:xfrm>
        </p:spPr>
        <p:txBody>
          <a:bodyPr/>
          <a:lstStyle/>
          <a:p>
            <a:r>
              <a:rPr lang="en-US" sz="1800" dirty="0" smtClean="0"/>
              <a:t>For this project we will be analyzing Hotel booking data. This data set contain booking information for a city hotel and a resort hotel. It includes information     such as booking  ratio of resort hotel and city hotel , length of stay , how many booking cancelled and how long the guest stay.</a:t>
            </a:r>
          </a:p>
          <a:p>
            <a:r>
              <a:rPr lang="en-US" sz="1800" dirty="0" smtClean="0"/>
              <a:t>Hotel industry is a very volatile industry and the booking depend upon the above factor and many more.</a:t>
            </a:r>
          </a:p>
          <a:p>
            <a:r>
              <a:rPr lang="en-US" sz="1800" dirty="0" smtClean="0"/>
              <a:t>The main objective behind this project to explore and analyze data to discover important factors that govern the booking and give insights to hotel management, which can perform various campaigns to boost the business and performance.</a:t>
            </a:r>
          </a:p>
        </p:txBody>
      </p:sp>
    </p:spTree>
    <p:extLst>
      <p:ext uri="{BB962C8B-B14F-4D97-AF65-F5344CB8AC3E}">
        <p14:creationId xmlns:p14="http://schemas.microsoft.com/office/powerpoint/2010/main" val="41371757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rgbClr val="FF0000"/>
                </a:solidFill>
              </a:rPr>
              <a:t>Work Flow :</a:t>
            </a:r>
            <a:br>
              <a:rPr lang="en-US" sz="3200" dirty="0" smtClean="0">
                <a:solidFill>
                  <a:srgbClr val="FF0000"/>
                </a:solidFill>
              </a:rPr>
            </a:br>
            <a:endParaRPr lang="en-US" sz="3200" dirty="0">
              <a:solidFill>
                <a:srgbClr val="FF0000"/>
              </a:solidFill>
            </a:endParaRPr>
          </a:p>
        </p:txBody>
      </p:sp>
      <p:sp>
        <p:nvSpPr>
          <p:cNvPr id="3" name="Text Placeholder 2"/>
          <p:cNvSpPr>
            <a:spLocks noGrp="1"/>
          </p:cNvSpPr>
          <p:nvPr>
            <p:ph type="body" idx="1"/>
          </p:nvPr>
        </p:nvSpPr>
        <p:spPr>
          <a:xfrm>
            <a:off x="311700" y="1152475"/>
            <a:ext cx="8156797" cy="3416400"/>
          </a:xfrm>
        </p:spPr>
        <p:txBody>
          <a:bodyPr/>
          <a:lstStyle/>
          <a:p>
            <a:r>
              <a:rPr lang="en-US" sz="1800" dirty="0"/>
              <a:t>W</a:t>
            </a:r>
            <a:r>
              <a:rPr lang="en-US" sz="1800" dirty="0" smtClean="0"/>
              <a:t>ork flow divide into following four steps.</a:t>
            </a:r>
            <a:endParaRPr lang="en-US" sz="1800" dirty="0"/>
          </a:p>
        </p:txBody>
      </p:sp>
      <p:graphicFrame>
        <p:nvGraphicFramePr>
          <p:cNvPr id="4" name="Diagram 3"/>
          <p:cNvGraphicFramePr/>
          <p:nvPr>
            <p:extLst>
              <p:ext uri="{D42A27DB-BD31-4B8C-83A1-F6EECF244321}">
                <p14:modId xmlns:p14="http://schemas.microsoft.com/office/powerpoint/2010/main" val="2298403683"/>
              </p:ext>
            </p:extLst>
          </p:nvPr>
        </p:nvGraphicFramePr>
        <p:xfrm>
          <a:off x="1005017" y="1902941"/>
          <a:ext cx="6096000" cy="3063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1847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FF0000"/>
                </a:solidFill>
              </a:rPr>
              <a:t>Data Description :</a:t>
            </a:r>
            <a:endParaRPr lang="en-US" sz="3200" dirty="0"/>
          </a:p>
        </p:txBody>
      </p:sp>
      <p:sp>
        <p:nvSpPr>
          <p:cNvPr id="3" name="Text Placeholder 2"/>
          <p:cNvSpPr>
            <a:spLocks noGrp="1"/>
          </p:cNvSpPr>
          <p:nvPr>
            <p:ph type="body" idx="1"/>
          </p:nvPr>
        </p:nvSpPr>
        <p:spPr>
          <a:xfrm>
            <a:off x="311700" y="1152475"/>
            <a:ext cx="8156797" cy="3416400"/>
          </a:xfrm>
        </p:spPr>
        <p:txBody>
          <a:bodyPr/>
          <a:lstStyle/>
          <a:p>
            <a:pPr marL="114300" indent="0">
              <a:buNone/>
            </a:pPr>
            <a:r>
              <a:rPr lang="en-US" sz="1800" dirty="0" smtClean="0"/>
              <a:t>In this dataset, we have different types of columns. Here we have total 32 columns. In this slide we will discuss about some of important columns in this dataset.</a:t>
            </a:r>
          </a:p>
          <a:p>
            <a:pPr marL="114300" indent="0">
              <a:buNone/>
            </a:pPr>
            <a:endParaRPr lang="en-US" sz="1800" dirty="0" smtClean="0"/>
          </a:p>
          <a:p>
            <a:r>
              <a:rPr lang="en-US" sz="1600" dirty="0">
                <a:solidFill>
                  <a:srgbClr val="FF0000"/>
                </a:solidFill>
              </a:rPr>
              <a:t>h</a:t>
            </a:r>
            <a:r>
              <a:rPr lang="en-US" sz="1600" dirty="0" smtClean="0">
                <a:solidFill>
                  <a:srgbClr val="FF0000"/>
                </a:solidFill>
              </a:rPr>
              <a:t>otel : </a:t>
            </a:r>
            <a:r>
              <a:rPr lang="en-US" sz="1600" dirty="0" smtClean="0"/>
              <a:t>Two type of hotels (City hotels and Resort hotels).</a:t>
            </a:r>
          </a:p>
          <a:p>
            <a:r>
              <a:rPr lang="en-US" sz="1600" dirty="0" smtClean="0">
                <a:solidFill>
                  <a:srgbClr val="FF0000"/>
                </a:solidFill>
              </a:rPr>
              <a:t>is_canceled : </a:t>
            </a:r>
            <a:r>
              <a:rPr lang="en-US" sz="1600" dirty="0" smtClean="0"/>
              <a:t>If the booking was cancelled(1) or not (0).</a:t>
            </a:r>
          </a:p>
          <a:p>
            <a:r>
              <a:rPr lang="en-US" sz="1600" dirty="0" smtClean="0">
                <a:solidFill>
                  <a:srgbClr val="FF0000"/>
                </a:solidFill>
              </a:rPr>
              <a:t>country : </a:t>
            </a:r>
            <a:r>
              <a:rPr lang="en-US" sz="1600" dirty="0" smtClean="0"/>
              <a:t>country which from guests originated.</a:t>
            </a:r>
          </a:p>
          <a:p>
            <a:r>
              <a:rPr lang="en-US" sz="1600" dirty="0">
                <a:solidFill>
                  <a:srgbClr val="FF0000"/>
                </a:solidFill>
              </a:rPr>
              <a:t>lead_time </a:t>
            </a:r>
            <a:r>
              <a:rPr lang="en-US" sz="1600" dirty="0" smtClean="0">
                <a:solidFill>
                  <a:srgbClr val="FF0000"/>
                </a:solidFill>
              </a:rPr>
              <a:t>: </a:t>
            </a:r>
            <a:r>
              <a:rPr lang="en-US" sz="1600" dirty="0">
                <a:solidFill>
                  <a:schemeClr val="bg2">
                    <a:lumMod val="10000"/>
                  </a:schemeClr>
                </a:solidFill>
              </a:rPr>
              <a:t>Number of days that elapsed between the entering date of the booking into the PMS and the arrival </a:t>
            </a:r>
            <a:r>
              <a:rPr lang="en-US" sz="1600" dirty="0" smtClean="0">
                <a:solidFill>
                  <a:schemeClr val="bg2">
                    <a:lumMod val="10000"/>
                  </a:schemeClr>
                </a:solidFill>
              </a:rPr>
              <a:t>date.</a:t>
            </a:r>
          </a:p>
          <a:p>
            <a:r>
              <a:rPr lang="en-US" sz="1600" dirty="0">
                <a:solidFill>
                  <a:srgbClr val="FF0000"/>
                </a:solidFill>
              </a:rPr>
              <a:t>arrival_date_year :</a:t>
            </a:r>
            <a:r>
              <a:rPr lang="en-US" sz="1600" dirty="0">
                <a:solidFill>
                  <a:schemeClr val="bg2">
                    <a:lumMod val="10000"/>
                  </a:schemeClr>
                </a:solidFill>
              </a:rPr>
              <a:t> Year of arrival </a:t>
            </a:r>
            <a:r>
              <a:rPr lang="en-US" sz="1600" dirty="0" smtClean="0">
                <a:solidFill>
                  <a:schemeClr val="bg2">
                    <a:lumMod val="10000"/>
                  </a:schemeClr>
                </a:solidFill>
              </a:rPr>
              <a:t>date</a:t>
            </a:r>
          </a:p>
          <a:p>
            <a:r>
              <a:rPr lang="en-US" sz="1600" dirty="0">
                <a:solidFill>
                  <a:srgbClr val="FF0000"/>
                </a:solidFill>
              </a:rPr>
              <a:t>arrival_date_month :</a:t>
            </a:r>
            <a:r>
              <a:rPr lang="en-US" sz="1600" dirty="0">
                <a:solidFill>
                  <a:schemeClr val="bg2">
                    <a:lumMod val="10000"/>
                  </a:schemeClr>
                </a:solidFill>
              </a:rPr>
              <a:t> Month of arrival date</a:t>
            </a:r>
            <a:br>
              <a:rPr lang="en-US" sz="1600" dirty="0">
                <a:solidFill>
                  <a:schemeClr val="bg2">
                    <a:lumMod val="10000"/>
                  </a:schemeClr>
                </a:solidFill>
              </a:rPr>
            </a:br>
            <a:r>
              <a:rPr lang="en-US" sz="1600" dirty="0">
                <a:solidFill>
                  <a:schemeClr val="bg2">
                    <a:lumMod val="10000"/>
                  </a:schemeClr>
                </a:solidFill>
              </a:rPr>
              <a:t/>
            </a:r>
            <a:br>
              <a:rPr lang="en-US" sz="1600" dirty="0">
                <a:solidFill>
                  <a:schemeClr val="bg2">
                    <a:lumMod val="10000"/>
                  </a:schemeClr>
                </a:solidFill>
              </a:rPr>
            </a:br>
            <a:endParaRPr lang="en-US" sz="1800" dirty="0">
              <a:solidFill>
                <a:srgbClr val="FF0000"/>
              </a:solidFill>
            </a:endParaRPr>
          </a:p>
        </p:txBody>
      </p:sp>
    </p:spTree>
    <p:extLst>
      <p:ext uri="{BB962C8B-B14F-4D97-AF65-F5344CB8AC3E}">
        <p14:creationId xmlns:p14="http://schemas.microsoft.com/office/powerpoint/2010/main" val="3092335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FF0000"/>
                </a:solidFill>
              </a:rPr>
              <a:t>Data Description :</a:t>
            </a:r>
            <a:endParaRPr lang="en-US" sz="3200" dirty="0"/>
          </a:p>
        </p:txBody>
      </p:sp>
      <p:sp>
        <p:nvSpPr>
          <p:cNvPr id="3" name="Text Placeholder 2"/>
          <p:cNvSpPr>
            <a:spLocks noGrp="1"/>
          </p:cNvSpPr>
          <p:nvPr>
            <p:ph type="body" idx="1"/>
          </p:nvPr>
        </p:nvSpPr>
        <p:spPr>
          <a:xfrm>
            <a:off x="311700" y="1152475"/>
            <a:ext cx="8148559" cy="3416400"/>
          </a:xfrm>
        </p:spPr>
        <p:txBody>
          <a:bodyPr/>
          <a:lstStyle/>
          <a:p>
            <a:r>
              <a:rPr lang="en-US" sz="1600" dirty="0">
                <a:solidFill>
                  <a:srgbClr val="FF0000"/>
                </a:solidFill>
              </a:rPr>
              <a:t>stays_in_weekend_nights :</a:t>
            </a:r>
            <a:r>
              <a:rPr lang="en-US" sz="1600" dirty="0">
                <a:solidFill>
                  <a:schemeClr val="bg2">
                    <a:lumMod val="10000"/>
                  </a:schemeClr>
                </a:solidFill>
              </a:rPr>
              <a:t> Number of weekend nights (Saturday or Sunday) the guest stayed </a:t>
            </a:r>
            <a:r>
              <a:rPr lang="en-US" sz="1600" dirty="0" smtClean="0">
                <a:solidFill>
                  <a:schemeClr val="bg2">
                    <a:lumMod val="10000"/>
                  </a:schemeClr>
                </a:solidFill>
              </a:rPr>
              <a:t>or </a:t>
            </a:r>
            <a:r>
              <a:rPr lang="en-US" sz="1600" dirty="0">
                <a:solidFill>
                  <a:schemeClr val="bg2">
                    <a:lumMod val="10000"/>
                  </a:schemeClr>
                </a:solidFill>
              </a:rPr>
              <a:t>booked to stay at the </a:t>
            </a:r>
            <a:r>
              <a:rPr lang="en-US" sz="1600" dirty="0" smtClean="0">
                <a:solidFill>
                  <a:schemeClr val="bg2">
                    <a:lumMod val="10000"/>
                  </a:schemeClr>
                </a:solidFill>
              </a:rPr>
              <a:t>hotel.</a:t>
            </a:r>
          </a:p>
          <a:p>
            <a:r>
              <a:rPr lang="en-US" sz="1600" dirty="0">
                <a:solidFill>
                  <a:srgbClr val="FF0000"/>
                </a:solidFill>
              </a:rPr>
              <a:t>stays_in_week_nights : </a:t>
            </a:r>
            <a:r>
              <a:rPr lang="en-US" sz="1600" dirty="0">
                <a:solidFill>
                  <a:schemeClr val="bg2">
                    <a:lumMod val="10000"/>
                  </a:schemeClr>
                </a:solidFill>
              </a:rPr>
              <a:t>Number of week nights (Monday to Friday) the guest stayed or booked to stay at the </a:t>
            </a:r>
            <a:r>
              <a:rPr lang="en-US" sz="1600" dirty="0" smtClean="0">
                <a:solidFill>
                  <a:schemeClr val="bg2">
                    <a:lumMod val="10000"/>
                  </a:schemeClr>
                </a:solidFill>
              </a:rPr>
              <a:t>hotel.</a:t>
            </a:r>
          </a:p>
          <a:p>
            <a:r>
              <a:rPr lang="en-US" sz="1600" dirty="0">
                <a:solidFill>
                  <a:srgbClr val="FF0000"/>
                </a:solidFill>
              </a:rPr>
              <a:t>distribution_channel : </a:t>
            </a:r>
            <a:r>
              <a:rPr lang="en-US" sz="1600" dirty="0"/>
              <a:t>Booking distribution channel. The term “TA” means “Travel Agents” and “TO” means “Tour Operators</a:t>
            </a:r>
            <a:r>
              <a:rPr lang="en-US" sz="1600" dirty="0" smtClean="0"/>
              <a:t>”.</a:t>
            </a:r>
          </a:p>
          <a:p>
            <a:r>
              <a:rPr lang="en-US" sz="1600" dirty="0">
                <a:solidFill>
                  <a:srgbClr val="FF0000"/>
                </a:solidFill>
              </a:rPr>
              <a:t>is_repeated_guest :</a:t>
            </a:r>
            <a:r>
              <a:rPr lang="en-US" sz="1600" dirty="0"/>
              <a:t> Value indicating if the booking name was from a repeated guest (1) or not (0</a:t>
            </a:r>
            <a:r>
              <a:rPr lang="en-US" sz="1600" dirty="0" smtClean="0"/>
              <a:t>).</a:t>
            </a:r>
          </a:p>
          <a:p>
            <a:r>
              <a:rPr lang="en-US" sz="1600" dirty="0">
                <a:solidFill>
                  <a:srgbClr val="FF0000"/>
                </a:solidFill>
              </a:rPr>
              <a:t>adr :</a:t>
            </a:r>
            <a:r>
              <a:rPr lang="en-US" sz="1600" dirty="0"/>
              <a:t> Average Daily Rate as defined by dividing the sum of all lodging transactions by the total number of staying nights</a:t>
            </a:r>
            <a:br>
              <a:rPr lang="en-US" sz="1600" dirty="0"/>
            </a:br>
            <a:r>
              <a:rPr lang="en-US" sz="1600" dirty="0"/>
              <a:t/>
            </a:r>
            <a:br>
              <a:rPr lang="en-US" sz="1600" dirty="0"/>
            </a:br>
            <a:r>
              <a:rPr lang="en-US" sz="1600" dirty="0">
                <a:solidFill>
                  <a:schemeClr val="bg2">
                    <a:lumMod val="10000"/>
                  </a:schemeClr>
                </a:solidFill>
              </a:rPr>
              <a:t/>
            </a:r>
            <a:br>
              <a:rPr lang="en-US" sz="1600" dirty="0">
                <a:solidFill>
                  <a:schemeClr val="bg2">
                    <a:lumMod val="10000"/>
                  </a:schemeClr>
                </a:solidFill>
              </a:rPr>
            </a:br>
            <a:endParaRPr lang="en-US" sz="1600" dirty="0" smtClean="0">
              <a:solidFill>
                <a:schemeClr val="bg2">
                  <a:lumMod val="10000"/>
                </a:schemeClr>
              </a:solidFill>
            </a:endParaRPr>
          </a:p>
          <a:p>
            <a:endParaRPr lang="en-US" sz="1600" dirty="0" smtClean="0">
              <a:solidFill>
                <a:schemeClr val="bg2">
                  <a:lumMod val="10000"/>
                </a:schemeClr>
              </a:solidFill>
            </a:endParaRPr>
          </a:p>
          <a:p>
            <a:endParaRPr lang="en-US" sz="1600" dirty="0"/>
          </a:p>
        </p:txBody>
      </p:sp>
    </p:spTree>
    <p:extLst>
      <p:ext uri="{BB962C8B-B14F-4D97-AF65-F5344CB8AC3E}">
        <p14:creationId xmlns:p14="http://schemas.microsoft.com/office/powerpoint/2010/main" val="151359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55373"/>
            <a:ext cx="8520600" cy="683740"/>
          </a:xfrm>
        </p:spPr>
        <p:txBody>
          <a:bodyPr/>
          <a:lstStyle/>
          <a:p>
            <a:r>
              <a:rPr lang="en-US" sz="3200" dirty="0" smtClean="0">
                <a:solidFill>
                  <a:srgbClr val="FF0000"/>
                </a:solidFill>
              </a:rPr>
              <a:t>For Hotel booking analysis :</a:t>
            </a:r>
            <a:endParaRPr lang="en-US" sz="3200" dirty="0">
              <a:solidFill>
                <a:srgbClr val="FF0000"/>
              </a:solidFill>
            </a:endParaRPr>
          </a:p>
        </p:txBody>
      </p:sp>
      <p:sp>
        <p:nvSpPr>
          <p:cNvPr id="3" name="Text Placeholder 2"/>
          <p:cNvSpPr>
            <a:spLocks noGrp="1"/>
          </p:cNvSpPr>
          <p:nvPr>
            <p:ph type="body" idx="1"/>
          </p:nvPr>
        </p:nvSpPr>
        <p:spPr>
          <a:xfrm>
            <a:off x="229321" y="1112107"/>
            <a:ext cx="8148559" cy="3954163"/>
          </a:xfrm>
        </p:spPr>
        <p:txBody>
          <a:bodyPr/>
          <a:lstStyle/>
          <a:p>
            <a:pPr marL="114300" indent="0">
              <a:buNone/>
            </a:pPr>
            <a:r>
              <a:rPr lang="en-US" sz="1800" dirty="0" smtClean="0"/>
              <a:t>We have explored the following points while doing the analysis. The following questions are as follows:</a:t>
            </a:r>
          </a:p>
          <a:p>
            <a:pPr marL="114300" indent="0">
              <a:buNone/>
            </a:pPr>
            <a:endParaRPr lang="en-US" sz="1800" dirty="0" smtClean="0"/>
          </a:p>
          <a:p>
            <a:r>
              <a:rPr lang="en-US" sz="1800" dirty="0"/>
              <a:t>1.What is the booking ratio between Resort Hotel and City </a:t>
            </a:r>
            <a:r>
              <a:rPr lang="en-US" sz="1800" dirty="0" smtClean="0"/>
              <a:t>Hotel ?</a:t>
            </a:r>
          </a:p>
          <a:p>
            <a:r>
              <a:rPr lang="en-US" sz="1800" dirty="0"/>
              <a:t>2.Which year has most number of </a:t>
            </a:r>
            <a:r>
              <a:rPr lang="en-US" sz="1800" dirty="0" smtClean="0"/>
              <a:t>bookings ?</a:t>
            </a:r>
          </a:p>
          <a:p>
            <a:r>
              <a:rPr lang="en-US" sz="1800" dirty="0"/>
              <a:t>3.What is the percentage of booking for each </a:t>
            </a:r>
            <a:r>
              <a:rPr lang="en-US" sz="1800" dirty="0" smtClean="0"/>
              <a:t>year ?</a:t>
            </a:r>
          </a:p>
          <a:p>
            <a:r>
              <a:rPr lang="en-US" sz="1800" dirty="0"/>
              <a:t>4.Which hotel has higher bookings cancellation </a:t>
            </a:r>
            <a:r>
              <a:rPr lang="en-US" sz="1800" dirty="0" smtClean="0"/>
              <a:t>rate ?</a:t>
            </a:r>
          </a:p>
          <a:p>
            <a:r>
              <a:rPr lang="en-US" sz="1800" dirty="0"/>
              <a:t>5.From which country most guests </a:t>
            </a:r>
            <a:r>
              <a:rPr lang="en-US" sz="1800" dirty="0" smtClean="0"/>
              <a:t>come ?</a:t>
            </a:r>
          </a:p>
          <a:p>
            <a:r>
              <a:rPr lang="en-US" sz="1800" dirty="0"/>
              <a:t>6.How Long People Stay in the </a:t>
            </a:r>
            <a:r>
              <a:rPr lang="en-US" sz="1800" dirty="0" smtClean="0"/>
              <a:t>hotel ?</a:t>
            </a:r>
          </a:p>
          <a:p>
            <a:r>
              <a:rPr lang="en-US" sz="1800" dirty="0"/>
              <a:t>7.Which was the most booked accommodation type (Single, Couple, Family</a:t>
            </a:r>
            <a:r>
              <a:rPr lang="en-US" sz="1800" dirty="0" smtClean="0"/>
              <a:t>) ?</a:t>
            </a:r>
          </a:p>
        </p:txBody>
      </p:sp>
    </p:spTree>
    <p:extLst>
      <p:ext uri="{BB962C8B-B14F-4D97-AF65-F5344CB8AC3E}">
        <p14:creationId xmlns:p14="http://schemas.microsoft.com/office/powerpoint/2010/main" val="37466451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92" y="0"/>
            <a:ext cx="8520600" cy="593124"/>
          </a:xfrm>
        </p:spPr>
        <p:txBody>
          <a:bodyPr/>
          <a:lstStyle/>
          <a:p>
            <a:r>
              <a:rPr lang="en-US" sz="3200" dirty="0" smtClean="0">
                <a:solidFill>
                  <a:srgbClr val="FF0000"/>
                </a:solidFill>
              </a:rPr>
              <a:t> Data cleaning and manipulation :</a:t>
            </a:r>
            <a:endParaRPr lang="en-US" sz="3200" dirty="0">
              <a:solidFill>
                <a:srgbClr val="FF0000"/>
              </a:solidFill>
            </a:endParaRPr>
          </a:p>
        </p:txBody>
      </p:sp>
      <p:sp>
        <p:nvSpPr>
          <p:cNvPr id="3" name="Text Placeholder 2"/>
          <p:cNvSpPr>
            <a:spLocks noGrp="1"/>
          </p:cNvSpPr>
          <p:nvPr>
            <p:ph type="body" idx="1"/>
          </p:nvPr>
        </p:nvSpPr>
        <p:spPr>
          <a:xfrm>
            <a:off x="97517" y="534123"/>
            <a:ext cx="8305078" cy="4609377"/>
          </a:xfrm>
        </p:spPr>
        <p:txBody>
          <a:bodyPr/>
          <a:lstStyle/>
          <a:p>
            <a:pPr marL="114300" indent="0">
              <a:buNone/>
            </a:pPr>
            <a:endParaRPr lang="en-US" sz="1600" dirty="0" smtClean="0"/>
          </a:p>
          <a:p>
            <a:pPr marL="114300" indent="0">
              <a:buNone/>
            </a:pPr>
            <a:r>
              <a:rPr lang="en-US" sz="1600" dirty="0" smtClean="0"/>
              <a:t>Handling duplicate , dataset has 31994 duplicate values therefore we drop it from data. </a:t>
            </a:r>
            <a:endParaRPr lang="en-US" sz="1600" dirty="0"/>
          </a:p>
          <a:p>
            <a:endParaRPr lang="en-US" sz="1600" dirty="0" smtClean="0"/>
          </a:p>
          <a:p>
            <a:endParaRPr lang="en-US" sz="1600" dirty="0"/>
          </a:p>
          <a:p>
            <a:endParaRPr lang="en-US" sz="1600" dirty="0" smtClean="0"/>
          </a:p>
          <a:p>
            <a:endParaRPr lang="en-US" sz="1600" dirty="0"/>
          </a:p>
          <a:p>
            <a:pPr marL="114300" indent="0">
              <a:buNone/>
            </a:pPr>
            <a:endParaRPr lang="en-US" sz="1600" dirty="0" smtClean="0"/>
          </a:p>
          <a:p>
            <a:pPr marL="114300" indent="0">
              <a:buNone/>
            </a:pPr>
            <a:r>
              <a:rPr lang="en-US" sz="1600" dirty="0" smtClean="0"/>
              <a:t>There were 4 columns has missing values.</a:t>
            </a:r>
          </a:p>
          <a:p>
            <a:endParaRPr lang="en-US" sz="1600" dirty="0"/>
          </a:p>
          <a:p>
            <a:endParaRPr lang="en-US" sz="1600" dirty="0" smtClean="0"/>
          </a:p>
          <a:p>
            <a:endParaRPr lang="en-US" sz="1600" dirty="0"/>
          </a:p>
          <a:p>
            <a:endParaRPr lang="en-US" sz="1600" dirty="0" smtClean="0"/>
          </a:p>
          <a:p>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515" y="3035490"/>
            <a:ext cx="1869231" cy="1750694"/>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8312" y="3542167"/>
            <a:ext cx="3352801" cy="737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1113" y="3169432"/>
            <a:ext cx="2644344" cy="1616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2043" y="1202724"/>
            <a:ext cx="1865871" cy="1342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82777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462" y="90798"/>
            <a:ext cx="8520600" cy="572700"/>
          </a:xfrm>
        </p:spPr>
        <p:txBody>
          <a:bodyPr/>
          <a:lstStyle/>
          <a:p>
            <a:r>
              <a:rPr lang="en-US" sz="3200" dirty="0">
                <a:solidFill>
                  <a:srgbClr val="FF0000"/>
                </a:solidFill>
              </a:rPr>
              <a:t>Exploratory Data </a:t>
            </a:r>
            <a:r>
              <a:rPr lang="en-US" sz="3200" dirty="0" smtClean="0">
                <a:solidFill>
                  <a:srgbClr val="FF0000"/>
                </a:solidFill>
              </a:rPr>
              <a:t>Analysis (EDA) :</a:t>
            </a:r>
            <a:endParaRPr lang="en-US" sz="3200" dirty="0">
              <a:solidFill>
                <a:srgbClr val="FF0000"/>
              </a:solidFill>
            </a:endParaRPr>
          </a:p>
        </p:txBody>
      </p:sp>
      <p:sp>
        <p:nvSpPr>
          <p:cNvPr id="3" name="Text Placeholder 2"/>
          <p:cNvSpPr>
            <a:spLocks noGrp="1"/>
          </p:cNvSpPr>
          <p:nvPr>
            <p:ph type="body" idx="1"/>
          </p:nvPr>
        </p:nvSpPr>
        <p:spPr>
          <a:xfrm>
            <a:off x="311700" y="766120"/>
            <a:ext cx="8165035" cy="4377380"/>
          </a:xfrm>
        </p:spPr>
        <p:txBody>
          <a:bodyPr/>
          <a:lstStyle/>
          <a:p>
            <a:r>
              <a:rPr lang="en-US" sz="1400" dirty="0"/>
              <a:t>Lets first find the </a:t>
            </a:r>
            <a:r>
              <a:rPr lang="en-US" sz="1400" dirty="0" smtClean="0"/>
              <a:t>correlation </a:t>
            </a:r>
            <a:r>
              <a:rPr lang="en-US" sz="1400" dirty="0"/>
              <a:t>between the numerical </a:t>
            </a:r>
            <a:r>
              <a:rPr lang="en-US" sz="1400" dirty="0" smtClean="0"/>
              <a:t>data.</a:t>
            </a:r>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pPr marL="114300" indent="0">
              <a:buNone/>
            </a:pPr>
            <a:endParaRPr lang="en-US" sz="1800" dirty="0" smtClean="0"/>
          </a:p>
          <a:p>
            <a:r>
              <a:rPr lang="en-US" sz="1400" dirty="0"/>
              <a:t>1</a:t>
            </a:r>
            <a:r>
              <a:rPr lang="en-US" sz="1400" dirty="0" smtClean="0"/>
              <a:t>. Total </a:t>
            </a:r>
            <a:r>
              <a:rPr lang="en-US" sz="1400" dirty="0"/>
              <a:t>stay length and lead time have slight correlation. This may means that for longer hotel stays people generally plan little before the the actual arrival.</a:t>
            </a:r>
          </a:p>
          <a:p>
            <a:r>
              <a:rPr lang="en-US" sz="1400" dirty="0" smtClean="0"/>
              <a:t>2. </a:t>
            </a:r>
            <a:r>
              <a:rPr lang="en-US" sz="1400" dirty="0" err="1" smtClean="0"/>
              <a:t>adr</a:t>
            </a:r>
            <a:r>
              <a:rPr lang="en-US" sz="1400" dirty="0" smtClean="0"/>
              <a:t> </a:t>
            </a:r>
            <a:r>
              <a:rPr lang="en-US" sz="1400" dirty="0"/>
              <a:t>is slightly correlated with total_people, which makes sense as more no. of people means more revenue, therefore more adr.</a:t>
            </a:r>
          </a:p>
          <a:p>
            <a:endParaRPr lang="en-US" sz="18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017" y="1103870"/>
            <a:ext cx="5642918" cy="2899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02227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3297" y="189470"/>
            <a:ext cx="197709" cy="617837"/>
          </a:xfrm>
        </p:spPr>
        <p:txBody>
          <a:bodyPr/>
          <a:lstStyle/>
          <a:p>
            <a:r>
              <a:rPr lang="en-US" dirty="0" smtClean="0"/>
              <a:t>a</a:t>
            </a:r>
            <a:endParaRPr lang="en-US" dirty="0"/>
          </a:p>
        </p:txBody>
      </p:sp>
      <p:sp>
        <p:nvSpPr>
          <p:cNvPr id="3" name="Text Placeholder 2"/>
          <p:cNvSpPr>
            <a:spLocks noGrp="1"/>
          </p:cNvSpPr>
          <p:nvPr>
            <p:ph type="body" idx="1"/>
          </p:nvPr>
        </p:nvSpPr>
        <p:spPr>
          <a:xfrm>
            <a:off x="311699" y="82378"/>
            <a:ext cx="8090895" cy="4959179"/>
          </a:xfrm>
        </p:spPr>
        <p:txBody>
          <a:bodyPr/>
          <a:lstStyle/>
          <a:p>
            <a:r>
              <a:rPr lang="en-US" sz="1800" b="1" dirty="0"/>
              <a:t>1.What is the booking ratio between Resort Hotel and City </a:t>
            </a:r>
            <a:r>
              <a:rPr lang="en-US" sz="1800" b="1" dirty="0" smtClean="0"/>
              <a:t>Hotel ?</a:t>
            </a:r>
          </a:p>
          <a:p>
            <a:endParaRPr lang="en-US" sz="1800" b="1" dirty="0"/>
          </a:p>
          <a:p>
            <a:endParaRPr lang="en-US" sz="1800" b="1" dirty="0" smtClean="0"/>
          </a:p>
          <a:p>
            <a:endParaRPr lang="en-US" sz="1800" b="1" dirty="0"/>
          </a:p>
          <a:p>
            <a:endParaRPr lang="en-US" sz="1800" b="1" dirty="0" smtClean="0"/>
          </a:p>
          <a:p>
            <a:endParaRPr lang="en-US" sz="1800" b="1" dirty="0"/>
          </a:p>
          <a:p>
            <a:endParaRPr lang="en-US" sz="1800" b="1" dirty="0" smtClean="0"/>
          </a:p>
          <a:p>
            <a:endParaRPr lang="en-US" sz="1800" b="1" dirty="0"/>
          </a:p>
          <a:p>
            <a:endParaRPr lang="en-US" sz="1800" b="1" dirty="0" smtClean="0"/>
          </a:p>
          <a:p>
            <a:endParaRPr lang="en-US" sz="1800" b="1" dirty="0" smtClean="0"/>
          </a:p>
          <a:p>
            <a:endParaRPr lang="en-US" sz="1800" b="1" dirty="0" smtClean="0"/>
          </a:p>
          <a:p>
            <a:r>
              <a:rPr lang="en-US" sz="1600" dirty="0"/>
              <a:t>From the above pie chart, it seems like most people prefer city hotel type over resort hotel type . So city hotels have demand than resort hotel. The percentage booking of city hotel is more than 60% while the booking of resort hotels around 40%.</a:t>
            </a:r>
          </a:p>
          <a:p>
            <a:endParaRPr lang="en-US" sz="18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700216"/>
            <a:ext cx="4126639" cy="2875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7116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286</TotalTime>
  <Words>995</Words>
  <Application>Microsoft Office PowerPoint</Application>
  <PresentationFormat>On-screen Show (16:9)</PresentationFormat>
  <Paragraphs>190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Cambria</vt:lpstr>
      <vt:lpstr>Montserrat</vt:lpstr>
      <vt:lpstr>Calibri</vt:lpstr>
      <vt:lpstr>Adjacency</vt:lpstr>
      <vt:lpstr>Capstone Project -1</vt:lpstr>
      <vt:lpstr>Problem statement : </vt:lpstr>
      <vt:lpstr>Work Flow : </vt:lpstr>
      <vt:lpstr>Data Description :</vt:lpstr>
      <vt:lpstr>Data Description :</vt:lpstr>
      <vt:lpstr>For Hotel booking analysis :</vt:lpstr>
      <vt:lpstr> Data cleaning and manipulation :</vt:lpstr>
      <vt:lpstr>Exploratory Data Analysis (EDA) :</vt:lpstr>
      <vt:lpstr>a</vt:lpstr>
      <vt:lpstr>a</vt:lpstr>
      <vt:lpstr>a</vt:lpstr>
      <vt:lpstr>a</vt:lpstr>
      <vt:lpstr>a</vt:lpstr>
      <vt:lpstr>a</vt:lpstr>
      <vt:lpstr>a</vt:lpstr>
      <vt:lpstr>Conclusion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-1</dc:title>
  <dc:creator>LENOVO</dc:creator>
  <cp:lastModifiedBy>LENOVO</cp:lastModifiedBy>
  <cp:revision>37</cp:revision>
  <dcterms:modified xsi:type="dcterms:W3CDTF">2022-12-16T17:00:21Z</dcterms:modified>
</cp:coreProperties>
</file>