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Noto Sans Symbols"/>
      <p:regular r:id="rId32"/>
      <p:bold r:id="rId33"/>
    </p:embeddedFont>
    <p:embeddedFont>
      <p:font typeface="Open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i7WV744QVMWyX8w+AvPnv3+dcL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4FF9D5-1994-4A18-B749-8C6329D5A6D1}">
  <a:tblStyle styleId="{B34FF9D5-1994-4A18-B749-8C6329D5A6D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otoSansSymbols-bold.fntdata"/><Relationship Id="rId10" Type="http://schemas.openxmlformats.org/officeDocument/2006/relationships/slide" Target="slides/slide5.xml"/><Relationship Id="rId32" Type="http://schemas.openxmlformats.org/officeDocument/2006/relationships/font" Target="fonts/NotoSansSymbols-regular.fntdata"/><Relationship Id="rId13" Type="http://schemas.openxmlformats.org/officeDocument/2006/relationships/slide" Target="slides/slide8.xml"/><Relationship Id="rId35" Type="http://schemas.openxmlformats.org/officeDocument/2006/relationships/font" Target="fonts/OpenSans-bold.fntdata"/><Relationship Id="rId12" Type="http://schemas.openxmlformats.org/officeDocument/2006/relationships/slide" Target="slides/slide7.xml"/><Relationship Id="rId34" Type="http://schemas.openxmlformats.org/officeDocument/2006/relationships/font" Target="fonts/OpenSans-regular.fntdata"/><Relationship Id="rId15" Type="http://schemas.openxmlformats.org/officeDocument/2006/relationships/slide" Target="slides/slide10.xml"/><Relationship Id="rId37" Type="http://schemas.openxmlformats.org/officeDocument/2006/relationships/font" Target="fonts/OpenSans-boldItalic.fntdata"/><Relationship Id="rId14" Type="http://schemas.openxmlformats.org/officeDocument/2006/relationships/slide" Target="slides/slide9.xml"/><Relationship Id="rId36" Type="http://schemas.openxmlformats.org/officeDocument/2006/relationships/font" Target="fonts/OpenSans-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66713" y="688975"/>
            <a:ext cx="6124575" cy="3446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87" name="Google Shape;187;p10:notes"/>
          <p:cNvSpPr txBox="1"/>
          <p:nvPr>
            <p:ph idx="12" type="sldNum"/>
          </p:nvPr>
        </p:nvSpPr>
        <p:spPr>
          <a:xfrm>
            <a:off x="3884613" y="8729663"/>
            <a:ext cx="2971800" cy="458787"/>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2000">
                <a:solidFill>
                  <a:srgbClr val="000000"/>
                </a:solidFill>
                <a:latin typeface="Calibri"/>
                <a:ea typeface="Calibri"/>
                <a:cs typeface="Calibri"/>
                <a:sym typeface="Calibri"/>
              </a:rPr>
              <a:t>‹#›</a:t>
            </a:fld>
            <a:endParaRPr sz="2000">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4" name="Google Shape;21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000000"/>
                </a:solidFill>
                <a:latin typeface="Arial"/>
                <a:ea typeface="Arial"/>
                <a:cs typeface="Arial"/>
                <a:sym typeface="Arial"/>
              </a:rPr>
              <a:t>‹#›</a:t>
            </a:fld>
            <a:endParaRPr b="1" sz="2000">
              <a:solidFill>
                <a:srgbClr val="000000"/>
              </a:solidFill>
              <a:latin typeface="Arial"/>
              <a:ea typeface="Arial"/>
              <a:cs typeface="Arial"/>
              <a:sym typeface="Arial"/>
            </a:endParaRPr>
          </a:p>
        </p:txBody>
      </p:sp>
      <p:sp>
        <p:nvSpPr>
          <p:cNvPr id="215" name="Google Shape;215;p1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000">
                <a:solidFill>
                  <a:srgbClr val="000000"/>
                </a:solidFill>
                <a:latin typeface="Arial"/>
                <a:ea typeface="Arial"/>
                <a:cs typeface="Arial"/>
                <a:sym typeface="Arial"/>
              </a:rPr>
              <a:t>2013 ExcelR Solutions. All Rights Reserved</a:t>
            </a:r>
            <a:endParaRPr/>
          </a:p>
        </p:txBody>
      </p:sp>
      <p:sp>
        <p:nvSpPr>
          <p:cNvPr id="216" name="Google Shape;2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 </a:t>
            </a:r>
            <a:r>
              <a:rPr b="1" lang="en-US">
                <a:latin typeface="Arial"/>
                <a:ea typeface="Arial"/>
                <a:cs typeface="Arial"/>
                <a:sym typeface="Arial"/>
              </a:rPr>
              <a:t>Normal  distribution </a:t>
            </a:r>
            <a:r>
              <a:rPr lang="en-US">
                <a:latin typeface="Arial"/>
                <a:ea typeface="Arial"/>
                <a:cs typeface="Arial"/>
                <a:sym typeface="Arial"/>
              </a:rPr>
              <a:t>is an important statistical data distribution pattern occurring in many  natural phenomena,  such as height,  blood pressure, lengths  of objects produced by machines, etc. Certain data, when graphed as a histogram(  data on the horizontal axis, amount  of data on the vertical axis), creates a bell shaped curve known as a normal curve, or normal distribution.</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b="1" lang="en-US">
                <a:latin typeface="Arial"/>
                <a:ea typeface="Arial"/>
                <a:cs typeface="Arial"/>
                <a:sym typeface="Arial"/>
              </a:rPr>
              <a:t>Normal distribution </a:t>
            </a:r>
            <a:r>
              <a:rPr lang="en-US">
                <a:latin typeface="Arial"/>
                <a:ea typeface="Arial"/>
                <a:cs typeface="Arial"/>
                <a:sym typeface="Arial"/>
              </a:rPr>
              <a:t>is symmetrical  with a single central peak at the mean (average) of the data. The shape of the curve is described as bell-shaped with the graph falling off evenly on either side of the mean. Fifty percent of the distribution lies to the left of the mean and fifty percent lies to the right of the mean.</a:t>
            </a:r>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286" name="Google Shape;286;p17:notes"/>
          <p:cNvSpPr txBox="1"/>
          <p:nvPr>
            <p:ph idx="12" type="sldNum"/>
          </p:nvPr>
        </p:nvSpPr>
        <p:spPr>
          <a:xfrm>
            <a:off x="3884613" y="8729663"/>
            <a:ext cx="2971800" cy="458787"/>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2000">
                <a:solidFill>
                  <a:srgbClr val="000000"/>
                </a:solidFill>
                <a:latin typeface="Arial"/>
                <a:ea typeface="Arial"/>
                <a:cs typeface="Arial"/>
                <a:sym typeface="Arial"/>
              </a:rPr>
              <a:t>‹#›</a:t>
            </a:fld>
            <a:endParaRPr sz="2000">
              <a:solidFill>
                <a:srgbClr val="000000"/>
              </a:solidFill>
              <a:latin typeface="Arial"/>
              <a:ea typeface="Arial"/>
              <a:cs typeface="Arial"/>
              <a:sym typeface="Arial"/>
            </a:endParaRPr>
          </a:p>
        </p:txBody>
      </p:sp>
      <p:sp>
        <p:nvSpPr>
          <p:cNvPr id="287" name="Google Shape;287;p17:notes"/>
          <p:cNvSpPr txBox="1"/>
          <p:nvPr>
            <p:ph idx="11" type="ftr"/>
          </p:nvPr>
        </p:nvSpPr>
        <p:spPr>
          <a:xfrm>
            <a:off x="0" y="8729663"/>
            <a:ext cx="2971800" cy="458787"/>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lang="en-US" sz="2000">
                <a:solidFill>
                  <a:srgbClr val="000000"/>
                </a:solidFill>
                <a:latin typeface="Arial"/>
                <a:ea typeface="Arial"/>
                <a:cs typeface="Arial"/>
                <a:sym typeface="Arial"/>
              </a:rPr>
              <a:t>2013 ExcelR Solutions. All Rights Reserved</a:t>
            </a:r>
            <a:endParaRPr/>
          </a:p>
        </p:txBody>
      </p:sp>
      <p:sp>
        <p:nvSpPr>
          <p:cNvPr id="288" name="Google Shape;28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Normal blood sugar levels are less than 100 mg/dL after not eating (fasting) for at least eight hours. And they're less than 140 mg/dL two hours after eating.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04" name="Google Shape;30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000000"/>
                </a:solidFill>
                <a:latin typeface="Arial"/>
                <a:ea typeface="Arial"/>
                <a:cs typeface="Arial"/>
                <a:sym typeface="Arial"/>
              </a:rPr>
              <a:t>‹#›</a:t>
            </a:fld>
            <a:endParaRPr b="1" sz="2000">
              <a:solidFill>
                <a:srgbClr val="000000"/>
              </a:solidFill>
              <a:latin typeface="Arial"/>
              <a:ea typeface="Arial"/>
              <a:cs typeface="Arial"/>
              <a:sym typeface="Arial"/>
            </a:endParaRPr>
          </a:p>
        </p:txBody>
      </p:sp>
      <p:sp>
        <p:nvSpPr>
          <p:cNvPr id="305" name="Google Shape;305;p19: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000">
                <a:solidFill>
                  <a:srgbClr val="000000"/>
                </a:solidFill>
                <a:latin typeface="Arial"/>
                <a:ea typeface="Arial"/>
                <a:cs typeface="Arial"/>
                <a:sym typeface="Arial"/>
              </a:rPr>
              <a:t>2013 ExcelR Solutions. All Rights Reserved</a:t>
            </a:r>
            <a:endParaRPr/>
          </a:p>
        </p:txBody>
      </p:sp>
      <p:sp>
        <p:nvSpPr>
          <p:cNvPr id="306" name="Google Shape;3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2" name="Google Shape;9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i="0" lang="en-US" sz="2000" u="none" cap="none" strike="noStrike">
                <a:solidFill>
                  <a:srgbClr val="000000"/>
                </a:solidFill>
                <a:latin typeface="Arial"/>
                <a:ea typeface="Arial"/>
                <a:cs typeface="Arial"/>
                <a:sym typeface="Arial"/>
              </a:rPr>
              <a:t>‹#›</a:t>
            </a:fld>
            <a:endParaRPr b="1" i="0" sz="20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13" name="Google Shape;31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2000">
                <a:solidFill>
                  <a:srgbClr val="000000"/>
                </a:solidFill>
                <a:latin typeface="Arial"/>
                <a:ea typeface="Arial"/>
                <a:cs typeface="Arial"/>
                <a:sym typeface="Arial"/>
              </a:rPr>
              <a:t>‹#›</a:t>
            </a:fld>
            <a:endParaRPr b="1" sz="2000">
              <a:solidFill>
                <a:srgbClr val="000000"/>
              </a:solidFill>
              <a:latin typeface="Arial"/>
              <a:ea typeface="Arial"/>
              <a:cs typeface="Arial"/>
              <a:sym typeface="Arial"/>
            </a:endParaRPr>
          </a:p>
        </p:txBody>
      </p:sp>
      <p:sp>
        <p:nvSpPr>
          <p:cNvPr id="314" name="Google Shape;314;p20: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b="1" lang="en-US" sz="2000">
                <a:solidFill>
                  <a:srgbClr val="000000"/>
                </a:solidFill>
                <a:latin typeface="Arial"/>
                <a:ea typeface="Arial"/>
                <a:cs typeface="Arial"/>
                <a:sym typeface="Arial"/>
              </a:rPr>
              <a:t>2013 ExcelR Solutions. All Rights Reserved</a:t>
            </a:r>
            <a:endParaRPr/>
          </a:p>
        </p:txBody>
      </p:sp>
      <p:sp>
        <p:nvSpPr>
          <p:cNvPr id="315" name="Google Shape;31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42ff70f1a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42ff70f1a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142ff70f1a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Here’s the problem with interval scales: they don’t have a “true zero.”  For example, there is no such thing as “no temperature.”  Without a true zero, it is impossible to compute ratios.  With interval data, we can add and subtract, but cannot multiply or divide.  Confused?  Ok, consider this: 10 degrees + 10 degrees = 20 degrees.  No problem there.  20 degrees is not twice as hot as 10 degrees, however, because there is no such thing as “no temperature” when it comes to the Celsius scale.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p:nvPr>
            <p:ph idx="2" type="sldImg"/>
          </p:nvPr>
        </p:nvSpPr>
        <p:spPr>
          <a:xfrm>
            <a:off x="366713" y="688975"/>
            <a:ext cx="6124575" cy="3446463"/>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Interval data always appears in the form of numbers or numerical values where the distance between the two points is standardized and equal.</a:t>
            </a:r>
            <a:endParaRPr/>
          </a:p>
          <a:p>
            <a:pPr indent="0" lvl="0" marL="0" rtl="0" algn="l">
              <a:spcBef>
                <a:spcPts val="0"/>
              </a:spcBef>
              <a:spcAft>
                <a:spcPts val="0"/>
              </a:spcAft>
              <a:buNone/>
            </a:pPr>
            <a:r>
              <a:rPr lang="en-US">
                <a:latin typeface="Arial"/>
                <a:ea typeface="Arial"/>
                <a:cs typeface="Arial"/>
                <a:sym typeface="Arial"/>
              </a:rPr>
              <a:t>Interval data cannot be multiplied or divided, however, it can be added or subtracted</a:t>
            </a:r>
            <a:endParaRPr>
              <a:latin typeface="Arial"/>
              <a:ea typeface="Arial"/>
              <a:cs typeface="Arial"/>
              <a:sym typeface="Arial"/>
            </a:endParaRPr>
          </a:p>
        </p:txBody>
      </p:sp>
      <p:sp>
        <p:nvSpPr>
          <p:cNvPr id="179" name="Google Shape;179;p9:notes"/>
          <p:cNvSpPr txBox="1"/>
          <p:nvPr>
            <p:ph idx="12" type="sldNum"/>
          </p:nvPr>
        </p:nvSpPr>
        <p:spPr>
          <a:xfrm>
            <a:off x="3884613" y="8729663"/>
            <a:ext cx="2971800" cy="458787"/>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2000">
                <a:solidFill>
                  <a:srgbClr val="000000"/>
                </a:solidFill>
                <a:latin typeface="Arial"/>
                <a:ea typeface="Arial"/>
                <a:cs typeface="Arial"/>
                <a:sym typeface="Arial"/>
              </a:rPr>
              <a:t>‹#›</a:t>
            </a:fld>
            <a:endParaRPr sz="2000">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3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3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5"/>
          <p:cNvSpPr/>
          <p:nvPr>
            <p:ph idx="2" type="pic"/>
          </p:nvPr>
        </p:nvSpPr>
        <p:spPr>
          <a:xfrm>
            <a:off x="5183188" y="987425"/>
            <a:ext cx="6172200" cy="4873625"/>
          </a:xfrm>
          <a:prstGeom prst="rect">
            <a:avLst/>
          </a:prstGeom>
          <a:noFill/>
          <a:ln>
            <a:noFill/>
          </a:ln>
        </p:spPr>
      </p:sp>
      <p:sp>
        <p:nvSpPr>
          <p:cNvPr id="68" name="Google Shape;68;p3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2.png"/><Relationship Id="rId5" Type="http://schemas.openxmlformats.org/officeDocument/2006/relationships/image" Target="../media/image33.png"/><Relationship Id="rId6" Type="http://schemas.openxmlformats.org/officeDocument/2006/relationships/image" Target="../media/image24.png"/><Relationship Id="rId7"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32.png"/><Relationship Id="rId8"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23.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Basic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0"/>
          <p:cNvSpPr txBox="1"/>
          <p:nvPr>
            <p:ph type="title"/>
          </p:nvPr>
        </p:nvSpPr>
        <p:spPr>
          <a:xfrm>
            <a:off x="0" y="2117"/>
            <a:ext cx="10972800" cy="8784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4267"/>
              <a:buFont typeface="Times New Roman"/>
              <a:buNone/>
            </a:pPr>
            <a:r>
              <a:rPr lang="en-US" sz="4267">
                <a:solidFill>
                  <a:srgbClr val="2E75B5"/>
                </a:solidFill>
                <a:latin typeface="Times New Roman"/>
                <a:ea typeface="Times New Roman"/>
                <a:cs typeface="Times New Roman"/>
                <a:sym typeface="Times New Roman"/>
              </a:rPr>
              <a:t>Data Types – Continuous &amp; Discrete</a:t>
            </a:r>
            <a:endParaRPr sz="4267">
              <a:solidFill>
                <a:srgbClr val="2E75B5"/>
              </a:solidFill>
              <a:latin typeface="Times New Roman"/>
              <a:ea typeface="Times New Roman"/>
              <a:cs typeface="Times New Roman"/>
              <a:sym typeface="Times New Roman"/>
            </a:endParaRPr>
          </a:p>
        </p:txBody>
      </p:sp>
      <p:pic>
        <p:nvPicPr>
          <p:cNvPr id="190" name="Google Shape;190;p10"/>
          <p:cNvPicPr preferRelativeResize="0"/>
          <p:nvPr/>
        </p:nvPicPr>
        <p:blipFill rotWithShape="1">
          <a:blip r:embed="rId3">
            <a:alphaModFix/>
          </a:blip>
          <a:srcRect b="0" l="0" r="0" t="0"/>
          <a:stretch/>
        </p:blipFill>
        <p:spPr>
          <a:xfrm>
            <a:off x="749301" y="1375834"/>
            <a:ext cx="2806700" cy="1858433"/>
          </a:xfrm>
          <a:prstGeom prst="rect">
            <a:avLst/>
          </a:prstGeom>
          <a:noFill/>
          <a:ln>
            <a:noFill/>
          </a:ln>
        </p:spPr>
      </p:pic>
      <p:pic>
        <p:nvPicPr>
          <p:cNvPr id="191" name="Google Shape;191;p10"/>
          <p:cNvPicPr preferRelativeResize="0"/>
          <p:nvPr/>
        </p:nvPicPr>
        <p:blipFill rotWithShape="1">
          <a:blip r:embed="rId4">
            <a:alphaModFix/>
          </a:blip>
          <a:srcRect b="0" l="0" r="0" t="0"/>
          <a:stretch/>
        </p:blipFill>
        <p:spPr>
          <a:xfrm>
            <a:off x="4064000" y="1371600"/>
            <a:ext cx="3556000" cy="1905000"/>
          </a:xfrm>
          <a:prstGeom prst="rect">
            <a:avLst/>
          </a:prstGeom>
          <a:noFill/>
          <a:ln>
            <a:noFill/>
          </a:ln>
        </p:spPr>
      </p:pic>
      <p:pic>
        <p:nvPicPr>
          <p:cNvPr id="192" name="Google Shape;192;p10"/>
          <p:cNvPicPr preferRelativeResize="0"/>
          <p:nvPr/>
        </p:nvPicPr>
        <p:blipFill rotWithShape="1">
          <a:blip r:embed="rId5">
            <a:alphaModFix/>
          </a:blip>
          <a:srcRect b="0" l="0" r="0" t="0"/>
          <a:stretch/>
        </p:blipFill>
        <p:spPr>
          <a:xfrm>
            <a:off x="7823200" y="1375833"/>
            <a:ext cx="3860800" cy="1873251"/>
          </a:xfrm>
          <a:prstGeom prst="rect">
            <a:avLst/>
          </a:prstGeom>
          <a:noFill/>
          <a:ln>
            <a:noFill/>
          </a:ln>
        </p:spPr>
      </p:pic>
      <p:pic>
        <p:nvPicPr>
          <p:cNvPr id="193" name="Google Shape;193;p10"/>
          <p:cNvPicPr preferRelativeResize="0"/>
          <p:nvPr/>
        </p:nvPicPr>
        <p:blipFill rotWithShape="1">
          <a:blip r:embed="rId6">
            <a:alphaModFix/>
          </a:blip>
          <a:srcRect b="0" l="0" r="0" t="0"/>
          <a:stretch/>
        </p:blipFill>
        <p:spPr>
          <a:xfrm>
            <a:off x="609600" y="3953934"/>
            <a:ext cx="3251200" cy="2038351"/>
          </a:xfrm>
          <a:prstGeom prst="rect">
            <a:avLst/>
          </a:prstGeom>
          <a:noFill/>
          <a:ln>
            <a:noFill/>
          </a:ln>
        </p:spPr>
      </p:pic>
      <p:pic>
        <p:nvPicPr>
          <p:cNvPr id="194" name="Google Shape;194;p10"/>
          <p:cNvPicPr preferRelativeResize="0"/>
          <p:nvPr/>
        </p:nvPicPr>
        <p:blipFill rotWithShape="1">
          <a:blip r:embed="rId7">
            <a:alphaModFix/>
          </a:blip>
          <a:srcRect b="0" l="0" r="0" t="0"/>
          <a:stretch/>
        </p:blipFill>
        <p:spPr>
          <a:xfrm>
            <a:off x="4064000" y="3953933"/>
            <a:ext cx="3759200" cy="2065867"/>
          </a:xfrm>
          <a:prstGeom prst="rect">
            <a:avLst/>
          </a:prstGeom>
          <a:noFill/>
          <a:ln>
            <a:noFill/>
          </a:ln>
        </p:spPr>
      </p:pic>
      <p:pic>
        <p:nvPicPr>
          <p:cNvPr id="195" name="Google Shape;195;p10"/>
          <p:cNvPicPr preferRelativeResize="0"/>
          <p:nvPr/>
        </p:nvPicPr>
        <p:blipFill rotWithShape="1">
          <a:blip r:embed="rId8">
            <a:alphaModFix/>
          </a:blip>
          <a:srcRect b="0" l="0" r="0" t="0"/>
          <a:stretch/>
        </p:blipFill>
        <p:spPr>
          <a:xfrm>
            <a:off x="8026400" y="3953934"/>
            <a:ext cx="3674533" cy="2038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grpSp>
        <p:nvGrpSpPr>
          <p:cNvPr id="200" name="Google Shape;200;p11"/>
          <p:cNvGrpSpPr/>
          <p:nvPr/>
        </p:nvGrpSpPr>
        <p:grpSpPr>
          <a:xfrm>
            <a:off x="0" y="228600"/>
            <a:ext cx="11887200" cy="6629400"/>
            <a:chOff x="0" y="144"/>
            <a:chExt cx="5616" cy="4176"/>
          </a:xfrm>
        </p:grpSpPr>
        <p:sp>
          <p:nvSpPr>
            <p:cNvPr id="201" name="Google Shape;201;p11"/>
            <p:cNvSpPr/>
            <p:nvPr/>
          </p:nvSpPr>
          <p:spPr>
            <a:xfrm>
              <a:off x="288" y="768"/>
              <a:ext cx="1584" cy="768"/>
            </a:xfrm>
            <a:prstGeom prst="cloudCallout">
              <a:avLst>
                <a:gd fmla="val 56250" name="adj1"/>
                <a:gd fmla="val 90625"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Volume of a cereal box</a:t>
              </a:r>
              <a:endParaRPr/>
            </a:p>
          </p:txBody>
        </p:sp>
        <p:sp>
          <p:nvSpPr>
            <p:cNvPr id="202" name="Google Shape;202;p11"/>
            <p:cNvSpPr/>
            <p:nvPr/>
          </p:nvSpPr>
          <p:spPr>
            <a:xfrm>
              <a:off x="3552" y="720"/>
              <a:ext cx="1584" cy="768"/>
            </a:xfrm>
            <a:prstGeom prst="cloudCallout">
              <a:avLst>
                <a:gd fmla="val -43750" name="adj1"/>
                <a:gd fmla="val 70051"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Population of a town</a:t>
              </a:r>
              <a:endParaRPr/>
            </a:p>
          </p:txBody>
        </p:sp>
        <p:sp>
          <p:nvSpPr>
            <p:cNvPr id="203" name="Google Shape;203;p11"/>
            <p:cNvSpPr/>
            <p:nvPr/>
          </p:nvSpPr>
          <p:spPr>
            <a:xfrm>
              <a:off x="240" y="3408"/>
              <a:ext cx="1632" cy="912"/>
            </a:xfrm>
            <a:prstGeom prst="cloudCallout">
              <a:avLst>
                <a:gd fmla="val 62009" name="adj1"/>
                <a:gd fmla="val -93310"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Number of goals in a season</a:t>
              </a:r>
              <a:endParaRPr/>
            </a:p>
          </p:txBody>
        </p:sp>
        <p:sp>
          <p:nvSpPr>
            <p:cNvPr id="204" name="Google Shape;204;p11"/>
            <p:cNvSpPr/>
            <p:nvPr/>
          </p:nvSpPr>
          <p:spPr>
            <a:xfrm>
              <a:off x="3888" y="3408"/>
              <a:ext cx="1728" cy="912"/>
            </a:xfrm>
            <a:prstGeom prst="cloudCallout">
              <a:avLst>
                <a:gd fmla="val -51389" name="adj1"/>
                <a:gd fmla="val -87829"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Number of matches in a box</a:t>
              </a:r>
              <a:endParaRPr/>
            </a:p>
          </p:txBody>
        </p:sp>
        <p:sp>
          <p:nvSpPr>
            <p:cNvPr id="205" name="Google Shape;205;p11"/>
            <p:cNvSpPr/>
            <p:nvPr/>
          </p:nvSpPr>
          <p:spPr>
            <a:xfrm>
              <a:off x="3984" y="1776"/>
              <a:ext cx="1584" cy="768"/>
            </a:xfrm>
            <a:prstGeom prst="cloudCallout">
              <a:avLst>
                <a:gd fmla="val -77148" name="adj1"/>
                <a:gd fmla="val 130"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Length of a crocodile</a:t>
              </a:r>
              <a:endParaRPr/>
            </a:p>
          </p:txBody>
        </p:sp>
        <p:sp>
          <p:nvSpPr>
            <p:cNvPr id="206" name="Google Shape;206;p11"/>
            <p:cNvSpPr/>
            <p:nvPr/>
          </p:nvSpPr>
          <p:spPr>
            <a:xfrm>
              <a:off x="0" y="2016"/>
              <a:ext cx="1584" cy="768"/>
            </a:xfrm>
            <a:prstGeom prst="cloudCallout">
              <a:avLst>
                <a:gd fmla="val 75380" name="adj1"/>
                <a:gd fmla="val -32551"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 Shirts</a:t>
              </a:r>
              <a:endParaRPr/>
            </a:p>
          </p:txBody>
        </p:sp>
        <p:sp>
          <p:nvSpPr>
            <p:cNvPr id="207" name="Google Shape;207;p11"/>
            <p:cNvSpPr/>
            <p:nvPr/>
          </p:nvSpPr>
          <p:spPr>
            <a:xfrm>
              <a:off x="2064" y="480"/>
              <a:ext cx="1584" cy="768"/>
            </a:xfrm>
            <a:prstGeom prst="cloudCallout">
              <a:avLst>
                <a:gd fmla="val 8208" name="adj1"/>
                <a:gd fmla="val 97134"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a:t>
              </a:r>
              <a:r>
                <a:rPr lang="en-US" sz="2933">
                  <a:solidFill>
                    <a:schemeClr val="dk1"/>
                  </a:solidFill>
                  <a:latin typeface="Comic Sans MS"/>
                  <a:ea typeface="Comic Sans MS"/>
                  <a:cs typeface="Comic Sans MS"/>
                  <a:sym typeface="Comic Sans MS"/>
                </a:rPr>
                <a:t>Speed of a car</a:t>
              </a:r>
              <a:endParaRPr/>
            </a:p>
          </p:txBody>
        </p:sp>
        <p:sp>
          <p:nvSpPr>
            <p:cNvPr id="208" name="Google Shape;208;p11"/>
            <p:cNvSpPr/>
            <p:nvPr/>
          </p:nvSpPr>
          <p:spPr>
            <a:xfrm>
              <a:off x="2064" y="3456"/>
              <a:ext cx="1632" cy="816"/>
            </a:xfrm>
            <a:prstGeom prst="cloudCallout">
              <a:avLst>
                <a:gd fmla="val -13727" name="adj1"/>
                <a:gd fmla="val -97671" name="adj2"/>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Comic Sans MS"/>
                  <a:ea typeface="Comic Sans MS"/>
                  <a:cs typeface="Comic Sans MS"/>
                  <a:sym typeface="Comic Sans MS"/>
                </a:rPr>
                <a:t>Temperature of oven</a:t>
              </a:r>
              <a:r>
                <a:rPr lang="en-US" sz="2800">
                  <a:solidFill>
                    <a:schemeClr val="dk1"/>
                  </a:solidFill>
                  <a:latin typeface="Arial"/>
                  <a:ea typeface="Arial"/>
                  <a:cs typeface="Arial"/>
                  <a:sym typeface="Arial"/>
                </a:rPr>
                <a:t> </a:t>
              </a:r>
              <a:endParaRPr/>
            </a:p>
          </p:txBody>
        </p:sp>
        <p:sp>
          <p:nvSpPr>
            <p:cNvPr id="209" name="Google Shape;209;p11"/>
            <p:cNvSpPr/>
            <p:nvPr/>
          </p:nvSpPr>
          <p:spPr>
            <a:xfrm>
              <a:off x="1632" y="1392"/>
              <a:ext cx="2352" cy="1872"/>
            </a:xfrm>
            <a:prstGeom prst="sun">
              <a:avLst>
                <a:gd fmla="val 25000" name="adj"/>
              </a:avLst>
            </a:prstGeom>
            <a:solidFill>
              <a:srgbClr val="FF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10" name="Google Shape;210;p11"/>
            <p:cNvSpPr txBox="1"/>
            <p:nvPr/>
          </p:nvSpPr>
          <p:spPr>
            <a:xfrm>
              <a:off x="2304" y="2064"/>
              <a:ext cx="1104" cy="62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933"/>
                <a:buFont typeface="Arial"/>
                <a:buNone/>
              </a:pPr>
              <a:r>
                <a:rPr lang="en-US" sz="2933">
                  <a:solidFill>
                    <a:schemeClr val="dk1"/>
                  </a:solidFill>
                  <a:latin typeface="Comic Sans MS"/>
                  <a:ea typeface="Comic Sans MS"/>
                  <a:cs typeface="Comic Sans MS"/>
                  <a:sym typeface="Comic Sans MS"/>
                </a:rPr>
                <a:t>Discrete? Continuous?</a:t>
              </a:r>
              <a:endParaRPr/>
            </a:p>
          </p:txBody>
        </p:sp>
        <p:sp>
          <p:nvSpPr>
            <p:cNvPr id="211" name="Google Shape;211;p11"/>
            <p:cNvSpPr txBox="1"/>
            <p:nvPr/>
          </p:nvSpPr>
          <p:spPr>
            <a:xfrm>
              <a:off x="144" y="144"/>
              <a:ext cx="5472" cy="291"/>
            </a:xfrm>
            <a:prstGeom prst="rect">
              <a:avLst/>
            </a:prstGeom>
            <a:solidFill>
              <a:srgbClr val="FFCCFF"/>
            </a:solidFill>
            <a:ln cap="flat" cmpd="sng" w="9525">
              <a:solidFill>
                <a:schemeClr val="accen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Comic Sans MS"/>
                  <a:ea typeface="Comic Sans MS"/>
                  <a:cs typeface="Comic Sans MS"/>
                  <a:sym typeface="Comic Sans MS"/>
                </a:rPr>
                <a:t>Group the following as either discrete or continuous data.</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500"/>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aphicFrame>
        <p:nvGraphicFramePr>
          <p:cNvPr id="218" name="Google Shape;218;p12"/>
          <p:cNvGraphicFramePr/>
          <p:nvPr/>
        </p:nvGraphicFramePr>
        <p:xfrm>
          <a:off x="1524000" y="889000"/>
          <a:ext cx="3000000" cy="3000000"/>
        </p:xfrm>
        <a:graphic>
          <a:graphicData uri="http://schemas.openxmlformats.org/drawingml/2006/table">
            <a:tbl>
              <a:tblPr bandRow="1" firstRow="1">
                <a:noFill/>
                <a:tableStyleId>{B34FF9D5-1994-4A18-B749-8C6329D5A6D1}</a:tableStyleId>
              </a:tblPr>
              <a:tblGrid>
                <a:gridCol w="3048000"/>
                <a:gridCol w="3048000"/>
                <a:gridCol w="3048000"/>
              </a:tblGrid>
              <a:tr h="554475">
                <a:tc>
                  <a:txBody>
                    <a:bodyPr/>
                    <a:lstStyle/>
                    <a:p>
                      <a:pPr indent="0" lvl="0" marL="0" marR="0" rtl="0" algn="l">
                        <a:spcBef>
                          <a:spcPts val="0"/>
                        </a:spcBef>
                        <a:spcAft>
                          <a:spcPts val="0"/>
                        </a:spcAft>
                        <a:buNone/>
                      </a:pPr>
                      <a:r>
                        <a:rPr lang="en-US" sz="1900" u="none" cap="none" strike="noStrike"/>
                        <a:t>Central Tendency</a:t>
                      </a:r>
                      <a:endParaRPr/>
                    </a:p>
                  </a:txBody>
                  <a:tcPr marT="45725" marB="45725" marR="109725" marL="109725" anchor="ctr"/>
                </a:tc>
                <a:tc>
                  <a:txBody>
                    <a:bodyPr/>
                    <a:lstStyle/>
                    <a:p>
                      <a:pPr indent="0" lvl="0" marL="0" marR="0" rtl="0" algn="l">
                        <a:spcBef>
                          <a:spcPts val="0"/>
                        </a:spcBef>
                        <a:spcAft>
                          <a:spcPts val="0"/>
                        </a:spcAft>
                        <a:buNone/>
                      </a:pPr>
                      <a:r>
                        <a:rPr lang="en-US" sz="1900"/>
                        <a:t>Population</a:t>
                      </a:r>
                      <a:endParaRPr/>
                    </a:p>
                  </a:txBody>
                  <a:tcPr marT="45725" marB="45725" marR="109725" marL="109725" anchor="ctr"/>
                </a:tc>
                <a:tc>
                  <a:txBody>
                    <a:bodyPr/>
                    <a:lstStyle/>
                    <a:p>
                      <a:pPr indent="0" lvl="0" marL="0" marR="0" rtl="0" algn="l">
                        <a:spcBef>
                          <a:spcPts val="0"/>
                        </a:spcBef>
                        <a:spcAft>
                          <a:spcPts val="0"/>
                        </a:spcAft>
                        <a:buNone/>
                      </a:pPr>
                      <a:r>
                        <a:rPr lang="en-US" sz="1900"/>
                        <a:t>Sample</a:t>
                      </a:r>
                      <a:endParaRPr/>
                    </a:p>
                  </a:txBody>
                  <a:tcPr marT="45725" marB="45725" marR="109725" marL="109725" anchor="ctr"/>
                </a:tc>
              </a:tr>
              <a:tr h="554475">
                <a:tc>
                  <a:txBody>
                    <a:bodyPr/>
                    <a:lstStyle/>
                    <a:p>
                      <a:pPr indent="0" lvl="0" marL="0" marR="0" rtl="0" algn="l">
                        <a:spcBef>
                          <a:spcPts val="0"/>
                        </a:spcBef>
                        <a:spcAft>
                          <a:spcPts val="0"/>
                        </a:spcAft>
                        <a:buNone/>
                      </a:pPr>
                      <a:r>
                        <a:rPr lang="en-US" sz="1900"/>
                        <a:t>Mean / Average</a:t>
                      </a:r>
                      <a:endParaRPr/>
                    </a:p>
                  </a:txBody>
                  <a:tcPr marT="45725" marB="45725" marR="109725" marL="109725" anchor="ctr"/>
                </a:tc>
                <a:tc>
                  <a:txBody>
                    <a:bodyPr/>
                    <a:lstStyle/>
                    <a:p>
                      <a:pPr indent="0" lvl="0" marL="0" marR="0" rtl="0" algn="l">
                        <a:spcBef>
                          <a:spcPts val="0"/>
                        </a:spcBef>
                        <a:spcAft>
                          <a:spcPts val="0"/>
                        </a:spcAft>
                        <a:buNone/>
                      </a:pPr>
                      <a:r>
                        <a:t/>
                      </a:r>
                      <a:endParaRPr sz="1900"/>
                    </a:p>
                  </a:txBody>
                  <a:tcPr marT="45725" marB="45725" marR="109725" marL="109725"/>
                </a:tc>
                <a:tc>
                  <a:txBody>
                    <a:bodyPr/>
                    <a:lstStyle/>
                    <a:p>
                      <a:pPr indent="0" lvl="0" marL="0" marR="0" rtl="0" algn="l">
                        <a:spcBef>
                          <a:spcPts val="0"/>
                        </a:spcBef>
                        <a:spcAft>
                          <a:spcPts val="0"/>
                        </a:spcAft>
                        <a:buNone/>
                      </a:pPr>
                      <a:r>
                        <a:t/>
                      </a:r>
                      <a:endParaRPr sz="1900"/>
                    </a:p>
                  </a:txBody>
                  <a:tcPr marT="45725" marB="45725" marR="109725" marL="109725"/>
                </a:tc>
              </a:tr>
              <a:tr h="597150">
                <a:tc>
                  <a:txBody>
                    <a:bodyPr/>
                    <a:lstStyle/>
                    <a:p>
                      <a:pPr indent="0" lvl="0" marL="0" marR="0" rtl="0" algn="l">
                        <a:spcBef>
                          <a:spcPts val="0"/>
                        </a:spcBef>
                        <a:spcAft>
                          <a:spcPts val="0"/>
                        </a:spcAft>
                        <a:buNone/>
                      </a:pPr>
                      <a:r>
                        <a:rPr lang="en-US" sz="1900"/>
                        <a:t>Median</a:t>
                      </a:r>
                      <a:endParaRPr/>
                    </a:p>
                  </a:txBody>
                  <a:tcPr marT="45725" marB="45725" marR="109725" marL="109725" anchor="ctr"/>
                </a:tc>
                <a:tc gridSpan="2">
                  <a:txBody>
                    <a:bodyPr/>
                    <a:lstStyle/>
                    <a:p>
                      <a:pPr indent="0" lvl="0" marL="0" marR="0" rtl="0" algn="ctr">
                        <a:spcBef>
                          <a:spcPts val="0"/>
                        </a:spcBef>
                        <a:spcAft>
                          <a:spcPts val="0"/>
                        </a:spcAft>
                        <a:buNone/>
                      </a:pPr>
                      <a:r>
                        <a:rPr lang="en-US" sz="1900"/>
                        <a:t>Middle</a:t>
                      </a:r>
                      <a:r>
                        <a:rPr lang="en-US" sz="1900"/>
                        <a:t> value of the data</a:t>
                      </a:r>
                      <a:endParaRPr sz="1900"/>
                    </a:p>
                  </a:txBody>
                  <a:tcPr marT="45725" marB="45725" marR="109725" marL="109725" anchor="ctr"/>
                </a:tc>
                <a:tc hMerge="1"/>
              </a:tr>
              <a:tr h="554475">
                <a:tc>
                  <a:txBody>
                    <a:bodyPr/>
                    <a:lstStyle/>
                    <a:p>
                      <a:pPr indent="0" lvl="0" marL="0" marR="0" rtl="0" algn="l">
                        <a:spcBef>
                          <a:spcPts val="0"/>
                        </a:spcBef>
                        <a:spcAft>
                          <a:spcPts val="0"/>
                        </a:spcAft>
                        <a:buNone/>
                      </a:pPr>
                      <a:r>
                        <a:rPr lang="en-US" sz="1900"/>
                        <a:t>Mode</a:t>
                      </a:r>
                      <a:endParaRPr/>
                    </a:p>
                  </a:txBody>
                  <a:tcPr marT="45725" marB="45725" marR="109725" marL="109725" anchor="ctr"/>
                </a:tc>
                <a:tc gridSpan="2">
                  <a:txBody>
                    <a:bodyPr/>
                    <a:lstStyle/>
                    <a:p>
                      <a:pPr indent="0" lvl="0" marL="0" marR="0" rtl="0" algn="ctr">
                        <a:spcBef>
                          <a:spcPts val="0"/>
                        </a:spcBef>
                        <a:spcAft>
                          <a:spcPts val="0"/>
                        </a:spcAft>
                        <a:buNone/>
                      </a:pPr>
                      <a:r>
                        <a:rPr lang="en-US" sz="1900"/>
                        <a:t>Most occurring</a:t>
                      </a:r>
                      <a:r>
                        <a:rPr lang="en-US" sz="1900"/>
                        <a:t> value in the data</a:t>
                      </a:r>
                      <a:endParaRPr sz="1900"/>
                    </a:p>
                  </a:txBody>
                  <a:tcPr marT="45725" marB="45725" marR="109725" marL="109725" anchor="ctr"/>
                </a:tc>
                <a:tc hMerge="1"/>
              </a:tr>
            </a:tbl>
          </a:graphicData>
        </a:graphic>
      </p:graphicFrame>
      <p:pic>
        <p:nvPicPr>
          <p:cNvPr id="219" name="Google Shape;219;p12"/>
          <p:cNvPicPr preferRelativeResize="0"/>
          <p:nvPr/>
        </p:nvPicPr>
        <p:blipFill rotWithShape="1">
          <a:blip r:embed="rId3">
            <a:alphaModFix/>
          </a:blip>
          <a:srcRect b="0" l="0" r="0" t="0"/>
          <a:stretch/>
        </p:blipFill>
        <p:spPr>
          <a:xfrm>
            <a:off x="5039784" y="1447800"/>
            <a:ext cx="2114549" cy="524933"/>
          </a:xfrm>
          <a:prstGeom prst="rect">
            <a:avLst/>
          </a:prstGeom>
          <a:noFill/>
          <a:ln>
            <a:noFill/>
          </a:ln>
        </p:spPr>
      </p:pic>
      <p:pic>
        <p:nvPicPr>
          <p:cNvPr id="220" name="Google Shape;220;p12"/>
          <p:cNvPicPr preferRelativeResize="0"/>
          <p:nvPr/>
        </p:nvPicPr>
        <p:blipFill rotWithShape="1">
          <a:blip r:embed="rId4">
            <a:alphaModFix/>
          </a:blip>
          <a:srcRect b="0" l="0" r="0" t="0"/>
          <a:stretch/>
        </p:blipFill>
        <p:spPr>
          <a:xfrm>
            <a:off x="8163985" y="1462618"/>
            <a:ext cx="2010833" cy="510116"/>
          </a:xfrm>
          <a:prstGeom prst="rect">
            <a:avLst/>
          </a:prstGeom>
          <a:noFill/>
          <a:ln>
            <a:noFill/>
          </a:ln>
        </p:spPr>
      </p:pic>
      <p:sp>
        <p:nvSpPr>
          <p:cNvPr id="221" name="Google Shape;221;p12"/>
          <p:cNvSpPr txBox="1"/>
          <p:nvPr/>
        </p:nvSpPr>
        <p:spPr>
          <a:xfrm>
            <a:off x="626533" y="10584"/>
            <a:ext cx="9874251" cy="878416"/>
          </a:xfrm>
          <a:prstGeom prst="rect">
            <a:avLst/>
          </a:prstGeom>
          <a:noFill/>
          <a:ln>
            <a:noFill/>
          </a:ln>
        </p:spPr>
        <p:txBody>
          <a:bodyPr anchorCtr="0" anchor="ctr" bIns="54850" lIns="109725" spcFirstLastPara="1" rIns="109725" wrap="square" tIns="54850">
            <a:normAutofit/>
          </a:bodyPr>
          <a:lstStyle/>
          <a:p>
            <a:pPr indent="0" lvl="0" marL="0" marR="0" rtl="0" algn="l">
              <a:spcBef>
                <a:spcPts val="0"/>
              </a:spcBef>
              <a:spcAft>
                <a:spcPts val="0"/>
              </a:spcAft>
              <a:buClr>
                <a:srgbClr val="31859B"/>
              </a:buClr>
              <a:buSzPts val="3840"/>
              <a:buFont typeface="Times New Roman"/>
              <a:buNone/>
            </a:pPr>
            <a:r>
              <a:rPr lang="en-US" sz="3840">
                <a:solidFill>
                  <a:srgbClr val="31859B"/>
                </a:solidFill>
                <a:latin typeface="Times New Roman"/>
                <a:ea typeface="Times New Roman"/>
                <a:cs typeface="Times New Roman"/>
                <a:sym typeface="Times New Roman"/>
              </a:rPr>
              <a:t>Measures of Central Tendency</a:t>
            </a:r>
            <a:endParaRPr sz="3840">
              <a:solidFill>
                <a:srgbClr val="31859B"/>
              </a:solidFill>
              <a:latin typeface="Times New Roman"/>
              <a:ea typeface="Times New Roman"/>
              <a:cs typeface="Times New Roman"/>
              <a:sym typeface="Times New Roman"/>
            </a:endParaRPr>
          </a:p>
        </p:txBody>
      </p:sp>
      <p:sp>
        <p:nvSpPr>
          <p:cNvPr id="222" name="Google Shape;222;p12"/>
          <p:cNvSpPr/>
          <p:nvPr/>
        </p:nvSpPr>
        <p:spPr>
          <a:xfrm>
            <a:off x="1257301" y="5532967"/>
            <a:ext cx="9783233" cy="9787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80">
                <a:solidFill>
                  <a:srgbClr val="000000"/>
                </a:solidFill>
                <a:latin typeface="Calibri"/>
                <a:ea typeface="Calibri"/>
                <a:cs typeface="Calibri"/>
                <a:sym typeface="Calibri"/>
              </a:rPr>
              <a:t>“Every American should have above average income, and my Administration is going to see they get it.” – American President</a:t>
            </a:r>
            <a:endParaRPr/>
          </a:p>
        </p:txBody>
      </p:sp>
      <p:pic>
        <p:nvPicPr>
          <p:cNvPr id="223" name="Google Shape;223;p12"/>
          <p:cNvPicPr preferRelativeResize="0"/>
          <p:nvPr/>
        </p:nvPicPr>
        <p:blipFill rotWithShape="1">
          <a:blip r:embed="rId5">
            <a:alphaModFix/>
          </a:blip>
          <a:srcRect b="0" l="0" r="0" t="0"/>
          <a:stretch/>
        </p:blipFill>
        <p:spPr>
          <a:xfrm>
            <a:off x="4815418" y="3337985"/>
            <a:ext cx="2586567" cy="2101849"/>
          </a:xfrm>
          <a:prstGeom prst="rect">
            <a:avLst/>
          </a:prstGeom>
          <a:noFill/>
          <a:ln>
            <a:noFill/>
          </a:ln>
        </p:spPr>
      </p:pic>
      <p:pic>
        <p:nvPicPr>
          <p:cNvPr id="224" name="Google Shape;224;p12"/>
          <p:cNvPicPr preferRelativeResize="0"/>
          <p:nvPr/>
        </p:nvPicPr>
        <p:blipFill rotWithShape="1">
          <a:blip r:embed="rId6">
            <a:alphaModFix/>
          </a:blip>
          <a:srcRect b="0" l="0" r="0" t="0"/>
          <a:stretch/>
        </p:blipFill>
        <p:spPr>
          <a:xfrm>
            <a:off x="1524000" y="3337985"/>
            <a:ext cx="2652184" cy="2101849"/>
          </a:xfrm>
          <a:prstGeom prst="rect">
            <a:avLst/>
          </a:prstGeom>
          <a:noFill/>
          <a:ln>
            <a:noFill/>
          </a:ln>
        </p:spPr>
      </p:pic>
      <p:pic>
        <p:nvPicPr>
          <p:cNvPr id="225" name="Google Shape;225;p12"/>
          <p:cNvPicPr preferRelativeResize="0"/>
          <p:nvPr/>
        </p:nvPicPr>
        <p:blipFill rotWithShape="1">
          <a:blip r:embed="rId7">
            <a:alphaModFix/>
          </a:blip>
          <a:srcRect b="0" l="0" r="0" t="0"/>
          <a:stretch/>
        </p:blipFill>
        <p:spPr>
          <a:xfrm>
            <a:off x="8015818" y="3337985"/>
            <a:ext cx="2660649" cy="2101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p:nvPr/>
        </p:nvSpPr>
        <p:spPr>
          <a:xfrm>
            <a:off x="2719918" y="103718"/>
            <a:ext cx="6811162" cy="694144"/>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3733"/>
              <a:buFont typeface="Arial"/>
              <a:buNone/>
            </a:pPr>
            <a:r>
              <a:rPr i="1" lang="en-US" sz="3733">
                <a:solidFill>
                  <a:schemeClr val="dk1"/>
                </a:solidFill>
                <a:latin typeface="Arial"/>
                <a:ea typeface="Arial"/>
                <a:cs typeface="Arial"/>
                <a:sym typeface="Arial"/>
              </a:rPr>
              <a:t>Sample Mean for a Distribution</a:t>
            </a:r>
            <a:endParaRPr/>
          </a:p>
        </p:txBody>
      </p:sp>
      <p:sp>
        <p:nvSpPr>
          <p:cNvPr id="231" name="Google Shape;231;p13"/>
          <p:cNvSpPr/>
          <p:nvPr/>
        </p:nvSpPr>
        <p:spPr>
          <a:xfrm>
            <a:off x="4078818" y="5949951"/>
            <a:ext cx="3731986" cy="694144"/>
          </a:xfrm>
          <a:prstGeom prst="rect">
            <a:avLst/>
          </a:prstGeom>
          <a:solidFill>
            <a:schemeClr val="accent1"/>
          </a:solidFill>
          <a:ln cap="flat" cmpd="sng" w="25400">
            <a:solidFill>
              <a:schemeClr val="dk1"/>
            </a:solidFill>
            <a:prstDash val="solid"/>
            <a:miter lim="800000"/>
            <a:headEnd len="sm" w="sm" type="none"/>
            <a:tailEnd len="sm" w="sm" type="none"/>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3733"/>
              <a:buFont typeface="Arial"/>
              <a:buNone/>
            </a:pPr>
            <a:r>
              <a:rPr lang="en-US" sz="3733">
                <a:solidFill>
                  <a:schemeClr val="dk1"/>
                </a:solidFill>
                <a:latin typeface="Arial"/>
                <a:ea typeface="Arial"/>
                <a:cs typeface="Arial"/>
                <a:sym typeface="Arial"/>
              </a:rPr>
              <a:t>Mean = Average</a:t>
            </a:r>
            <a:endParaRPr/>
          </a:p>
        </p:txBody>
      </p:sp>
      <p:sp>
        <p:nvSpPr>
          <p:cNvPr id="232" name="Google Shape;232;p13"/>
          <p:cNvSpPr/>
          <p:nvPr/>
        </p:nvSpPr>
        <p:spPr>
          <a:xfrm>
            <a:off x="3803651" y="2635251"/>
            <a:ext cx="7584066" cy="3813010"/>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Examples:</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Coating weights:   8.47, 8.67, 9.34, 7.99</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Coating AVERAGE = </a:t>
            </a:r>
            <a:r>
              <a:rPr lang="en-US" sz="2400" u="sng">
                <a:solidFill>
                  <a:schemeClr val="dk1"/>
                </a:solidFill>
                <a:latin typeface="Arial"/>
                <a:ea typeface="Arial"/>
                <a:cs typeface="Arial"/>
                <a:sym typeface="Arial"/>
              </a:rPr>
              <a:t>8.47 +8.67 + 9.34 + 7.99</a:t>
            </a:r>
            <a:r>
              <a:rPr lang="en-US" sz="2400">
                <a:solidFill>
                  <a:schemeClr val="dk1"/>
                </a:solidFill>
                <a:latin typeface="Arial"/>
                <a:ea typeface="Arial"/>
                <a:cs typeface="Arial"/>
                <a:sym typeface="Arial"/>
              </a:rPr>
              <a:t>  = 8.62</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4</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Batting Performance:   0, 0, 1, 0, 1  (0= no hit, 1=hit)</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BATTING AVERAGE = </a:t>
            </a:r>
            <a:r>
              <a:rPr lang="en-US" sz="2400" u="sng">
                <a:solidFill>
                  <a:schemeClr val="dk1"/>
                </a:solidFill>
                <a:latin typeface="Arial"/>
                <a:ea typeface="Arial"/>
                <a:cs typeface="Arial"/>
                <a:sym typeface="Arial"/>
              </a:rPr>
              <a:t>0+ 0 +1 +0 + 1</a:t>
            </a:r>
            <a:r>
              <a:rPr lang="en-US" sz="2400">
                <a:solidFill>
                  <a:schemeClr val="dk1"/>
                </a:solidFill>
                <a:latin typeface="Arial"/>
                <a:ea typeface="Arial"/>
                <a:cs typeface="Arial"/>
                <a:sym typeface="Arial"/>
              </a:rPr>
              <a:t>   = 0.400</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5</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sp>
        <p:nvSpPr>
          <p:cNvPr id="233" name="Google Shape;233;p13"/>
          <p:cNvSpPr/>
          <p:nvPr/>
        </p:nvSpPr>
        <p:spPr>
          <a:xfrm>
            <a:off x="1039285" y="1371600"/>
            <a:ext cx="3289364" cy="489023"/>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For a discrete function</a:t>
            </a:r>
            <a:endParaRPr/>
          </a:p>
        </p:txBody>
      </p:sp>
      <p:grpSp>
        <p:nvGrpSpPr>
          <p:cNvPr id="234" name="Google Shape;234;p13"/>
          <p:cNvGrpSpPr/>
          <p:nvPr/>
        </p:nvGrpSpPr>
        <p:grpSpPr>
          <a:xfrm>
            <a:off x="3407833" y="1604432"/>
            <a:ext cx="6705600" cy="1042988"/>
            <a:chOff x="1499" y="1066"/>
            <a:chExt cx="3168" cy="657"/>
          </a:xfrm>
        </p:grpSpPr>
        <p:sp>
          <p:nvSpPr>
            <p:cNvPr id="235" name="Google Shape;235;p13"/>
            <p:cNvSpPr/>
            <p:nvPr/>
          </p:nvSpPr>
          <p:spPr>
            <a:xfrm>
              <a:off x="1499" y="1156"/>
              <a:ext cx="1030" cy="386"/>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Noto Sans Symbols"/>
                  <a:ea typeface="Noto Sans Symbols"/>
                  <a:cs typeface="Noto Sans Symbols"/>
                  <a:sym typeface="Noto Sans Symbols"/>
                </a:rPr>
                <a:t>μ </a:t>
              </a:r>
              <a:r>
                <a:rPr lang="en-US" sz="3200">
                  <a:solidFill>
                    <a:schemeClr val="dk1"/>
                  </a:solidFill>
                  <a:latin typeface="Arial"/>
                  <a:ea typeface="Arial"/>
                  <a:cs typeface="Arial"/>
                  <a:sym typeface="Arial"/>
                </a:rPr>
                <a:t>= </a:t>
              </a:r>
              <a:r>
                <a:rPr lang="en-US" sz="3200">
                  <a:solidFill>
                    <a:schemeClr val="dk1"/>
                  </a:solidFill>
                  <a:latin typeface="Noto Sans Symbols"/>
                  <a:ea typeface="Noto Sans Symbols"/>
                  <a:cs typeface="Noto Sans Symbols"/>
                  <a:sym typeface="Noto Sans Symbols"/>
                </a:rPr>
                <a:t>Σ   </a:t>
              </a:r>
              <a:r>
                <a:rPr lang="en-US" sz="3200">
                  <a:solidFill>
                    <a:schemeClr val="dk1"/>
                  </a:solidFill>
                  <a:latin typeface="Arial"/>
                  <a:ea typeface="Arial"/>
                  <a:cs typeface="Arial"/>
                  <a:sym typeface="Arial"/>
                </a:rPr>
                <a:t>x</a:t>
              </a:r>
              <a:r>
                <a:rPr baseline="-25000" lang="en-US" sz="3200">
                  <a:solidFill>
                    <a:schemeClr val="dk1"/>
                  </a:solidFill>
                  <a:latin typeface="Arial"/>
                  <a:ea typeface="Arial"/>
                  <a:cs typeface="Arial"/>
                  <a:sym typeface="Arial"/>
                </a:rPr>
                <a:t>i</a:t>
              </a:r>
              <a:r>
                <a:rPr lang="en-US" sz="3200">
                  <a:solidFill>
                    <a:schemeClr val="dk1"/>
                  </a:solidFill>
                  <a:latin typeface="Arial"/>
                  <a:ea typeface="Arial"/>
                  <a:cs typeface="Arial"/>
                  <a:sym typeface="Arial"/>
                </a:rPr>
                <a:t> /</a:t>
              </a:r>
              <a:r>
                <a:rPr lang="en-US" sz="2133">
                  <a:solidFill>
                    <a:schemeClr val="dk1"/>
                  </a:solidFill>
                  <a:latin typeface="Arial"/>
                  <a:ea typeface="Arial"/>
                  <a:cs typeface="Arial"/>
                  <a:sym typeface="Arial"/>
                </a:rPr>
                <a:t>N</a:t>
              </a:r>
              <a:endParaRPr/>
            </a:p>
          </p:txBody>
        </p:sp>
        <p:sp>
          <p:nvSpPr>
            <p:cNvPr id="236" name="Google Shape;236;p13"/>
            <p:cNvSpPr/>
            <p:nvPr/>
          </p:nvSpPr>
          <p:spPr>
            <a:xfrm>
              <a:off x="1820" y="1419"/>
              <a:ext cx="247" cy="230"/>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i=1</a:t>
              </a:r>
              <a:endParaRPr/>
            </a:p>
          </p:txBody>
        </p:sp>
        <p:sp>
          <p:nvSpPr>
            <p:cNvPr id="237" name="Google Shape;237;p13"/>
            <p:cNvSpPr/>
            <p:nvPr/>
          </p:nvSpPr>
          <p:spPr>
            <a:xfrm>
              <a:off x="1824" y="1066"/>
              <a:ext cx="185" cy="230"/>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N</a:t>
              </a:r>
              <a:endParaRPr/>
            </a:p>
          </p:txBody>
        </p:sp>
        <p:sp>
          <p:nvSpPr>
            <p:cNvPr id="238" name="Google Shape;238;p13"/>
            <p:cNvSpPr/>
            <p:nvPr/>
          </p:nvSpPr>
          <p:spPr>
            <a:xfrm>
              <a:off x="2552" y="1182"/>
              <a:ext cx="2115" cy="541"/>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 </a:t>
              </a:r>
              <a:r>
                <a:rPr lang="en-US" sz="2400" u="sng">
                  <a:solidFill>
                    <a:schemeClr val="dk1"/>
                  </a:solidFill>
                  <a:latin typeface="Arial"/>
                  <a:ea typeface="Arial"/>
                  <a:cs typeface="Arial"/>
                  <a:sym typeface="Arial"/>
                </a:rPr>
                <a:t>X</a:t>
              </a:r>
              <a:r>
                <a:rPr baseline="-25000" lang="en-US" sz="2400" u="sng">
                  <a:solidFill>
                    <a:schemeClr val="dk1"/>
                  </a:solidFill>
                  <a:latin typeface="Arial"/>
                  <a:ea typeface="Arial"/>
                  <a:cs typeface="Arial"/>
                  <a:sym typeface="Arial"/>
                </a:rPr>
                <a:t>1</a:t>
              </a:r>
              <a:r>
                <a:rPr lang="en-US" sz="2400" u="sng">
                  <a:solidFill>
                    <a:schemeClr val="dk1"/>
                  </a:solidFill>
                  <a:latin typeface="Arial"/>
                  <a:ea typeface="Arial"/>
                  <a:cs typeface="Arial"/>
                  <a:sym typeface="Arial"/>
                </a:rPr>
                <a:t> + X</a:t>
              </a:r>
              <a:r>
                <a:rPr baseline="-25000" lang="en-US" sz="2400" u="sng">
                  <a:solidFill>
                    <a:schemeClr val="dk1"/>
                  </a:solidFill>
                  <a:latin typeface="Arial"/>
                  <a:ea typeface="Arial"/>
                  <a:cs typeface="Arial"/>
                  <a:sym typeface="Arial"/>
                </a:rPr>
                <a:t>2</a:t>
              </a:r>
              <a:r>
                <a:rPr lang="en-US" sz="2400" u="sng">
                  <a:solidFill>
                    <a:schemeClr val="dk1"/>
                  </a:solidFill>
                  <a:latin typeface="Arial"/>
                  <a:ea typeface="Arial"/>
                  <a:cs typeface="Arial"/>
                  <a:sym typeface="Arial"/>
                </a:rPr>
                <a:t> +....X</a:t>
              </a:r>
              <a:r>
                <a:rPr baseline="-25000" lang="en-US" sz="2400" u="sng">
                  <a:solidFill>
                    <a:schemeClr val="dk1"/>
                  </a:solidFill>
                  <a:latin typeface="Arial"/>
                  <a:ea typeface="Arial"/>
                  <a:cs typeface="Arial"/>
                  <a:sym typeface="Arial"/>
                </a:rPr>
                <a:t>N</a:t>
              </a:r>
              <a:endParaRPr baseline="30000"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baseline="30000" lang="en-US" sz="24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N</a:t>
              </a:r>
              <a:endParaRPr/>
            </a:p>
          </p:txBody>
        </p:sp>
      </p:grpSp>
      <p:sp>
        <p:nvSpPr>
          <p:cNvPr id="239" name="Google Shape;239;p13"/>
          <p:cNvSpPr/>
          <p:nvPr/>
        </p:nvSpPr>
        <p:spPr>
          <a:xfrm>
            <a:off x="8222926" y="1123952"/>
            <a:ext cx="3965167" cy="452198"/>
          </a:xfrm>
          <a:prstGeom prst="rect">
            <a:avLst/>
          </a:prstGeom>
          <a:noFill/>
          <a:ln cap="flat" cmpd="sng" w="9525">
            <a:solidFill>
              <a:schemeClr val="lt1"/>
            </a:solidFill>
            <a:prstDash val="solid"/>
            <a:miter lim="800000"/>
            <a:headEnd len="sm" w="sm" type="none"/>
            <a:tailEnd len="sm" w="sm" type="none"/>
          </a:ln>
        </p:spPr>
        <p:txBody>
          <a:bodyPr anchorCtr="0" anchor="t" bIns="61375" lIns="122750" spcFirstLastPara="1" rIns="122750" wrap="square" tIns="61375">
            <a:spAutoFit/>
          </a:bodyPr>
          <a:lstStyle/>
          <a:p>
            <a:pPr indent="0" lvl="0" marL="0" marR="0" rtl="0" algn="ctr">
              <a:spcBef>
                <a:spcPts val="0"/>
              </a:spcBef>
              <a:spcAft>
                <a:spcPts val="0"/>
              </a:spcAft>
              <a:buClr>
                <a:schemeClr val="dk1"/>
              </a:buClr>
              <a:buSzPts val="2133"/>
              <a:buFont typeface="Arial"/>
              <a:buNone/>
            </a:pPr>
            <a:r>
              <a:rPr lang="en-US" sz="2133">
                <a:solidFill>
                  <a:schemeClr val="dk1"/>
                </a:solidFill>
                <a:latin typeface="Noto Sans Symbols"/>
                <a:ea typeface="Noto Sans Symbols"/>
                <a:cs typeface="Noto Sans Symbols"/>
                <a:sym typeface="Noto Sans Symbols"/>
              </a:rPr>
              <a:t>Σ</a:t>
            </a:r>
            <a:r>
              <a:rPr lang="en-US" sz="2133">
                <a:solidFill>
                  <a:schemeClr val="dk1"/>
                </a:solidFill>
                <a:latin typeface="Arial"/>
                <a:ea typeface="Arial"/>
                <a:cs typeface="Arial"/>
                <a:sym typeface="Arial"/>
              </a:rPr>
              <a:t> y means, “Add up all the Y's”</a:t>
            </a:r>
            <a:endParaRPr/>
          </a:p>
        </p:txBody>
      </p:sp>
      <p:sp>
        <p:nvSpPr>
          <p:cNvPr id="240" name="Google Shape;240;p13"/>
          <p:cNvSpPr txBox="1"/>
          <p:nvPr/>
        </p:nvSpPr>
        <p:spPr>
          <a:xfrm>
            <a:off x="3215218" y="1752601"/>
            <a:ext cx="32893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t>
            </a:r>
            <a:endParaRPr sz="5333">
              <a:solidFill>
                <a:schemeClr val="dk1"/>
              </a:solidFill>
              <a:latin typeface="Arial"/>
              <a:ea typeface="Arial"/>
              <a:cs typeface="Arial"/>
              <a:sym typeface="Arial"/>
            </a:endParaRPr>
          </a:p>
        </p:txBody>
      </p:sp>
      <p:sp>
        <p:nvSpPr>
          <p:cNvPr id="241" name="Google Shape;241;p13"/>
          <p:cNvSpPr txBox="1"/>
          <p:nvPr/>
        </p:nvSpPr>
        <p:spPr>
          <a:xfrm>
            <a:off x="2726267" y="1905001"/>
            <a:ext cx="56938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X=</a:t>
            </a:r>
            <a:endParaRPr/>
          </a:p>
        </p:txBody>
      </p:sp>
      <p:sp>
        <p:nvSpPr>
          <p:cNvPr id="242" name="Google Shape;242;p13"/>
          <p:cNvSpPr txBox="1"/>
          <p:nvPr/>
        </p:nvSpPr>
        <p:spPr>
          <a:xfrm>
            <a:off x="2734734" y="1615018"/>
            <a:ext cx="35618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_</a:t>
            </a:r>
            <a:endParaRPr/>
          </a:p>
        </p:txBody>
      </p:sp>
    </p:spTree>
  </p:cSld>
  <p:clrMapOvr>
    <a:masterClrMapping/>
  </p:clrMapOvr>
  <p:transition>
    <p:push dir="r"/>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p:nvPr/>
        </p:nvSpPr>
        <p:spPr>
          <a:xfrm>
            <a:off x="4320304" y="167217"/>
            <a:ext cx="3572560" cy="698420"/>
          </a:xfrm>
          <a:prstGeom prst="rect">
            <a:avLst/>
          </a:prstGeom>
          <a:noFill/>
          <a:ln>
            <a:noFill/>
          </a:ln>
        </p:spPr>
        <p:txBody>
          <a:bodyPr anchorCtr="0" anchor="t" bIns="61375" lIns="122750" spcFirstLastPara="1" rIns="122750" wrap="square" tIns="61375">
            <a:spAutoFit/>
          </a:bodyPr>
          <a:lstStyle/>
          <a:p>
            <a:pPr indent="0" lvl="0" marL="0" marR="0" rtl="0" algn="ctr">
              <a:spcBef>
                <a:spcPts val="0"/>
              </a:spcBef>
              <a:spcAft>
                <a:spcPts val="0"/>
              </a:spcAft>
              <a:buClr>
                <a:schemeClr val="dk1"/>
              </a:buClr>
              <a:buSzPts val="3733"/>
              <a:buFont typeface="Arial"/>
              <a:buNone/>
            </a:pPr>
            <a:r>
              <a:rPr i="1" lang="en-US" sz="3733">
                <a:solidFill>
                  <a:schemeClr val="dk1"/>
                </a:solidFill>
                <a:latin typeface="Arial"/>
                <a:ea typeface="Arial"/>
                <a:cs typeface="Arial"/>
                <a:sym typeface="Arial"/>
              </a:rPr>
              <a:t>Sample Median</a:t>
            </a:r>
            <a:endParaRPr/>
          </a:p>
        </p:txBody>
      </p:sp>
      <p:sp>
        <p:nvSpPr>
          <p:cNvPr id="248" name="Google Shape;248;p14"/>
          <p:cNvSpPr/>
          <p:nvPr/>
        </p:nvSpPr>
        <p:spPr>
          <a:xfrm>
            <a:off x="588434" y="1348318"/>
            <a:ext cx="10427642" cy="1724405"/>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Assume that x1, x2, …xn is a list of sample data sorted in ascending order.</a:t>
            </a:r>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Then…</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	</a:t>
            </a:r>
            <a:r>
              <a:rPr lang="en-US" sz="3200">
                <a:solidFill>
                  <a:schemeClr val="dk1"/>
                </a:solidFill>
                <a:latin typeface="Arial"/>
                <a:ea typeface="Arial"/>
                <a:cs typeface="Arial"/>
                <a:sym typeface="Arial"/>
              </a:rPr>
              <a:t>X =</a:t>
            </a:r>
            <a:r>
              <a:rPr lang="en-US" sz="2133">
                <a:solidFill>
                  <a:schemeClr val="dk1"/>
                </a:solidFill>
                <a:latin typeface="Arial"/>
                <a:ea typeface="Arial"/>
                <a:cs typeface="Arial"/>
                <a:sym typeface="Arial"/>
              </a:rPr>
              <a:t> </a:t>
            </a:r>
            <a:endParaRPr/>
          </a:p>
        </p:txBody>
      </p:sp>
      <p:sp>
        <p:nvSpPr>
          <p:cNvPr id="249" name="Google Shape;249;p14"/>
          <p:cNvSpPr/>
          <p:nvPr/>
        </p:nvSpPr>
        <p:spPr>
          <a:xfrm>
            <a:off x="2766485" y="1966384"/>
            <a:ext cx="9106126" cy="1108852"/>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middle value, if n is odd</a:t>
            </a:r>
            <a:endParaRPr/>
          </a:p>
          <a:p>
            <a:pPr indent="0" lvl="0" marL="0" marR="0" rtl="0" algn="l">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the average of the two middle values, if n is even</a:t>
            </a:r>
            <a:endParaRPr/>
          </a:p>
        </p:txBody>
      </p:sp>
      <p:sp>
        <p:nvSpPr>
          <p:cNvPr id="250" name="Google Shape;250;p14"/>
          <p:cNvSpPr/>
          <p:nvPr/>
        </p:nvSpPr>
        <p:spPr>
          <a:xfrm>
            <a:off x="2472267" y="2095501"/>
            <a:ext cx="626533" cy="862631"/>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4800"/>
              <a:buFont typeface="Arial"/>
              <a:buNone/>
            </a:pPr>
            <a:r>
              <a:rPr lang="en-US" sz="4800">
                <a:solidFill>
                  <a:schemeClr val="dk1"/>
                </a:solidFill>
                <a:latin typeface="Noto Sans Symbols"/>
                <a:ea typeface="Noto Sans Symbols"/>
                <a:cs typeface="Noto Sans Symbols"/>
                <a:sym typeface="Noto Sans Symbols"/>
              </a:rPr>
              <a:t>{</a:t>
            </a:r>
            <a:endParaRPr/>
          </a:p>
        </p:txBody>
      </p:sp>
      <p:sp>
        <p:nvSpPr>
          <p:cNvPr id="251" name="Google Shape;251;p14"/>
          <p:cNvSpPr/>
          <p:nvPr/>
        </p:nvSpPr>
        <p:spPr>
          <a:xfrm>
            <a:off x="1733487" y="3077634"/>
            <a:ext cx="8822394" cy="493299"/>
          </a:xfrm>
          <a:prstGeom prst="rect">
            <a:avLst/>
          </a:prstGeom>
          <a:noFill/>
          <a:ln>
            <a:noFill/>
          </a:ln>
        </p:spPr>
        <p:txBody>
          <a:bodyPr anchorCtr="0" anchor="t" bIns="61375" lIns="122750" spcFirstLastPara="1" rIns="122750" wrap="square" tIns="61375">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Find the sample mean and median for the two data sets below:</a:t>
            </a:r>
            <a:endParaRPr/>
          </a:p>
        </p:txBody>
      </p:sp>
      <p:sp>
        <p:nvSpPr>
          <p:cNvPr id="252" name="Google Shape;252;p14"/>
          <p:cNvSpPr/>
          <p:nvPr/>
        </p:nvSpPr>
        <p:spPr>
          <a:xfrm>
            <a:off x="1299624" y="3731675"/>
            <a:ext cx="7362300" cy="2421600"/>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X:  Data Set 1 :  10, 12, 11, 14, 11, 13, 12, 14, 16, 13</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X = 		X = 10 11 11 12 12 13 13 </a:t>
            </a:r>
            <a:r>
              <a:rPr lang="en-US" sz="2133">
                <a:solidFill>
                  <a:schemeClr val="dk1"/>
                </a:solidFill>
              </a:rPr>
              <a:t>14 14 16</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Y:  Data Set 2:   10, 12, 11, 14, 11, 13, 12, 14, 44, 13</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Y =		Y =</a:t>
            </a:r>
            <a:endParaRPr/>
          </a:p>
        </p:txBody>
      </p:sp>
      <p:sp>
        <p:nvSpPr>
          <p:cNvPr id="253" name="Google Shape;253;p14"/>
          <p:cNvSpPr/>
          <p:nvPr/>
        </p:nvSpPr>
        <p:spPr>
          <a:xfrm>
            <a:off x="1833034" y="2055285"/>
            <a:ext cx="408232" cy="452198"/>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a:t>
            </a:r>
            <a:endParaRPr/>
          </a:p>
        </p:txBody>
      </p:sp>
      <p:cxnSp>
        <p:nvCxnSpPr>
          <p:cNvPr id="254" name="Google Shape;254;p14"/>
          <p:cNvCxnSpPr/>
          <p:nvPr/>
        </p:nvCxnSpPr>
        <p:spPr>
          <a:xfrm>
            <a:off x="1422400" y="4267200"/>
            <a:ext cx="101600" cy="0"/>
          </a:xfrm>
          <a:prstGeom prst="straightConnector1">
            <a:avLst/>
          </a:prstGeom>
          <a:noFill/>
          <a:ln cap="flat" cmpd="sng" w="12700">
            <a:solidFill>
              <a:schemeClr val="dk1"/>
            </a:solidFill>
            <a:prstDash val="solid"/>
            <a:round/>
            <a:headEnd len="sm" w="sm" type="none"/>
            <a:tailEnd len="sm" w="sm" type="none"/>
          </a:ln>
        </p:spPr>
      </p:cxnSp>
      <p:cxnSp>
        <p:nvCxnSpPr>
          <p:cNvPr id="255" name="Google Shape;255;p14"/>
          <p:cNvCxnSpPr/>
          <p:nvPr/>
        </p:nvCxnSpPr>
        <p:spPr>
          <a:xfrm>
            <a:off x="1422400" y="5181600"/>
            <a:ext cx="101600" cy="0"/>
          </a:xfrm>
          <a:prstGeom prst="straightConnector1">
            <a:avLst/>
          </a:prstGeom>
          <a:noFill/>
          <a:ln cap="flat" cmpd="sng" w="12700">
            <a:solidFill>
              <a:schemeClr val="dk1"/>
            </a:solidFill>
            <a:prstDash val="solid"/>
            <a:round/>
            <a:headEnd len="sm" w="sm" type="none"/>
            <a:tailEnd len="sm" w="sm" type="none"/>
          </a:ln>
        </p:spPr>
      </p:cxnSp>
      <p:sp>
        <p:nvSpPr>
          <p:cNvPr id="256" name="Google Shape;256;p14"/>
          <p:cNvSpPr/>
          <p:nvPr/>
        </p:nvSpPr>
        <p:spPr>
          <a:xfrm>
            <a:off x="3763434" y="4112685"/>
            <a:ext cx="408232" cy="452198"/>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a:t>
            </a:r>
            <a:endParaRPr/>
          </a:p>
        </p:txBody>
      </p:sp>
      <p:sp>
        <p:nvSpPr>
          <p:cNvPr id="257" name="Google Shape;257;p14"/>
          <p:cNvSpPr/>
          <p:nvPr/>
        </p:nvSpPr>
        <p:spPr>
          <a:xfrm>
            <a:off x="3763434" y="5084234"/>
            <a:ext cx="408232" cy="452198"/>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a:t>
            </a:r>
            <a:endParaRPr/>
          </a:p>
        </p:txBody>
      </p:sp>
    </p:spTree>
  </p:cSld>
  <p:clrMapOvr>
    <a:masterClrMapping/>
  </p:clrMapOvr>
  <p:transition>
    <p:push dir="r"/>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nvSpPr>
        <p:spPr>
          <a:xfrm>
            <a:off x="719667" y="260352"/>
            <a:ext cx="2592917"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Mode</a:t>
            </a:r>
            <a:endParaRPr/>
          </a:p>
        </p:txBody>
      </p:sp>
      <p:sp>
        <p:nvSpPr>
          <p:cNvPr id="263" name="Google Shape;263;p15"/>
          <p:cNvSpPr/>
          <p:nvPr/>
        </p:nvSpPr>
        <p:spPr>
          <a:xfrm>
            <a:off x="624417" y="1198034"/>
            <a:ext cx="9599083"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 modal value of a set of data is the most frequently occurring value.</a:t>
            </a:r>
            <a:endParaRPr/>
          </a:p>
        </p:txBody>
      </p:sp>
      <p:sp>
        <p:nvSpPr>
          <p:cNvPr id="264" name="Google Shape;264;p15"/>
          <p:cNvSpPr/>
          <p:nvPr/>
        </p:nvSpPr>
        <p:spPr>
          <a:xfrm>
            <a:off x="814917" y="2133600"/>
            <a:ext cx="8904816"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Find the mode for: 2, 6, 3, 9, 5, 6, 2, 6</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rgbClr val="00B050"/>
              </a:buClr>
              <a:buSzPts val="2400"/>
              <a:buFont typeface="Arial"/>
              <a:buNone/>
            </a:pPr>
            <a:r>
              <a:rPr lang="en-US" sz="2400">
                <a:solidFill>
                  <a:srgbClr val="00B050"/>
                </a:solidFill>
                <a:latin typeface="Arial"/>
                <a:ea typeface="Arial"/>
                <a:cs typeface="Arial"/>
                <a:sym typeface="Arial"/>
              </a:rPr>
              <a:t> It can be seen that the most frequently occurring value is 6. (There are 3 of these)</a:t>
            </a:r>
            <a:endParaRPr/>
          </a:p>
        </p:txBody>
      </p:sp>
      <p:sp>
        <p:nvSpPr>
          <p:cNvPr id="265" name="Google Shape;265;p15"/>
          <p:cNvSpPr txBox="1"/>
          <p:nvPr/>
        </p:nvSpPr>
        <p:spPr>
          <a:xfrm>
            <a:off x="334433" y="4942418"/>
            <a:ext cx="87376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Mode for:</a:t>
            </a:r>
            <a:endParaRPr/>
          </a:p>
          <a:p>
            <a:pPr indent="-609585" lvl="0" marL="609585" marR="0" rtl="0" algn="l">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1,2,3,3,3,4,4,4,5,6,7</a:t>
            </a:r>
            <a:endParaRPr/>
          </a:p>
          <a:p>
            <a:pPr indent="-609585" lvl="0" marL="609585" marR="0" rtl="0" algn="l">
              <a:spcBef>
                <a:spcPts val="0"/>
              </a:spcBef>
              <a:spcAft>
                <a:spcPts val="0"/>
              </a:spcAft>
              <a:buClr>
                <a:schemeClr val="dk1"/>
              </a:buClr>
              <a:buSzPts val="2400"/>
              <a:buFont typeface="Calibri"/>
              <a:buAutoNum type="arabicParenR"/>
            </a:pPr>
            <a:r>
              <a:rPr lang="en-US" sz="2400">
                <a:solidFill>
                  <a:schemeClr val="dk1"/>
                </a:solidFill>
                <a:latin typeface="Calibri"/>
                <a:ea typeface="Calibri"/>
                <a:cs typeface="Calibri"/>
                <a:sym typeface="Calibri"/>
              </a:rPr>
              <a:t>2,2,3,10,11,17,3,10</a:t>
            </a:r>
            <a:endParaRPr/>
          </a:p>
        </p:txBody>
      </p:sp>
      <p:sp>
        <p:nvSpPr>
          <p:cNvPr id="266" name="Google Shape;266;p15"/>
          <p:cNvSpPr txBox="1"/>
          <p:nvPr/>
        </p:nvSpPr>
        <p:spPr>
          <a:xfrm>
            <a:off x="624418" y="4292601"/>
            <a:ext cx="623993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Bi model and Multi model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6"/>
          <p:cNvSpPr/>
          <p:nvPr/>
        </p:nvSpPr>
        <p:spPr>
          <a:xfrm>
            <a:off x="4747582" y="5161899"/>
            <a:ext cx="2527071" cy="527685"/>
          </a:xfrm>
          <a:prstGeom prst="ellipse">
            <a:avLst/>
          </a:prstGeom>
          <a:gradFill>
            <a:gsLst>
              <a:gs pos="0">
                <a:srgbClr val="3C8A2E"/>
              </a:gs>
              <a:gs pos="100000">
                <a:srgbClr val="1D4516"/>
              </a:gs>
            </a:gsLst>
            <a:lin ang="5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2" name="Google Shape;272;p16"/>
          <p:cNvSpPr/>
          <p:nvPr/>
        </p:nvSpPr>
        <p:spPr>
          <a:xfrm>
            <a:off x="4366663" y="3704807"/>
            <a:ext cx="3288920" cy="590551"/>
          </a:xfrm>
          <a:prstGeom prst="ellipse">
            <a:avLst/>
          </a:prstGeom>
          <a:gradFill>
            <a:gsLst>
              <a:gs pos="0">
                <a:srgbClr val="002776"/>
              </a:gs>
              <a:gs pos="100000">
                <a:srgbClr val="00133B"/>
              </a:gs>
            </a:gsLst>
            <a:lin ang="5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3" name="Google Shape;273;p16"/>
          <p:cNvSpPr/>
          <p:nvPr/>
        </p:nvSpPr>
        <p:spPr>
          <a:xfrm>
            <a:off x="3894182" y="2239709"/>
            <a:ext cx="4233871" cy="590551"/>
          </a:xfrm>
          <a:prstGeom prst="ellipse">
            <a:avLst/>
          </a:prstGeom>
          <a:gradFill>
            <a:gsLst>
              <a:gs pos="0">
                <a:srgbClr val="81BC00"/>
              </a:gs>
              <a:gs pos="100000">
                <a:srgbClr val="405E00"/>
              </a:gs>
            </a:gsLst>
            <a:lin ang="5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4" name="Google Shape;274;p16"/>
          <p:cNvSpPr/>
          <p:nvPr/>
        </p:nvSpPr>
        <p:spPr>
          <a:xfrm>
            <a:off x="3915663" y="2582610"/>
            <a:ext cx="4190920" cy="1011556"/>
          </a:xfrm>
          <a:custGeom>
            <a:rect b="b" l="l" r="r" t="t"/>
            <a:pathLst>
              <a:path extrusionOk="0" h="531" w="1366">
                <a:moveTo>
                  <a:pt x="1366" y="0"/>
                </a:moveTo>
                <a:cubicBezTo>
                  <a:pt x="1325" y="54"/>
                  <a:pt x="1229" y="342"/>
                  <a:pt x="1205" y="417"/>
                </a:cubicBezTo>
                <a:cubicBezTo>
                  <a:pt x="1088" y="507"/>
                  <a:pt x="852" y="531"/>
                  <a:pt x="678" y="531"/>
                </a:cubicBezTo>
                <a:cubicBezTo>
                  <a:pt x="505" y="531"/>
                  <a:pt x="272" y="511"/>
                  <a:pt x="160" y="417"/>
                </a:cubicBezTo>
                <a:cubicBezTo>
                  <a:pt x="143" y="351"/>
                  <a:pt x="38" y="59"/>
                  <a:pt x="0" y="1"/>
                </a:cubicBezTo>
                <a:cubicBezTo>
                  <a:pt x="130" y="103"/>
                  <a:pt x="453" y="130"/>
                  <a:pt x="681" y="130"/>
                </a:cubicBezTo>
                <a:cubicBezTo>
                  <a:pt x="909" y="130"/>
                  <a:pt x="1250" y="93"/>
                  <a:pt x="1366" y="0"/>
                </a:cubicBezTo>
                <a:close/>
              </a:path>
            </a:pathLst>
          </a:custGeom>
          <a:gradFill>
            <a:gsLst>
              <a:gs pos="0">
                <a:srgbClr val="81BC00"/>
              </a:gs>
              <a:gs pos="50000">
                <a:srgbClr val="D5FF7E"/>
              </a:gs>
              <a:gs pos="100000">
                <a:srgbClr val="81BC00"/>
              </a:gs>
            </a:gsLst>
            <a:lin ang="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5" name="Google Shape;275;p16"/>
          <p:cNvSpPr/>
          <p:nvPr/>
        </p:nvSpPr>
        <p:spPr>
          <a:xfrm flipH="1">
            <a:off x="3298993" y="1087025"/>
            <a:ext cx="5424263" cy="1011555"/>
          </a:xfrm>
          <a:custGeom>
            <a:rect b="b" l="l" r="r" t="t"/>
            <a:pathLst>
              <a:path extrusionOk="0" h="531" w="1768">
                <a:moveTo>
                  <a:pt x="0" y="0"/>
                </a:moveTo>
                <a:cubicBezTo>
                  <a:pt x="53" y="54"/>
                  <a:pt x="177" y="342"/>
                  <a:pt x="209" y="417"/>
                </a:cubicBezTo>
                <a:cubicBezTo>
                  <a:pt x="358" y="504"/>
                  <a:pt x="665" y="531"/>
                  <a:pt x="890" y="531"/>
                </a:cubicBezTo>
                <a:cubicBezTo>
                  <a:pt x="1115" y="531"/>
                  <a:pt x="1415" y="505"/>
                  <a:pt x="1561" y="417"/>
                </a:cubicBezTo>
                <a:cubicBezTo>
                  <a:pt x="1583" y="351"/>
                  <a:pt x="1719" y="59"/>
                  <a:pt x="1768" y="1"/>
                </a:cubicBezTo>
                <a:cubicBezTo>
                  <a:pt x="1606" y="111"/>
                  <a:pt x="1182" y="130"/>
                  <a:pt x="887" y="130"/>
                </a:cubicBezTo>
                <a:cubicBezTo>
                  <a:pt x="592" y="130"/>
                  <a:pt x="145" y="103"/>
                  <a:pt x="0" y="0"/>
                </a:cubicBezTo>
                <a:close/>
              </a:path>
            </a:pathLst>
          </a:custGeom>
          <a:gradFill>
            <a:gsLst>
              <a:gs pos="0">
                <a:srgbClr val="00A1DE"/>
              </a:gs>
              <a:gs pos="50000">
                <a:srgbClr val="8BDFFF"/>
              </a:gs>
              <a:gs pos="100000">
                <a:srgbClr val="00A1DE"/>
              </a:gs>
            </a:gsLst>
            <a:lin ang="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6" name="Google Shape;276;p16"/>
          <p:cNvSpPr/>
          <p:nvPr/>
        </p:nvSpPr>
        <p:spPr>
          <a:xfrm>
            <a:off x="3270791" y="753653"/>
            <a:ext cx="5482557" cy="590551"/>
          </a:xfrm>
          <a:prstGeom prst="ellipse">
            <a:avLst/>
          </a:prstGeom>
          <a:gradFill>
            <a:gsLst>
              <a:gs pos="0">
                <a:srgbClr val="00A1DE"/>
              </a:gs>
              <a:gs pos="100000">
                <a:srgbClr val="00506F"/>
              </a:gs>
            </a:gsLst>
            <a:lin ang="540000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000000"/>
              </a:solidFill>
              <a:latin typeface="Calibri"/>
              <a:ea typeface="Calibri"/>
              <a:cs typeface="Calibri"/>
              <a:sym typeface="Calibri"/>
            </a:endParaRPr>
          </a:p>
        </p:txBody>
      </p:sp>
      <p:sp>
        <p:nvSpPr>
          <p:cNvPr id="277" name="Google Shape;277;p16"/>
          <p:cNvSpPr/>
          <p:nvPr/>
        </p:nvSpPr>
        <p:spPr>
          <a:xfrm>
            <a:off x="4385071" y="4047705"/>
            <a:ext cx="3252104" cy="1011555"/>
          </a:xfrm>
          <a:custGeom>
            <a:rect b="b" l="l" r="r" t="t"/>
            <a:pathLst>
              <a:path extrusionOk="0" h="531" w="1060">
                <a:moveTo>
                  <a:pt x="1060" y="0"/>
                </a:moveTo>
                <a:cubicBezTo>
                  <a:pt x="1028" y="54"/>
                  <a:pt x="954" y="342"/>
                  <a:pt x="935" y="417"/>
                </a:cubicBezTo>
                <a:cubicBezTo>
                  <a:pt x="843" y="505"/>
                  <a:pt x="661" y="531"/>
                  <a:pt x="526" y="531"/>
                </a:cubicBezTo>
                <a:cubicBezTo>
                  <a:pt x="391" y="531"/>
                  <a:pt x="221" y="515"/>
                  <a:pt x="123" y="415"/>
                </a:cubicBezTo>
                <a:cubicBezTo>
                  <a:pt x="110" y="349"/>
                  <a:pt x="29" y="59"/>
                  <a:pt x="0" y="1"/>
                </a:cubicBezTo>
                <a:cubicBezTo>
                  <a:pt x="97" y="111"/>
                  <a:pt x="351" y="130"/>
                  <a:pt x="528" y="130"/>
                </a:cubicBezTo>
                <a:cubicBezTo>
                  <a:pt x="705" y="130"/>
                  <a:pt x="959" y="101"/>
                  <a:pt x="1060" y="0"/>
                </a:cubicBezTo>
                <a:close/>
              </a:path>
            </a:pathLst>
          </a:custGeom>
          <a:gradFill>
            <a:gsLst>
              <a:gs pos="0">
                <a:srgbClr val="002776"/>
              </a:gs>
              <a:gs pos="50000">
                <a:srgbClr val="B0C8FE"/>
              </a:gs>
              <a:gs pos="100000">
                <a:srgbClr val="002776"/>
              </a:gs>
            </a:gsLst>
            <a:lin ang="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8" name="Google Shape;278;p16"/>
          <p:cNvSpPr/>
          <p:nvPr/>
        </p:nvSpPr>
        <p:spPr>
          <a:xfrm flipH="1">
            <a:off x="4753228" y="5442320"/>
            <a:ext cx="2515779" cy="1011555"/>
          </a:xfrm>
          <a:custGeom>
            <a:rect b="b" l="l" r="r" t="t"/>
            <a:pathLst>
              <a:path extrusionOk="0" h="531" w="1768">
                <a:moveTo>
                  <a:pt x="0" y="0"/>
                </a:moveTo>
                <a:cubicBezTo>
                  <a:pt x="53" y="54"/>
                  <a:pt x="177" y="342"/>
                  <a:pt x="209" y="417"/>
                </a:cubicBezTo>
                <a:cubicBezTo>
                  <a:pt x="358" y="504"/>
                  <a:pt x="665" y="531"/>
                  <a:pt x="890" y="531"/>
                </a:cubicBezTo>
                <a:cubicBezTo>
                  <a:pt x="1115" y="531"/>
                  <a:pt x="1415" y="505"/>
                  <a:pt x="1561" y="417"/>
                </a:cubicBezTo>
                <a:cubicBezTo>
                  <a:pt x="1583" y="351"/>
                  <a:pt x="1719" y="59"/>
                  <a:pt x="1768" y="1"/>
                </a:cubicBezTo>
                <a:cubicBezTo>
                  <a:pt x="1606" y="111"/>
                  <a:pt x="1182" y="130"/>
                  <a:pt x="887" y="130"/>
                </a:cubicBezTo>
                <a:cubicBezTo>
                  <a:pt x="592" y="130"/>
                  <a:pt x="145" y="103"/>
                  <a:pt x="0" y="0"/>
                </a:cubicBezTo>
                <a:close/>
              </a:path>
            </a:pathLst>
          </a:custGeom>
          <a:gradFill>
            <a:gsLst>
              <a:gs pos="0">
                <a:srgbClr val="3C8A2E"/>
              </a:gs>
              <a:gs pos="50000">
                <a:srgbClr val="A7DE9C"/>
              </a:gs>
              <a:gs pos="100000">
                <a:srgbClr val="3C8A2E"/>
              </a:gs>
            </a:gsLst>
            <a:lin ang="0"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sz="1440">
              <a:solidFill>
                <a:srgbClr val="313131"/>
              </a:solidFill>
              <a:latin typeface="Calibri"/>
              <a:ea typeface="Calibri"/>
              <a:cs typeface="Calibri"/>
              <a:sym typeface="Calibri"/>
            </a:endParaRPr>
          </a:p>
        </p:txBody>
      </p:sp>
      <p:sp>
        <p:nvSpPr>
          <p:cNvPr id="279" name="Google Shape;279;p16"/>
          <p:cNvSpPr txBox="1"/>
          <p:nvPr/>
        </p:nvSpPr>
        <p:spPr>
          <a:xfrm>
            <a:off x="4275365" y="1385394"/>
            <a:ext cx="3479137" cy="5909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3840">
                <a:solidFill>
                  <a:schemeClr val="dk1"/>
                </a:solidFill>
                <a:latin typeface="Calibri"/>
                <a:ea typeface="Calibri"/>
                <a:cs typeface="Calibri"/>
                <a:sym typeface="Calibri"/>
              </a:rPr>
              <a:t>Population</a:t>
            </a:r>
            <a:endParaRPr/>
          </a:p>
        </p:txBody>
      </p:sp>
      <p:sp>
        <p:nvSpPr>
          <p:cNvPr id="280" name="Google Shape;280;p16"/>
          <p:cNvSpPr txBox="1"/>
          <p:nvPr/>
        </p:nvSpPr>
        <p:spPr>
          <a:xfrm>
            <a:off x="4275365" y="2879070"/>
            <a:ext cx="3479137" cy="5909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3840">
                <a:solidFill>
                  <a:schemeClr val="dk1"/>
                </a:solidFill>
                <a:latin typeface="Calibri"/>
                <a:ea typeface="Calibri"/>
                <a:cs typeface="Calibri"/>
                <a:sym typeface="Calibri"/>
              </a:rPr>
              <a:t>Sampling Frame</a:t>
            </a:r>
            <a:endParaRPr/>
          </a:p>
        </p:txBody>
      </p:sp>
      <p:sp>
        <p:nvSpPr>
          <p:cNvPr id="281" name="Google Shape;281;p16"/>
          <p:cNvSpPr txBox="1"/>
          <p:nvPr/>
        </p:nvSpPr>
        <p:spPr>
          <a:xfrm>
            <a:off x="4275365" y="4323215"/>
            <a:ext cx="3479137" cy="5909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3840">
                <a:solidFill>
                  <a:schemeClr val="dk1"/>
                </a:solidFill>
                <a:latin typeface="Calibri"/>
                <a:ea typeface="Calibri"/>
                <a:cs typeface="Calibri"/>
                <a:sym typeface="Calibri"/>
              </a:rPr>
              <a:t>SRS</a:t>
            </a:r>
            <a:endParaRPr/>
          </a:p>
        </p:txBody>
      </p:sp>
      <p:sp>
        <p:nvSpPr>
          <p:cNvPr id="282" name="Google Shape;282;p16"/>
          <p:cNvSpPr txBox="1"/>
          <p:nvPr/>
        </p:nvSpPr>
        <p:spPr>
          <a:xfrm>
            <a:off x="4275365" y="5708303"/>
            <a:ext cx="3479137" cy="590931"/>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3840">
                <a:solidFill>
                  <a:schemeClr val="dk1"/>
                </a:solidFill>
                <a:latin typeface="Calibri"/>
                <a:ea typeface="Calibri"/>
                <a:cs typeface="Calibri"/>
                <a:sym typeface="Calibri"/>
              </a:rPr>
              <a:t>Sample</a:t>
            </a:r>
            <a:endParaRPr/>
          </a:p>
        </p:txBody>
      </p:sp>
      <p:sp>
        <p:nvSpPr>
          <p:cNvPr id="283" name="Google Shape;283;p16"/>
          <p:cNvSpPr txBox="1"/>
          <p:nvPr/>
        </p:nvSpPr>
        <p:spPr>
          <a:xfrm>
            <a:off x="626025" y="9596"/>
            <a:ext cx="9875521" cy="878541"/>
          </a:xfrm>
          <a:prstGeom prst="rect">
            <a:avLst/>
          </a:prstGeom>
          <a:noFill/>
          <a:ln>
            <a:noFill/>
          </a:ln>
        </p:spPr>
        <p:txBody>
          <a:bodyPr anchorCtr="0" anchor="ctr" bIns="54850" lIns="109725" spcFirstLastPara="1" rIns="109725" wrap="square" tIns="54850">
            <a:normAutofit/>
          </a:bodyPr>
          <a:lstStyle/>
          <a:p>
            <a:pPr indent="0" lvl="0" marL="0" marR="0" rtl="0" algn="l">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Sampling Funnel</a:t>
            </a:r>
            <a:endParaRPr sz="3840">
              <a:solidFill>
                <a:srgbClr val="2E75B5"/>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7"/>
          <p:cNvSpPr txBox="1"/>
          <p:nvPr>
            <p:ph type="title"/>
          </p:nvPr>
        </p:nvSpPr>
        <p:spPr>
          <a:xfrm>
            <a:off x="129118" y="-152400"/>
            <a:ext cx="11372849" cy="978409"/>
          </a:xfrm>
          <a:prstGeom prst="rect">
            <a:avLst/>
          </a:prstGeom>
          <a:noFill/>
          <a:ln>
            <a:noFill/>
          </a:ln>
        </p:spPr>
        <p:txBody>
          <a:bodyPr anchorCtr="0" anchor="t" bIns="0" lIns="0" spcFirstLastPara="1" rIns="0" wrap="square" tIns="365425">
            <a:spAutoFit/>
          </a:bodyPr>
          <a:lstStyle/>
          <a:p>
            <a:pPr indent="0" lvl="0" marL="321725" rtl="0" algn="l">
              <a:lnSpc>
                <a:spcPct val="90000"/>
              </a:lnSpc>
              <a:spcBef>
                <a:spcPts val="0"/>
              </a:spcBef>
              <a:spcAft>
                <a:spcPts val="0"/>
              </a:spcAft>
              <a:buClr>
                <a:schemeClr val="dk1"/>
              </a:buClr>
              <a:buSzPts val="4400"/>
              <a:buFont typeface="Times New Roman"/>
              <a:buNone/>
            </a:pPr>
            <a:r>
              <a:rPr i="1" lang="en-US">
                <a:latin typeface="Times New Roman"/>
                <a:ea typeface="Times New Roman"/>
                <a:cs typeface="Times New Roman"/>
                <a:sym typeface="Times New Roman"/>
              </a:rPr>
              <a:t>Simple Random Sampling</a:t>
            </a:r>
            <a:endParaRPr/>
          </a:p>
        </p:txBody>
      </p:sp>
      <p:pic>
        <p:nvPicPr>
          <p:cNvPr id="291" name="Google Shape;291;p17"/>
          <p:cNvPicPr preferRelativeResize="0"/>
          <p:nvPr/>
        </p:nvPicPr>
        <p:blipFill rotWithShape="1">
          <a:blip r:embed="rId3">
            <a:alphaModFix/>
          </a:blip>
          <a:srcRect b="0" l="0" r="0" t="0"/>
          <a:stretch/>
        </p:blipFill>
        <p:spPr>
          <a:xfrm>
            <a:off x="508001" y="990601"/>
            <a:ext cx="4991100" cy="1877484"/>
          </a:xfrm>
          <a:prstGeom prst="rect">
            <a:avLst/>
          </a:prstGeom>
          <a:noFill/>
          <a:ln>
            <a:noFill/>
          </a:ln>
        </p:spPr>
      </p:pic>
      <p:pic>
        <p:nvPicPr>
          <p:cNvPr id="292" name="Google Shape;292;p17"/>
          <p:cNvPicPr preferRelativeResize="0"/>
          <p:nvPr/>
        </p:nvPicPr>
        <p:blipFill rotWithShape="1">
          <a:blip r:embed="rId4">
            <a:alphaModFix/>
          </a:blip>
          <a:srcRect b="0" l="0" r="0" t="0"/>
          <a:stretch/>
        </p:blipFill>
        <p:spPr>
          <a:xfrm>
            <a:off x="6400800" y="914401"/>
            <a:ext cx="5486400" cy="1953684"/>
          </a:xfrm>
          <a:prstGeom prst="rect">
            <a:avLst/>
          </a:prstGeom>
          <a:noFill/>
          <a:ln>
            <a:noFill/>
          </a:ln>
        </p:spPr>
      </p:pic>
      <p:sp>
        <p:nvSpPr>
          <p:cNvPr id="293" name="Google Shape;293;p17"/>
          <p:cNvSpPr txBox="1"/>
          <p:nvPr/>
        </p:nvSpPr>
        <p:spPr>
          <a:xfrm>
            <a:off x="101600" y="3048000"/>
            <a:ext cx="11372851" cy="1107676"/>
          </a:xfrm>
          <a:prstGeom prst="rect">
            <a:avLst/>
          </a:prstGeom>
          <a:noFill/>
          <a:ln>
            <a:noFill/>
          </a:ln>
        </p:spPr>
        <p:txBody>
          <a:bodyPr anchorCtr="0" anchor="t" bIns="0" lIns="0" spcFirstLastPara="1" rIns="0" wrap="square" tIns="365425">
            <a:spAutoFit/>
          </a:bodyPr>
          <a:lstStyle/>
          <a:p>
            <a:pPr indent="0" lvl="0" marL="321725" marR="0" rtl="0" algn="ctr">
              <a:spcBef>
                <a:spcPts val="0"/>
              </a:spcBef>
              <a:spcAft>
                <a:spcPts val="0"/>
              </a:spcAft>
              <a:buNone/>
            </a:pPr>
            <a:r>
              <a:rPr b="1" i="1" lang="en-US" sz="4800" u="none">
                <a:solidFill>
                  <a:srgbClr val="3E3D2D"/>
                </a:solidFill>
                <a:latin typeface="Times New Roman"/>
                <a:ea typeface="Times New Roman"/>
                <a:cs typeface="Times New Roman"/>
                <a:sym typeface="Times New Roman"/>
              </a:rPr>
              <a:t>Sampling Frame</a:t>
            </a:r>
            <a:endParaRPr/>
          </a:p>
        </p:txBody>
      </p:sp>
      <p:pic>
        <p:nvPicPr>
          <p:cNvPr id="294" name="Google Shape;294;p17"/>
          <p:cNvPicPr preferRelativeResize="0"/>
          <p:nvPr/>
        </p:nvPicPr>
        <p:blipFill rotWithShape="1">
          <a:blip r:embed="rId5">
            <a:alphaModFix/>
          </a:blip>
          <a:srcRect b="0" l="0" r="0" t="0"/>
          <a:stretch/>
        </p:blipFill>
        <p:spPr>
          <a:xfrm>
            <a:off x="522825" y="4038600"/>
            <a:ext cx="10653175" cy="2537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8"/>
          <p:cNvSpPr txBox="1"/>
          <p:nvPr>
            <p:ph type="title"/>
          </p:nvPr>
        </p:nvSpPr>
        <p:spPr>
          <a:xfrm>
            <a:off x="609600" y="275167"/>
            <a:ext cx="10972800" cy="416984"/>
          </a:xfrm>
          <a:prstGeom prst="rect">
            <a:avLst/>
          </a:prstGeom>
          <a:noFill/>
          <a:ln>
            <a:noFill/>
          </a:ln>
        </p:spPr>
        <p:txBody>
          <a:bodyPr anchorCtr="0" anchor="t" bIns="60950" lIns="121900" spcFirstLastPara="1" rIns="121900" wrap="square" tIns="609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Measures of Variability</a:t>
            </a:r>
            <a:endParaRPr/>
          </a:p>
        </p:txBody>
      </p:sp>
      <p:sp>
        <p:nvSpPr>
          <p:cNvPr id="300" name="Google Shape;300;p18"/>
          <p:cNvSpPr/>
          <p:nvPr/>
        </p:nvSpPr>
        <p:spPr>
          <a:xfrm>
            <a:off x="624418" y="1126068"/>
            <a:ext cx="10847916" cy="7487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The mean, mode, and median do a nice job in telling where the center of the data set is, but often we are interested in more…</a:t>
            </a:r>
            <a:endParaRPr/>
          </a:p>
        </p:txBody>
      </p:sp>
      <p:sp>
        <p:nvSpPr>
          <p:cNvPr id="301" name="Google Shape;301;p18"/>
          <p:cNvSpPr/>
          <p:nvPr/>
        </p:nvSpPr>
        <p:spPr>
          <a:xfrm>
            <a:off x="431801" y="2205567"/>
            <a:ext cx="11521017" cy="3702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For</a:t>
            </a:r>
            <a:r>
              <a:rPr lang="en-US" sz="1867">
                <a:solidFill>
                  <a:schemeClr val="dk1"/>
                </a:solidFill>
                <a:latin typeface="Arial"/>
                <a:ea typeface="Arial"/>
                <a:cs typeface="Arial"/>
                <a:sym typeface="Arial"/>
              </a:rPr>
              <a:t> </a:t>
            </a:r>
            <a:r>
              <a:rPr lang="en-US" sz="2133">
                <a:solidFill>
                  <a:schemeClr val="dk1"/>
                </a:solidFill>
                <a:latin typeface="Arial"/>
                <a:ea typeface="Arial"/>
                <a:cs typeface="Arial"/>
                <a:sym typeface="Arial"/>
              </a:rPr>
              <a:t>example, a pharmaceutical engineer develops a new drug that regulates sugar in the blood. </a:t>
            </a:r>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Suppose she finds out that the average sugar content after taking the medication is the optimal level. </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This does not mean that the drug is effective. There is a possibility that half of the patients have dangerously low sugar content while the other half has dangerously high content. </a:t>
            </a:r>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Instead of the drug being an effective regulator, it is a deadly poison. </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What the pharmacist needs is a measure of how far the data is spread apart. This is what the variance and standard deviation do</a:t>
            </a:r>
            <a:endParaRPr/>
          </a:p>
        </p:txBody>
      </p:sp>
    </p:spTree>
  </p:cSld>
  <p:clrMapOvr>
    <a:masterClrMapping/>
  </p:clrMapOvr>
  <p:transition>
    <p:push dir="r"/>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9"/>
          <p:cNvSpPr txBox="1"/>
          <p:nvPr/>
        </p:nvSpPr>
        <p:spPr>
          <a:xfrm>
            <a:off x="626533" y="10584"/>
            <a:ext cx="9874251" cy="878416"/>
          </a:xfrm>
          <a:prstGeom prst="rect">
            <a:avLst/>
          </a:prstGeom>
          <a:noFill/>
          <a:ln>
            <a:noFill/>
          </a:ln>
        </p:spPr>
        <p:txBody>
          <a:bodyPr anchorCtr="0" anchor="ctr" bIns="54850" lIns="109725" spcFirstLastPara="1" rIns="109725" wrap="square" tIns="54850">
            <a:normAutofit/>
          </a:bodyPr>
          <a:lstStyle/>
          <a:p>
            <a:pPr indent="0" lvl="0" marL="0" marR="0" rtl="0" algn="l">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Measures of Dispersion</a:t>
            </a:r>
            <a:endParaRPr sz="3840">
              <a:solidFill>
                <a:srgbClr val="2E75B5"/>
              </a:solidFill>
              <a:latin typeface="Times New Roman"/>
              <a:ea typeface="Times New Roman"/>
              <a:cs typeface="Times New Roman"/>
              <a:sym typeface="Times New Roman"/>
            </a:endParaRPr>
          </a:p>
        </p:txBody>
      </p:sp>
      <p:pic>
        <p:nvPicPr>
          <p:cNvPr id="309" name="Google Shape;309;p19"/>
          <p:cNvPicPr preferRelativeResize="0"/>
          <p:nvPr/>
        </p:nvPicPr>
        <p:blipFill rotWithShape="1">
          <a:blip r:embed="rId3">
            <a:alphaModFix/>
          </a:blip>
          <a:srcRect b="0" l="0" r="0" t="0"/>
          <a:stretch/>
        </p:blipFill>
        <p:spPr>
          <a:xfrm>
            <a:off x="884767" y="2148417"/>
            <a:ext cx="4572000" cy="2743200"/>
          </a:xfrm>
          <a:prstGeom prst="rect">
            <a:avLst/>
          </a:prstGeom>
          <a:noFill/>
          <a:ln>
            <a:noFill/>
          </a:ln>
        </p:spPr>
      </p:pic>
      <p:pic>
        <p:nvPicPr>
          <p:cNvPr id="310" name="Google Shape;310;p19"/>
          <p:cNvPicPr preferRelativeResize="0"/>
          <p:nvPr/>
        </p:nvPicPr>
        <p:blipFill rotWithShape="1">
          <a:blip r:embed="rId3">
            <a:alphaModFix/>
          </a:blip>
          <a:srcRect b="0" l="0" r="0" t="0"/>
          <a:stretch/>
        </p:blipFill>
        <p:spPr>
          <a:xfrm>
            <a:off x="6802967" y="2148417"/>
            <a:ext cx="4512733"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1468967" y="1212852"/>
            <a:ext cx="1581151" cy="831849"/>
          </a:xfrm>
          <a:prstGeom prst="rect">
            <a:avLst/>
          </a:prstGeom>
          <a:solidFill>
            <a:srgbClr val="D1D1D1"/>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95" name="Google Shape;95;p2"/>
          <p:cNvSpPr/>
          <p:nvPr/>
        </p:nvSpPr>
        <p:spPr>
          <a:xfrm>
            <a:off x="1468967" y="2311400"/>
            <a:ext cx="1581151" cy="831851"/>
          </a:xfrm>
          <a:prstGeom prst="rect">
            <a:avLst/>
          </a:prstGeom>
          <a:solidFill>
            <a:srgbClr val="00A1DE"/>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96" name="Google Shape;96;p2"/>
          <p:cNvSpPr/>
          <p:nvPr/>
        </p:nvSpPr>
        <p:spPr>
          <a:xfrm>
            <a:off x="1468967" y="3388785"/>
            <a:ext cx="1581151" cy="831849"/>
          </a:xfrm>
          <a:prstGeom prst="rect">
            <a:avLst/>
          </a:prstGeom>
          <a:solidFill>
            <a:srgbClr val="636363"/>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97" name="Google Shape;97;p2"/>
          <p:cNvSpPr/>
          <p:nvPr/>
        </p:nvSpPr>
        <p:spPr>
          <a:xfrm>
            <a:off x="1468967" y="4487333"/>
            <a:ext cx="1581151" cy="831851"/>
          </a:xfrm>
          <a:prstGeom prst="rect">
            <a:avLst/>
          </a:prstGeom>
          <a:solidFill>
            <a:srgbClr val="81BC00"/>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98" name="Google Shape;98;p2"/>
          <p:cNvSpPr/>
          <p:nvPr/>
        </p:nvSpPr>
        <p:spPr>
          <a:xfrm>
            <a:off x="1468967" y="5568952"/>
            <a:ext cx="1581151" cy="831849"/>
          </a:xfrm>
          <a:prstGeom prst="rect">
            <a:avLst/>
          </a:prstGeom>
          <a:solidFill>
            <a:srgbClr val="8C8C8C"/>
          </a:solidFill>
          <a:ln>
            <a:noFill/>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99" name="Google Shape;99;p2"/>
          <p:cNvSpPr/>
          <p:nvPr/>
        </p:nvSpPr>
        <p:spPr>
          <a:xfrm rot="-5400000">
            <a:off x="2597151" y="3767667"/>
            <a:ext cx="294216" cy="611717"/>
          </a:xfrm>
          <a:prstGeom prst="triangle">
            <a:avLst>
              <a:gd fmla="val 50000" name="adj"/>
            </a:avLst>
          </a:prstGeom>
          <a:solidFill>
            <a:srgbClr val="313131"/>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0" name="Google Shape;100;p2"/>
          <p:cNvSpPr/>
          <p:nvPr/>
        </p:nvSpPr>
        <p:spPr>
          <a:xfrm rot="5400000">
            <a:off x="6155267" y="-469900"/>
            <a:ext cx="806451" cy="8240184"/>
          </a:xfrm>
          <a:prstGeom prst="round2SameRect">
            <a:avLst>
              <a:gd fmla="val 50000" name="adj1"/>
              <a:gd fmla="val 0" name="adj2"/>
            </a:avLst>
          </a:prstGeom>
          <a:solidFill>
            <a:srgbClr val="636363"/>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1" name="Google Shape;101;p2"/>
          <p:cNvSpPr/>
          <p:nvPr/>
        </p:nvSpPr>
        <p:spPr>
          <a:xfrm rot="-5400000">
            <a:off x="2579159" y="4848226"/>
            <a:ext cx="330200" cy="611717"/>
          </a:xfrm>
          <a:prstGeom prst="triangle">
            <a:avLst>
              <a:gd fmla="val 50000" name="adj"/>
            </a:avLst>
          </a:prstGeom>
          <a:solidFill>
            <a:srgbClr val="3C8A2E"/>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2" name="Google Shape;102;p2"/>
          <p:cNvSpPr/>
          <p:nvPr/>
        </p:nvSpPr>
        <p:spPr>
          <a:xfrm rot="5400000">
            <a:off x="6154209" y="612776"/>
            <a:ext cx="808567" cy="8240184"/>
          </a:xfrm>
          <a:prstGeom prst="round2SameRect">
            <a:avLst>
              <a:gd fmla="val 50000" name="adj1"/>
              <a:gd fmla="val 0" name="adj2"/>
            </a:avLst>
          </a:prstGeom>
          <a:solidFill>
            <a:srgbClr val="81BC00"/>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3" name="Google Shape;103;p2"/>
          <p:cNvSpPr/>
          <p:nvPr/>
        </p:nvSpPr>
        <p:spPr>
          <a:xfrm rot="-5400000">
            <a:off x="2579159" y="5925608"/>
            <a:ext cx="330200" cy="611717"/>
          </a:xfrm>
          <a:prstGeom prst="triangle">
            <a:avLst>
              <a:gd fmla="val 50000" name="adj"/>
            </a:avLst>
          </a:prstGeom>
          <a:solidFill>
            <a:srgbClr val="575757"/>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4" name="Google Shape;104;p2"/>
          <p:cNvSpPr/>
          <p:nvPr/>
        </p:nvSpPr>
        <p:spPr>
          <a:xfrm rot="5400000">
            <a:off x="6155268" y="1695451"/>
            <a:ext cx="806449" cy="8240184"/>
          </a:xfrm>
          <a:prstGeom prst="round2SameRect">
            <a:avLst>
              <a:gd fmla="val 50000" name="adj1"/>
              <a:gd fmla="val 0" name="adj2"/>
            </a:avLst>
          </a:prstGeom>
          <a:solidFill>
            <a:srgbClr val="8C8C8C"/>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5" name="Google Shape;105;p2"/>
          <p:cNvSpPr/>
          <p:nvPr/>
        </p:nvSpPr>
        <p:spPr>
          <a:xfrm rot="-5400000">
            <a:off x="2596092" y="2689226"/>
            <a:ext cx="296333" cy="611717"/>
          </a:xfrm>
          <a:prstGeom prst="triangle">
            <a:avLst>
              <a:gd fmla="val 50000" name="adj"/>
            </a:avLst>
          </a:prstGeom>
          <a:solidFill>
            <a:srgbClr val="0079A6"/>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6" name="Google Shape;106;p2"/>
          <p:cNvSpPr/>
          <p:nvPr/>
        </p:nvSpPr>
        <p:spPr>
          <a:xfrm rot="5400000">
            <a:off x="6154209" y="-1552575"/>
            <a:ext cx="808567" cy="8240184"/>
          </a:xfrm>
          <a:prstGeom prst="round2SameRect">
            <a:avLst>
              <a:gd fmla="val 50000" name="adj1"/>
              <a:gd fmla="val 0" name="adj2"/>
            </a:avLst>
          </a:prstGeom>
          <a:solidFill>
            <a:srgbClr val="00A1DE"/>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7" name="Google Shape;107;p2"/>
          <p:cNvSpPr/>
          <p:nvPr/>
        </p:nvSpPr>
        <p:spPr>
          <a:xfrm rot="-5400000">
            <a:off x="2597151" y="1591734"/>
            <a:ext cx="294216" cy="611717"/>
          </a:xfrm>
          <a:prstGeom prst="triangle">
            <a:avLst>
              <a:gd fmla="val 50000" name="adj"/>
            </a:avLst>
          </a:prstGeom>
          <a:solidFill>
            <a:srgbClr val="575757"/>
          </a:solidFill>
          <a:ln>
            <a:noFill/>
          </a:ln>
        </p:spPr>
        <p:txBody>
          <a:bodyPr anchorCtr="0" anchor="ctr" bIns="43200" lIns="43200" spcFirstLastPara="1" rIns="43200" wrap="square" tIns="43200">
            <a:noAutofit/>
          </a:bodyPr>
          <a:lstStyle/>
          <a:p>
            <a:pPr indent="0" lvl="0" marL="0" marR="0" rtl="0" algn="ctr">
              <a:spcBef>
                <a:spcPts val="0"/>
              </a:spcBef>
              <a:spcAft>
                <a:spcPts val="0"/>
              </a:spcAft>
              <a:buNone/>
            </a:pPr>
            <a:r>
              <a:t/>
            </a:r>
            <a:endParaRPr b="0" i="0" sz="1679" u="none" cap="none" strike="noStrike">
              <a:solidFill>
                <a:srgbClr val="313131"/>
              </a:solidFill>
              <a:latin typeface="Arial"/>
              <a:ea typeface="Arial"/>
              <a:cs typeface="Arial"/>
              <a:sym typeface="Arial"/>
            </a:endParaRPr>
          </a:p>
        </p:txBody>
      </p:sp>
      <p:sp>
        <p:nvSpPr>
          <p:cNvPr id="108" name="Google Shape;108;p2"/>
          <p:cNvSpPr/>
          <p:nvPr/>
        </p:nvSpPr>
        <p:spPr>
          <a:xfrm rot="5400000">
            <a:off x="6154209" y="-2636308"/>
            <a:ext cx="808567" cy="8240184"/>
          </a:xfrm>
          <a:prstGeom prst="round2SameRect">
            <a:avLst>
              <a:gd fmla="val 50000" name="adj1"/>
              <a:gd fmla="val 0" name="adj2"/>
            </a:avLst>
          </a:prstGeom>
          <a:solidFill>
            <a:srgbClr val="D1D1D1"/>
          </a:solidFill>
          <a:ln cap="flat" cmpd="sng" w="9525">
            <a:solidFill>
              <a:srgbClr val="FFFFFF"/>
            </a:solidFill>
            <a:prstDash val="solid"/>
            <a:round/>
            <a:headEnd len="sm" w="sm" type="none"/>
            <a:tailEnd len="sm" w="sm" type="none"/>
          </a:ln>
        </p:spPr>
        <p:txBody>
          <a:bodyPr anchorCtr="0" anchor="ctr" bIns="109725" lIns="109725" spcFirstLastPara="1" rIns="109725" wrap="square" tIns="109725">
            <a:noAutofit/>
          </a:bodyPr>
          <a:lstStyle/>
          <a:p>
            <a:pPr indent="0" lvl="0" marL="0" marR="0" rtl="0" algn="ctr">
              <a:spcBef>
                <a:spcPts val="0"/>
              </a:spcBef>
              <a:spcAft>
                <a:spcPts val="0"/>
              </a:spcAft>
              <a:buNone/>
            </a:pPr>
            <a:r>
              <a:t/>
            </a:r>
            <a:endParaRPr b="0" i="0" sz="2400" u="none" cap="none" strike="noStrike">
              <a:solidFill>
                <a:srgbClr val="FFFFFF"/>
              </a:solidFill>
              <a:latin typeface="Arial"/>
              <a:ea typeface="Arial"/>
              <a:cs typeface="Arial"/>
              <a:sym typeface="Arial"/>
            </a:endParaRPr>
          </a:p>
        </p:txBody>
      </p:sp>
      <p:sp>
        <p:nvSpPr>
          <p:cNvPr id="109" name="Google Shape;109;p2"/>
          <p:cNvSpPr txBox="1"/>
          <p:nvPr/>
        </p:nvSpPr>
        <p:spPr>
          <a:xfrm>
            <a:off x="1538818" y="1168401"/>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313131"/>
                </a:solidFill>
                <a:latin typeface="Calibri"/>
                <a:ea typeface="Calibri"/>
                <a:cs typeface="Calibri"/>
                <a:sym typeface="Calibri"/>
              </a:rPr>
              <a:t>1</a:t>
            </a:r>
            <a:endParaRPr/>
          </a:p>
        </p:txBody>
      </p:sp>
      <p:sp>
        <p:nvSpPr>
          <p:cNvPr id="110" name="Google Shape;110;p2"/>
          <p:cNvSpPr txBox="1"/>
          <p:nvPr/>
        </p:nvSpPr>
        <p:spPr>
          <a:xfrm>
            <a:off x="1538818" y="2283885"/>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FFFFFF"/>
                </a:solidFill>
                <a:latin typeface="Calibri"/>
                <a:ea typeface="Calibri"/>
                <a:cs typeface="Calibri"/>
                <a:sym typeface="Calibri"/>
              </a:rPr>
              <a:t>2</a:t>
            </a:r>
            <a:endParaRPr/>
          </a:p>
        </p:txBody>
      </p:sp>
      <p:sp>
        <p:nvSpPr>
          <p:cNvPr id="111" name="Google Shape;111;p2"/>
          <p:cNvSpPr txBox="1"/>
          <p:nvPr/>
        </p:nvSpPr>
        <p:spPr>
          <a:xfrm>
            <a:off x="1538818" y="3363385"/>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FFFFFF"/>
                </a:solidFill>
                <a:latin typeface="Calibri"/>
                <a:ea typeface="Calibri"/>
                <a:cs typeface="Calibri"/>
                <a:sym typeface="Calibri"/>
              </a:rPr>
              <a:t>3</a:t>
            </a:r>
            <a:endParaRPr/>
          </a:p>
        </p:txBody>
      </p:sp>
      <p:sp>
        <p:nvSpPr>
          <p:cNvPr id="112" name="Google Shape;112;p2"/>
          <p:cNvSpPr txBox="1"/>
          <p:nvPr/>
        </p:nvSpPr>
        <p:spPr>
          <a:xfrm>
            <a:off x="1538818" y="4459818"/>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FFFFFF"/>
                </a:solidFill>
                <a:latin typeface="Calibri"/>
                <a:ea typeface="Calibri"/>
                <a:cs typeface="Calibri"/>
                <a:sym typeface="Calibri"/>
              </a:rPr>
              <a:t>4</a:t>
            </a:r>
            <a:endParaRPr/>
          </a:p>
        </p:txBody>
      </p:sp>
      <p:sp>
        <p:nvSpPr>
          <p:cNvPr id="113" name="Google Shape;113;p2"/>
          <p:cNvSpPr txBox="1"/>
          <p:nvPr/>
        </p:nvSpPr>
        <p:spPr>
          <a:xfrm>
            <a:off x="1538818" y="5537201"/>
            <a:ext cx="829733" cy="88639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5760" u="none" cap="none" strike="noStrike">
                <a:solidFill>
                  <a:srgbClr val="FFFFFF"/>
                </a:solidFill>
                <a:latin typeface="Calibri"/>
                <a:ea typeface="Calibri"/>
                <a:cs typeface="Calibri"/>
                <a:sym typeface="Calibri"/>
              </a:rPr>
              <a:t>5</a:t>
            </a:r>
            <a:endParaRPr/>
          </a:p>
        </p:txBody>
      </p:sp>
      <p:sp>
        <p:nvSpPr>
          <p:cNvPr id="114" name="Google Shape;114;p2"/>
          <p:cNvSpPr/>
          <p:nvPr/>
        </p:nvSpPr>
        <p:spPr>
          <a:xfrm>
            <a:off x="2641601" y="1126067"/>
            <a:ext cx="7626351" cy="6647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313131"/>
                </a:solidFill>
                <a:latin typeface="Calibri"/>
                <a:ea typeface="Calibri"/>
                <a:cs typeface="Calibri"/>
                <a:sym typeface="Calibri"/>
              </a:rPr>
              <a:t>Data Types – Continuous, Discrete, Nominal, Ordinal, Interval, Ratio</a:t>
            </a:r>
            <a:r>
              <a:rPr b="0" i="0" lang="en-US" sz="2160" u="none" cap="none" strike="noStrike">
                <a:solidFill>
                  <a:srgbClr val="000000"/>
                </a:solidFill>
                <a:latin typeface="Calibri"/>
                <a:ea typeface="Calibri"/>
                <a:cs typeface="Calibri"/>
                <a:sym typeface="Calibri"/>
              </a:rPr>
              <a:t>, Random Variable, Probability, Probability Distribution</a:t>
            </a:r>
            <a:endParaRPr/>
          </a:p>
        </p:txBody>
      </p:sp>
      <p:sp>
        <p:nvSpPr>
          <p:cNvPr id="115" name="Google Shape;115;p2"/>
          <p:cNvSpPr/>
          <p:nvPr/>
        </p:nvSpPr>
        <p:spPr>
          <a:xfrm>
            <a:off x="2641601" y="2201334"/>
            <a:ext cx="7626351" cy="3323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FFFFFF"/>
                </a:solidFill>
                <a:latin typeface="Calibri"/>
                <a:ea typeface="Calibri"/>
                <a:cs typeface="Calibri"/>
                <a:sym typeface="Calibri"/>
              </a:rPr>
              <a:t>First, second, third &amp; fourth moment business decisions</a:t>
            </a:r>
            <a:endParaRPr/>
          </a:p>
        </p:txBody>
      </p:sp>
      <p:sp>
        <p:nvSpPr>
          <p:cNvPr id="116" name="Google Shape;116;p2"/>
          <p:cNvSpPr/>
          <p:nvPr/>
        </p:nvSpPr>
        <p:spPr>
          <a:xfrm>
            <a:off x="2641601" y="3276601"/>
            <a:ext cx="7626351" cy="6647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FFFFFF"/>
                </a:solidFill>
                <a:latin typeface="Calibri"/>
                <a:ea typeface="Calibri"/>
                <a:cs typeface="Calibri"/>
                <a:sym typeface="Calibri"/>
              </a:rPr>
              <a:t>Graphical representation – Barplot, Histogram, Boxplot, Scatter diagram</a:t>
            </a:r>
            <a:endParaRPr/>
          </a:p>
        </p:txBody>
      </p:sp>
      <p:sp>
        <p:nvSpPr>
          <p:cNvPr id="117" name="Google Shape;117;p2"/>
          <p:cNvSpPr/>
          <p:nvPr/>
        </p:nvSpPr>
        <p:spPr>
          <a:xfrm>
            <a:off x="2641601" y="4377267"/>
            <a:ext cx="7626351" cy="3323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FFFFFF"/>
                </a:solidFill>
                <a:latin typeface="Calibri"/>
                <a:ea typeface="Calibri"/>
                <a:cs typeface="Calibri"/>
                <a:sym typeface="Calibri"/>
              </a:rPr>
              <a:t>Hypothesis Testing </a:t>
            </a:r>
            <a:endParaRPr/>
          </a:p>
        </p:txBody>
      </p:sp>
      <p:sp>
        <p:nvSpPr>
          <p:cNvPr id="118" name="Google Shape;118;p2"/>
          <p:cNvSpPr/>
          <p:nvPr/>
        </p:nvSpPr>
        <p:spPr>
          <a:xfrm>
            <a:off x="2641601" y="5454651"/>
            <a:ext cx="7626351" cy="3323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en-US" sz="2160" u="none" cap="none" strike="noStrike">
                <a:solidFill>
                  <a:srgbClr val="FFFFFF"/>
                </a:solidFill>
                <a:latin typeface="Calibri"/>
                <a:ea typeface="Calibri"/>
                <a:cs typeface="Calibri"/>
                <a:sym typeface="Calibri"/>
              </a:rPr>
              <a:t>Simple Linear Regression</a:t>
            </a:r>
            <a:endParaRPr/>
          </a:p>
        </p:txBody>
      </p:sp>
      <p:sp>
        <p:nvSpPr>
          <p:cNvPr id="119" name="Google Shape;119;p2"/>
          <p:cNvSpPr txBox="1"/>
          <p:nvPr>
            <p:ph type="title"/>
          </p:nvPr>
        </p:nvSpPr>
        <p:spPr>
          <a:xfrm>
            <a:off x="609601" y="2117"/>
            <a:ext cx="9876367" cy="8784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Agenda – Basic Statistics</a:t>
            </a:r>
            <a:endParaRPr sz="3840">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aphicFrame>
        <p:nvGraphicFramePr>
          <p:cNvPr id="317" name="Google Shape;317;p20"/>
          <p:cNvGraphicFramePr/>
          <p:nvPr/>
        </p:nvGraphicFramePr>
        <p:xfrm>
          <a:off x="1356784" y="1143000"/>
          <a:ext cx="3000000" cy="3000000"/>
        </p:xfrm>
        <a:graphic>
          <a:graphicData uri="http://schemas.openxmlformats.org/drawingml/2006/table">
            <a:tbl>
              <a:tblPr bandRow="1" firstRow="1">
                <a:noFill/>
                <a:tableStyleId>{B34FF9D5-1994-4A18-B749-8C6329D5A6D1}</a:tableStyleId>
              </a:tblPr>
              <a:tblGrid>
                <a:gridCol w="3048000"/>
                <a:gridCol w="3048000"/>
                <a:gridCol w="3048000"/>
              </a:tblGrid>
              <a:tr h="554475">
                <a:tc>
                  <a:txBody>
                    <a:bodyPr/>
                    <a:lstStyle/>
                    <a:p>
                      <a:pPr indent="0" lvl="0" marL="0" marR="0" rtl="0" algn="l">
                        <a:spcBef>
                          <a:spcPts val="0"/>
                        </a:spcBef>
                        <a:spcAft>
                          <a:spcPts val="0"/>
                        </a:spcAft>
                        <a:buNone/>
                      </a:pPr>
                      <a:r>
                        <a:rPr lang="en-US" sz="1900"/>
                        <a:t>Dispersion</a:t>
                      </a:r>
                      <a:endParaRPr/>
                    </a:p>
                  </a:txBody>
                  <a:tcPr marT="45725" marB="45725" marR="109725" marL="109725" anchor="ctr"/>
                </a:tc>
                <a:tc>
                  <a:txBody>
                    <a:bodyPr/>
                    <a:lstStyle/>
                    <a:p>
                      <a:pPr indent="0" lvl="0" marL="0" marR="0" rtl="0" algn="l">
                        <a:spcBef>
                          <a:spcPts val="0"/>
                        </a:spcBef>
                        <a:spcAft>
                          <a:spcPts val="0"/>
                        </a:spcAft>
                        <a:buNone/>
                      </a:pPr>
                      <a:r>
                        <a:rPr lang="en-US" sz="1900"/>
                        <a:t>Population</a:t>
                      </a:r>
                      <a:endParaRPr/>
                    </a:p>
                  </a:txBody>
                  <a:tcPr marT="45725" marB="45725" marR="109725" marL="109725" anchor="ctr"/>
                </a:tc>
                <a:tc>
                  <a:txBody>
                    <a:bodyPr/>
                    <a:lstStyle/>
                    <a:p>
                      <a:pPr indent="0" lvl="0" marL="0" marR="0" rtl="0" algn="l">
                        <a:spcBef>
                          <a:spcPts val="0"/>
                        </a:spcBef>
                        <a:spcAft>
                          <a:spcPts val="0"/>
                        </a:spcAft>
                        <a:buNone/>
                      </a:pPr>
                      <a:r>
                        <a:rPr lang="en-US" sz="1900"/>
                        <a:t>Sample</a:t>
                      </a:r>
                      <a:endParaRPr/>
                    </a:p>
                  </a:txBody>
                  <a:tcPr marT="45725" marB="45725" marR="109725" marL="109725" anchor="ctr"/>
                </a:tc>
              </a:tr>
              <a:tr h="554475">
                <a:tc>
                  <a:txBody>
                    <a:bodyPr/>
                    <a:lstStyle/>
                    <a:p>
                      <a:pPr indent="0" lvl="0" marL="0" marR="0" rtl="0" algn="l">
                        <a:spcBef>
                          <a:spcPts val="0"/>
                        </a:spcBef>
                        <a:spcAft>
                          <a:spcPts val="0"/>
                        </a:spcAft>
                        <a:buNone/>
                      </a:pPr>
                      <a:r>
                        <a:rPr lang="en-US" sz="1900"/>
                        <a:t>Variance</a:t>
                      </a:r>
                      <a:endParaRPr/>
                    </a:p>
                  </a:txBody>
                  <a:tcPr marT="45725" marB="45725" marR="109725" marL="109725" anchor="ctr"/>
                </a:tc>
                <a:tc>
                  <a:txBody>
                    <a:bodyPr/>
                    <a:lstStyle/>
                    <a:p>
                      <a:pPr indent="0" lvl="0" marL="0" marR="0" rtl="0" algn="l">
                        <a:spcBef>
                          <a:spcPts val="0"/>
                        </a:spcBef>
                        <a:spcAft>
                          <a:spcPts val="0"/>
                        </a:spcAft>
                        <a:buNone/>
                      </a:pPr>
                      <a:r>
                        <a:t/>
                      </a:r>
                      <a:endParaRPr sz="1900"/>
                    </a:p>
                  </a:txBody>
                  <a:tcPr marT="45725" marB="45725" marR="109725" marL="109725"/>
                </a:tc>
                <a:tc>
                  <a:txBody>
                    <a:bodyPr/>
                    <a:lstStyle/>
                    <a:p>
                      <a:pPr indent="0" lvl="0" marL="0" marR="0" rtl="0" algn="l">
                        <a:spcBef>
                          <a:spcPts val="0"/>
                        </a:spcBef>
                        <a:spcAft>
                          <a:spcPts val="0"/>
                        </a:spcAft>
                        <a:buNone/>
                      </a:pPr>
                      <a:r>
                        <a:t/>
                      </a:r>
                      <a:endParaRPr sz="1900"/>
                    </a:p>
                  </a:txBody>
                  <a:tcPr marT="45725" marB="45725" marR="109725" marL="109725"/>
                </a:tc>
              </a:tr>
              <a:tr h="597150">
                <a:tc>
                  <a:txBody>
                    <a:bodyPr/>
                    <a:lstStyle/>
                    <a:p>
                      <a:pPr indent="0" lvl="0" marL="0" marR="0" rtl="0" algn="l">
                        <a:spcBef>
                          <a:spcPts val="0"/>
                        </a:spcBef>
                        <a:spcAft>
                          <a:spcPts val="0"/>
                        </a:spcAft>
                        <a:buNone/>
                      </a:pPr>
                      <a:r>
                        <a:rPr lang="en-US" sz="1900"/>
                        <a:t>Standard Deviation</a:t>
                      </a:r>
                      <a:endParaRPr/>
                    </a:p>
                  </a:txBody>
                  <a:tcPr marT="45725" marB="45725" marR="109725" marL="109725" anchor="ctr"/>
                </a:tc>
                <a:tc>
                  <a:txBody>
                    <a:bodyPr/>
                    <a:lstStyle/>
                    <a:p>
                      <a:pPr indent="0" lvl="0" marL="0" marR="0" rtl="0" algn="l">
                        <a:spcBef>
                          <a:spcPts val="0"/>
                        </a:spcBef>
                        <a:spcAft>
                          <a:spcPts val="0"/>
                        </a:spcAft>
                        <a:buNone/>
                      </a:pPr>
                      <a:r>
                        <a:t/>
                      </a:r>
                      <a:endParaRPr sz="1900"/>
                    </a:p>
                  </a:txBody>
                  <a:tcPr marT="45725" marB="45725" marR="109725" marL="109725"/>
                </a:tc>
                <a:tc>
                  <a:txBody>
                    <a:bodyPr/>
                    <a:lstStyle/>
                    <a:p>
                      <a:pPr indent="0" lvl="0" marL="0" marR="0" rtl="0" algn="l">
                        <a:spcBef>
                          <a:spcPts val="0"/>
                        </a:spcBef>
                        <a:spcAft>
                          <a:spcPts val="0"/>
                        </a:spcAft>
                        <a:buNone/>
                      </a:pPr>
                      <a:r>
                        <a:t/>
                      </a:r>
                      <a:endParaRPr sz="1900"/>
                    </a:p>
                  </a:txBody>
                  <a:tcPr marT="45725" marB="45725" marR="109725" marL="109725"/>
                </a:tc>
              </a:tr>
              <a:tr h="554475">
                <a:tc>
                  <a:txBody>
                    <a:bodyPr/>
                    <a:lstStyle/>
                    <a:p>
                      <a:pPr indent="0" lvl="0" marL="0" marR="0" rtl="0" algn="l">
                        <a:spcBef>
                          <a:spcPts val="0"/>
                        </a:spcBef>
                        <a:spcAft>
                          <a:spcPts val="0"/>
                        </a:spcAft>
                        <a:buNone/>
                      </a:pPr>
                      <a:r>
                        <a:rPr lang="en-US" sz="1900"/>
                        <a:t>Range</a:t>
                      </a:r>
                      <a:endParaRPr/>
                    </a:p>
                  </a:txBody>
                  <a:tcPr marT="45725" marB="45725" marR="109725" marL="109725" anchor="ctr"/>
                </a:tc>
                <a:tc gridSpan="2">
                  <a:txBody>
                    <a:bodyPr/>
                    <a:lstStyle/>
                    <a:p>
                      <a:pPr indent="0" lvl="0" marL="0" marR="0" rtl="0" algn="ctr">
                        <a:spcBef>
                          <a:spcPts val="0"/>
                        </a:spcBef>
                        <a:spcAft>
                          <a:spcPts val="0"/>
                        </a:spcAft>
                        <a:buNone/>
                      </a:pPr>
                      <a:r>
                        <a:rPr lang="en-US" sz="1900"/>
                        <a:t>Max – Min</a:t>
                      </a:r>
                      <a:endParaRPr/>
                    </a:p>
                  </a:txBody>
                  <a:tcPr marT="45725" marB="45725" marR="109725" marL="109725" anchor="ctr"/>
                </a:tc>
                <a:tc hMerge="1"/>
              </a:tr>
            </a:tbl>
          </a:graphicData>
        </a:graphic>
      </p:graphicFrame>
      <p:pic>
        <p:nvPicPr>
          <p:cNvPr id="318" name="Google Shape;318;p20"/>
          <p:cNvPicPr preferRelativeResize="0"/>
          <p:nvPr/>
        </p:nvPicPr>
        <p:blipFill rotWithShape="1">
          <a:blip r:embed="rId3">
            <a:alphaModFix/>
          </a:blip>
          <a:srcRect b="0" l="0" r="0" t="0"/>
          <a:stretch/>
        </p:blipFill>
        <p:spPr>
          <a:xfrm>
            <a:off x="4813301" y="2281767"/>
            <a:ext cx="2561167" cy="541867"/>
          </a:xfrm>
          <a:prstGeom prst="rect">
            <a:avLst/>
          </a:prstGeom>
          <a:noFill/>
          <a:ln>
            <a:noFill/>
          </a:ln>
        </p:spPr>
      </p:pic>
      <p:pic>
        <p:nvPicPr>
          <p:cNvPr id="319" name="Google Shape;319;p20"/>
          <p:cNvPicPr preferRelativeResize="0"/>
          <p:nvPr/>
        </p:nvPicPr>
        <p:blipFill rotWithShape="1">
          <a:blip r:embed="rId4">
            <a:alphaModFix/>
          </a:blip>
          <a:srcRect b="0" l="0" r="0" t="0"/>
          <a:stretch/>
        </p:blipFill>
        <p:spPr>
          <a:xfrm>
            <a:off x="7854951" y="2288118"/>
            <a:ext cx="2491316" cy="535516"/>
          </a:xfrm>
          <a:prstGeom prst="rect">
            <a:avLst/>
          </a:prstGeom>
          <a:noFill/>
          <a:ln>
            <a:noFill/>
          </a:ln>
        </p:spPr>
      </p:pic>
      <p:pic>
        <p:nvPicPr>
          <p:cNvPr id="320" name="Google Shape;320;p20"/>
          <p:cNvPicPr preferRelativeResize="0"/>
          <p:nvPr/>
        </p:nvPicPr>
        <p:blipFill rotWithShape="1">
          <a:blip r:embed="rId5">
            <a:alphaModFix/>
          </a:blip>
          <a:srcRect b="0" l="0" r="0" t="0"/>
          <a:stretch/>
        </p:blipFill>
        <p:spPr>
          <a:xfrm>
            <a:off x="7854951" y="1720851"/>
            <a:ext cx="2491316" cy="505883"/>
          </a:xfrm>
          <a:prstGeom prst="rect">
            <a:avLst/>
          </a:prstGeom>
          <a:noFill/>
          <a:ln>
            <a:noFill/>
          </a:ln>
        </p:spPr>
      </p:pic>
      <p:pic>
        <p:nvPicPr>
          <p:cNvPr id="321" name="Google Shape;321;p20"/>
          <p:cNvPicPr preferRelativeResize="0"/>
          <p:nvPr/>
        </p:nvPicPr>
        <p:blipFill rotWithShape="1">
          <a:blip r:embed="rId6">
            <a:alphaModFix/>
          </a:blip>
          <a:srcRect b="0" l="0" r="0" t="0"/>
          <a:stretch/>
        </p:blipFill>
        <p:spPr>
          <a:xfrm>
            <a:off x="4813301" y="1739901"/>
            <a:ext cx="2561167" cy="486833"/>
          </a:xfrm>
          <a:prstGeom prst="rect">
            <a:avLst/>
          </a:prstGeom>
          <a:noFill/>
          <a:ln>
            <a:noFill/>
          </a:ln>
        </p:spPr>
      </p:pic>
      <p:sp>
        <p:nvSpPr>
          <p:cNvPr id="322" name="Google Shape;322;p20"/>
          <p:cNvSpPr txBox="1"/>
          <p:nvPr/>
        </p:nvSpPr>
        <p:spPr>
          <a:xfrm>
            <a:off x="626533" y="10584"/>
            <a:ext cx="9874251" cy="878416"/>
          </a:xfrm>
          <a:prstGeom prst="rect">
            <a:avLst/>
          </a:prstGeom>
          <a:noFill/>
          <a:ln>
            <a:noFill/>
          </a:ln>
        </p:spPr>
        <p:txBody>
          <a:bodyPr anchorCtr="0" anchor="ctr" bIns="54850" lIns="109725" spcFirstLastPara="1" rIns="109725" wrap="square" tIns="54850">
            <a:normAutofit/>
          </a:bodyPr>
          <a:lstStyle/>
          <a:p>
            <a:pPr indent="0" lvl="0" marL="0" marR="0" rtl="0" algn="l">
              <a:spcBef>
                <a:spcPts val="0"/>
              </a:spcBef>
              <a:spcAft>
                <a:spcPts val="0"/>
              </a:spcAft>
              <a:buClr>
                <a:srgbClr val="2E75B5"/>
              </a:buClr>
              <a:buSzPts val="3840"/>
              <a:buFont typeface="Times New Roman"/>
              <a:buNone/>
            </a:pPr>
            <a:r>
              <a:rPr lang="en-US" sz="3840">
                <a:solidFill>
                  <a:srgbClr val="2E75B5"/>
                </a:solidFill>
                <a:latin typeface="Times New Roman"/>
                <a:ea typeface="Times New Roman"/>
                <a:cs typeface="Times New Roman"/>
                <a:sym typeface="Times New Roman"/>
              </a:rPr>
              <a:t>Measures of Dispersion</a:t>
            </a:r>
            <a:endParaRPr sz="3840">
              <a:solidFill>
                <a:srgbClr val="2E75B5"/>
              </a:solidFill>
              <a:latin typeface="Times New Roman"/>
              <a:ea typeface="Times New Roman"/>
              <a:cs typeface="Times New Roman"/>
              <a:sym typeface="Times New Roman"/>
            </a:endParaRPr>
          </a:p>
        </p:txBody>
      </p:sp>
      <p:pic>
        <p:nvPicPr>
          <p:cNvPr id="323" name="Google Shape;323;p20"/>
          <p:cNvPicPr preferRelativeResize="0"/>
          <p:nvPr/>
        </p:nvPicPr>
        <p:blipFill rotWithShape="1">
          <a:blip r:embed="rId7">
            <a:alphaModFix/>
          </a:blip>
          <a:srcRect b="0" l="0" r="0" t="0"/>
          <a:stretch/>
        </p:blipFill>
        <p:spPr>
          <a:xfrm>
            <a:off x="975784" y="3704167"/>
            <a:ext cx="3291416" cy="2635251"/>
          </a:xfrm>
          <a:prstGeom prst="rect">
            <a:avLst/>
          </a:prstGeom>
          <a:noFill/>
          <a:ln>
            <a:noFill/>
          </a:ln>
        </p:spPr>
      </p:pic>
      <p:pic>
        <p:nvPicPr>
          <p:cNvPr id="324" name="Google Shape;324;p20"/>
          <p:cNvPicPr preferRelativeResize="0"/>
          <p:nvPr/>
        </p:nvPicPr>
        <p:blipFill rotWithShape="1">
          <a:blip r:embed="rId8">
            <a:alphaModFix/>
          </a:blip>
          <a:srcRect b="0" l="0" r="0" t="0"/>
          <a:stretch/>
        </p:blipFill>
        <p:spPr>
          <a:xfrm>
            <a:off x="5181601" y="4343400"/>
            <a:ext cx="6125633" cy="1828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1"/>
          <p:cNvPicPr preferRelativeResize="0"/>
          <p:nvPr>
            <p:ph idx="1" type="body"/>
          </p:nvPr>
        </p:nvPicPr>
        <p:blipFill rotWithShape="1">
          <a:blip r:embed="rId3">
            <a:alphaModFix/>
          </a:blip>
          <a:srcRect b="0" l="0" r="0" t="0"/>
          <a:stretch/>
        </p:blipFill>
        <p:spPr>
          <a:xfrm>
            <a:off x="1102784" y="1341967"/>
            <a:ext cx="8483600" cy="1799167"/>
          </a:xfrm>
          <a:prstGeom prst="rect">
            <a:avLst/>
          </a:prstGeom>
          <a:noFill/>
          <a:ln>
            <a:noFill/>
          </a:ln>
        </p:spPr>
      </p:pic>
      <p:pic>
        <p:nvPicPr>
          <p:cNvPr id="330" name="Google Shape;330;p21"/>
          <p:cNvPicPr preferRelativeResize="0"/>
          <p:nvPr/>
        </p:nvPicPr>
        <p:blipFill rotWithShape="1">
          <a:blip r:embed="rId4">
            <a:alphaModFix/>
          </a:blip>
          <a:srcRect b="0" l="0" r="0" t="0"/>
          <a:stretch/>
        </p:blipFill>
        <p:spPr>
          <a:xfrm>
            <a:off x="1678517" y="3429000"/>
            <a:ext cx="6891867" cy="158538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p:nvPr/>
        </p:nvSpPr>
        <p:spPr>
          <a:xfrm>
            <a:off x="912285" y="1267884"/>
            <a:ext cx="10847916" cy="40977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Variance and Standard Deviation: Step by Step </a:t>
            </a:r>
            <a:endParaRPr/>
          </a:p>
          <a:p>
            <a:pPr indent="0" lvl="0" marL="0" marR="0" rtl="0" algn="l">
              <a:spcBef>
                <a:spcPts val="0"/>
              </a:spcBef>
              <a:spcAft>
                <a:spcPts val="0"/>
              </a:spcAft>
              <a:buNone/>
            </a:pPr>
            <a:r>
              <a:t/>
            </a:r>
            <a:endParaRPr sz="2400">
              <a:solidFill>
                <a:srgbClr val="7F7F7F"/>
              </a:solidFill>
              <a:latin typeface="Calibri"/>
              <a:ea typeface="Calibri"/>
              <a:cs typeface="Calibri"/>
              <a:sym typeface="Calibri"/>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Calculate the mean, x.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 Write a table that subtracts the mean from each observed value.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Square each of the differences.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 Add this column.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Divide by n -1 where n is the number of items in the sample This is the variance. </a:t>
            </a:r>
            <a:endParaRPr/>
          </a:p>
          <a:p>
            <a:pPr indent="-609585" lvl="0" marL="609585" marR="0" rtl="0" algn="l">
              <a:lnSpc>
                <a:spcPct val="150000"/>
              </a:lnSpc>
              <a:spcBef>
                <a:spcPts val="0"/>
              </a:spcBef>
              <a:spcAft>
                <a:spcPts val="0"/>
              </a:spcAft>
              <a:buClr>
                <a:srgbClr val="7F7F7F"/>
              </a:buClr>
              <a:buSzPts val="2400"/>
              <a:buFont typeface="Calibri"/>
              <a:buAutoNum type="arabicPeriod"/>
            </a:pPr>
            <a:r>
              <a:rPr lang="en-US" sz="2400">
                <a:solidFill>
                  <a:srgbClr val="7F7F7F"/>
                </a:solidFill>
                <a:latin typeface="Calibri"/>
                <a:ea typeface="Calibri"/>
                <a:cs typeface="Calibri"/>
                <a:sym typeface="Calibri"/>
              </a:rPr>
              <a:t>To get the standard deviation we take the square root of the variance. </a:t>
            </a:r>
            <a:endParaRPr/>
          </a:p>
        </p:txBody>
      </p:sp>
      <p:sp>
        <p:nvSpPr>
          <p:cNvPr id="336" name="Google Shape;336;p22"/>
          <p:cNvSpPr txBox="1"/>
          <p:nvPr/>
        </p:nvSpPr>
        <p:spPr>
          <a:xfrm>
            <a:off x="239185" y="260352"/>
            <a:ext cx="80645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Computing step by step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Deviation</a:t>
            </a:r>
            <a:r>
              <a:rPr lang="en-US"/>
              <a:t> is the distance from the mean.</a:t>
            </a:r>
            <a:endParaRPr/>
          </a:p>
          <a:p>
            <a:pPr indent="-228600" lvl="0" marL="228600" rtl="0" algn="l">
              <a:lnSpc>
                <a:spcPct val="90000"/>
              </a:lnSpc>
              <a:spcBef>
                <a:spcPts val="1000"/>
              </a:spcBef>
              <a:spcAft>
                <a:spcPts val="0"/>
              </a:spcAft>
              <a:buClr>
                <a:schemeClr val="dk1"/>
              </a:buClr>
              <a:buSzPts val="2800"/>
              <a:buChar char="•"/>
            </a:pPr>
            <a:r>
              <a:rPr b="1" lang="en-US"/>
              <a:t>Deviation score </a:t>
            </a:r>
            <a:r>
              <a:rPr lang="en-US"/>
              <a:t>= observation - true mean</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t>Variance </a:t>
            </a:r>
            <a:r>
              <a:rPr lang="en-US"/>
              <a:t>= mean or average of squared deviation scores.  </a:t>
            </a:r>
            <a:endParaRPr/>
          </a:p>
          <a:p>
            <a:pPr indent="-228600" lvl="0" marL="228600" rtl="0" algn="l">
              <a:lnSpc>
                <a:spcPct val="90000"/>
              </a:lnSpc>
              <a:spcBef>
                <a:spcPts val="1000"/>
              </a:spcBef>
              <a:spcAft>
                <a:spcPts val="0"/>
              </a:spcAft>
              <a:buClr>
                <a:schemeClr val="dk1"/>
              </a:buClr>
              <a:buSzPts val="2800"/>
              <a:buFont typeface="Arial"/>
              <a:buNone/>
            </a:pPr>
            <a:r>
              <a:rPr lang="en-US"/>
              <a:t>.</a:t>
            </a:r>
            <a:endParaRPr/>
          </a:p>
          <a:p>
            <a:pPr indent="-228600" lvl="0" marL="228600" rtl="0" algn="l">
              <a:lnSpc>
                <a:spcPct val="90000"/>
              </a:lnSpc>
              <a:spcBef>
                <a:spcPts val="1000"/>
              </a:spcBef>
              <a:spcAft>
                <a:spcPts val="0"/>
              </a:spcAft>
              <a:buClr>
                <a:schemeClr val="dk1"/>
              </a:buClr>
              <a:buSzPts val="2800"/>
              <a:buChar char="•"/>
            </a:pPr>
            <a:r>
              <a:rPr b="1" lang="en-US"/>
              <a:t>Standard Deviation </a:t>
            </a:r>
            <a:r>
              <a:rPr lang="en-US"/>
              <a:t>= square root of variance.</a:t>
            </a:r>
            <a:endParaRPr/>
          </a:p>
          <a:p>
            <a:pPr indent="-228600" lvl="0" marL="228600" rtl="0" algn="l">
              <a:lnSpc>
                <a:spcPct val="90000"/>
              </a:lnSpc>
              <a:spcBef>
                <a:spcPts val="1000"/>
              </a:spcBef>
              <a:spcAft>
                <a:spcPts val="0"/>
              </a:spcAft>
              <a:buClr>
                <a:schemeClr val="dk1"/>
              </a:buClr>
              <a:buSzPts val="2800"/>
              <a:buFont typeface="Arial"/>
              <a:buNone/>
            </a:pPr>
            <a:r>
              <a:rPr lang="en-US"/>
              <a:t>		</a:t>
            </a:r>
            <a:endParaRPr/>
          </a:p>
        </p:txBody>
      </p:sp>
      <p:grpSp>
        <p:nvGrpSpPr>
          <p:cNvPr id="342" name="Google Shape;342;p23"/>
          <p:cNvGrpSpPr/>
          <p:nvPr/>
        </p:nvGrpSpPr>
        <p:grpSpPr>
          <a:xfrm>
            <a:off x="3718985" y="3862917"/>
            <a:ext cx="4754033" cy="661984"/>
            <a:chOff x="1757" y="2433"/>
            <a:chExt cx="2246" cy="418"/>
          </a:xfrm>
        </p:grpSpPr>
        <p:sp>
          <p:nvSpPr>
            <p:cNvPr id="343" name="Google Shape;343;p23"/>
            <p:cNvSpPr/>
            <p:nvPr/>
          </p:nvSpPr>
          <p:spPr>
            <a:xfrm>
              <a:off x="1757" y="2436"/>
              <a:ext cx="704" cy="8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p:txBody>
        </p:sp>
        <p:grpSp>
          <p:nvGrpSpPr>
            <p:cNvPr id="344" name="Google Shape;344;p23"/>
            <p:cNvGrpSpPr/>
            <p:nvPr/>
          </p:nvGrpSpPr>
          <p:grpSpPr>
            <a:xfrm>
              <a:off x="2904" y="2433"/>
              <a:ext cx="1099" cy="418"/>
              <a:chOff x="2904" y="2433"/>
              <a:chExt cx="1099" cy="418"/>
            </a:xfrm>
          </p:grpSpPr>
          <p:sp>
            <p:nvSpPr>
              <p:cNvPr id="345" name="Google Shape;345;p23"/>
              <p:cNvSpPr/>
              <p:nvPr/>
            </p:nvSpPr>
            <p:spPr>
              <a:xfrm>
                <a:off x="2904" y="2433"/>
                <a:ext cx="203" cy="248"/>
              </a:xfrm>
              <a:prstGeom prst="rect">
                <a:avLst/>
              </a:prstGeom>
              <a:noFill/>
              <a:ln>
                <a:noFill/>
              </a:ln>
            </p:spPr>
            <p:txBody>
              <a:bodyPr anchorCtr="0" anchor="t" bIns="31725" lIns="61375" spcFirstLastPara="1" rIns="61375" wrap="square" tIns="31725">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Noto Sans Symbols"/>
                    <a:ea typeface="Noto Sans Symbols"/>
                    <a:cs typeface="Noto Sans Symbols"/>
                    <a:sym typeface="Noto Sans Symbols"/>
                  </a:rPr>
                  <a:t>μ</a:t>
                </a:r>
                <a:endParaRPr/>
              </a:p>
            </p:txBody>
          </p:sp>
          <p:sp>
            <p:nvSpPr>
              <p:cNvPr id="346" name="Google Shape;346;p23"/>
              <p:cNvSpPr/>
              <p:nvPr/>
            </p:nvSpPr>
            <p:spPr>
              <a:xfrm>
                <a:off x="3064" y="2448"/>
                <a:ext cx="939" cy="403"/>
              </a:xfrm>
              <a:prstGeom prst="rect">
                <a:avLst/>
              </a:prstGeom>
              <a:noFill/>
              <a:ln>
                <a:noFill/>
              </a:ln>
            </p:spPr>
            <p:txBody>
              <a:bodyPr anchorCtr="0" anchor="t" bIns="31725" lIns="61375" spcFirstLastPara="1" rIns="61375" wrap="square" tIns="31725">
                <a:spAutoFit/>
              </a:bodyPr>
              <a:lstStyle/>
              <a:p>
                <a:pPr indent="0" lvl="0" marL="0" marR="0" rtl="0" algn="l">
                  <a:spcBef>
                    <a:spcPts val="0"/>
                  </a:spcBef>
                  <a:spcAft>
                    <a:spcPts val="0"/>
                  </a:spcAft>
                  <a:buClr>
                    <a:schemeClr val="dk1"/>
                  </a:buClr>
                  <a:buSzPts val="1867"/>
                  <a:buFont typeface="Arial"/>
                  <a:buNone/>
                </a:pPr>
                <a:r>
                  <a:rPr lang="en-US" sz="1867">
                    <a:solidFill>
                      <a:schemeClr val="dk1"/>
                    </a:solidFill>
                    <a:latin typeface="Arial"/>
                    <a:ea typeface="Arial"/>
                    <a:cs typeface="Arial"/>
                    <a:sym typeface="Arial"/>
                  </a:rPr>
                  <a:t>= Population  Mean</a:t>
                </a:r>
                <a:endParaRPr/>
              </a:p>
            </p:txBody>
          </p:sp>
        </p:grpSp>
      </p:grpSp>
      <p:sp>
        <p:nvSpPr>
          <p:cNvPr id="347" name="Google Shape;347;p23"/>
          <p:cNvSpPr/>
          <p:nvPr/>
        </p:nvSpPr>
        <p:spPr>
          <a:xfrm>
            <a:off x="3210985" y="4235451"/>
            <a:ext cx="4337047" cy="1265768"/>
          </a:xfrm>
          <a:custGeom>
            <a:rect b="b" l="l" r="r" t="t"/>
            <a:pathLst>
              <a:path extrusionOk="0" h="797" w="2049">
                <a:moveTo>
                  <a:pt x="0" y="796"/>
                </a:moveTo>
                <a:lnTo>
                  <a:pt x="25" y="796"/>
                </a:lnTo>
                <a:lnTo>
                  <a:pt x="51" y="796"/>
                </a:lnTo>
                <a:lnTo>
                  <a:pt x="76" y="796"/>
                </a:lnTo>
                <a:lnTo>
                  <a:pt x="100" y="796"/>
                </a:lnTo>
                <a:lnTo>
                  <a:pt x="127" y="796"/>
                </a:lnTo>
                <a:lnTo>
                  <a:pt x="151" y="796"/>
                </a:lnTo>
                <a:lnTo>
                  <a:pt x="176" y="796"/>
                </a:lnTo>
                <a:lnTo>
                  <a:pt x="201" y="792"/>
                </a:lnTo>
                <a:lnTo>
                  <a:pt x="227" y="792"/>
                </a:lnTo>
                <a:lnTo>
                  <a:pt x="251" y="792"/>
                </a:lnTo>
                <a:lnTo>
                  <a:pt x="276" y="787"/>
                </a:lnTo>
                <a:lnTo>
                  <a:pt x="301" y="782"/>
                </a:lnTo>
                <a:lnTo>
                  <a:pt x="335" y="777"/>
                </a:lnTo>
                <a:lnTo>
                  <a:pt x="360" y="772"/>
                </a:lnTo>
                <a:lnTo>
                  <a:pt x="385" y="763"/>
                </a:lnTo>
                <a:lnTo>
                  <a:pt x="409" y="753"/>
                </a:lnTo>
                <a:lnTo>
                  <a:pt x="435" y="743"/>
                </a:lnTo>
                <a:lnTo>
                  <a:pt x="460" y="728"/>
                </a:lnTo>
                <a:lnTo>
                  <a:pt x="485" y="709"/>
                </a:lnTo>
                <a:lnTo>
                  <a:pt x="511" y="689"/>
                </a:lnTo>
                <a:lnTo>
                  <a:pt x="536" y="665"/>
                </a:lnTo>
                <a:lnTo>
                  <a:pt x="560" y="641"/>
                </a:lnTo>
                <a:lnTo>
                  <a:pt x="585" y="612"/>
                </a:lnTo>
                <a:lnTo>
                  <a:pt x="611" y="578"/>
                </a:lnTo>
                <a:lnTo>
                  <a:pt x="636" y="539"/>
                </a:lnTo>
                <a:lnTo>
                  <a:pt x="661" y="500"/>
                </a:lnTo>
                <a:lnTo>
                  <a:pt x="695" y="457"/>
                </a:lnTo>
                <a:lnTo>
                  <a:pt x="719" y="412"/>
                </a:lnTo>
                <a:lnTo>
                  <a:pt x="744" y="364"/>
                </a:lnTo>
                <a:lnTo>
                  <a:pt x="769" y="316"/>
                </a:lnTo>
                <a:lnTo>
                  <a:pt x="795" y="267"/>
                </a:lnTo>
                <a:lnTo>
                  <a:pt x="820" y="218"/>
                </a:lnTo>
                <a:lnTo>
                  <a:pt x="845" y="175"/>
                </a:lnTo>
                <a:lnTo>
                  <a:pt x="871" y="131"/>
                </a:lnTo>
                <a:lnTo>
                  <a:pt x="895" y="97"/>
                </a:lnTo>
                <a:lnTo>
                  <a:pt x="920" y="64"/>
                </a:lnTo>
                <a:lnTo>
                  <a:pt x="945" y="34"/>
                </a:lnTo>
                <a:lnTo>
                  <a:pt x="971" y="19"/>
                </a:lnTo>
                <a:lnTo>
                  <a:pt x="995" y="5"/>
                </a:lnTo>
                <a:lnTo>
                  <a:pt x="1029" y="0"/>
                </a:lnTo>
                <a:lnTo>
                  <a:pt x="1053" y="5"/>
                </a:lnTo>
                <a:lnTo>
                  <a:pt x="1078" y="19"/>
                </a:lnTo>
                <a:lnTo>
                  <a:pt x="1104" y="34"/>
                </a:lnTo>
                <a:lnTo>
                  <a:pt x="1129" y="64"/>
                </a:lnTo>
                <a:lnTo>
                  <a:pt x="1153" y="97"/>
                </a:lnTo>
                <a:lnTo>
                  <a:pt x="1178" y="131"/>
                </a:lnTo>
                <a:lnTo>
                  <a:pt x="1204" y="175"/>
                </a:lnTo>
                <a:lnTo>
                  <a:pt x="1229" y="218"/>
                </a:lnTo>
                <a:lnTo>
                  <a:pt x="1254" y="267"/>
                </a:lnTo>
                <a:lnTo>
                  <a:pt x="1280" y="316"/>
                </a:lnTo>
                <a:lnTo>
                  <a:pt x="1304" y="364"/>
                </a:lnTo>
                <a:lnTo>
                  <a:pt x="1329" y="412"/>
                </a:lnTo>
                <a:lnTo>
                  <a:pt x="1354" y="457"/>
                </a:lnTo>
                <a:lnTo>
                  <a:pt x="1388" y="500"/>
                </a:lnTo>
                <a:lnTo>
                  <a:pt x="1413" y="539"/>
                </a:lnTo>
                <a:lnTo>
                  <a:pt x="1438" y="578"/>
                </a:lnTo>
                <a:lnTo>
                  <a:pt x="1462" y="612"/>
                </a:lnTo>
                <a:lnTo>
                  <a:pt x="1488" y="641"/>
                </a:lnTo>
                <a:lnTo>
                  <a:pt x="1513" y="665"/>
                </a:lnTo>
                <a:lnTo>
                  <a:pt x="1538" y="689"/>
                </a:lnTo>
                <a:lnTo>
                  <a:pt x="1562" y="709"/>
                </a:lnTo>
                <a:lnTo>
                  <a:pt x="1589" y="728"/>
                </a:lnTo>
                <a:lnTo>
                  <a:pt x="1614" y="743"/>
                </a:lnTo>
                <a:lnTo>
                  <a:pt x="1638" y="753"/>
                </a:lnTo>
                <a:lnTo>
                  <a:pt x="1664" y="763"/>
                </a:lnTo>
                <a:lnTo>
                  <a:pt x="1689" y="772"/>
                </a:lnTo>
                <a:lnTo>
                  <a:pt x="1714" y="777"/>
                </a:lnTo>
                <a:lnTo>
                  <a:pt x="1748" y="782"/>
                </a:lnTo>
                <a:lnTo>
                  <a:pt x="1773" y="787"/>
                </a:lnTo>
                <a:lnTo>
                  <a:pt x="1797" y="792"/>
                </a:lnTo>
                <a:lnTo>
                  <a:pt x="1822" y="792"/>
                </a:lnTo>
                <a:lnTo>
                  <a:pt x="1848" y="792"/>
                </a:lnTo>
                <a:lnTo>
                  <a:pt x="1873" y="796"/>
                </a:lnTo>
                <a:lnTo>
                  <a:pt x="1897" y="796"/>
                </a:lnTo>
                <a:lnTo>
                  <a:pt x="1924" y="796"/>
                </a:lnTo>
                <a:lnTo>
                  <a:pt x="1948" y="796"/>
                </a:lnTo>
                <a:lnTo>
                  <a:pt x="1973" y="796"/>
                </a:lnTo>
                <a:lnTo>
                  <a:pt x="1998" y="796"/>
                </a:lnTo>
                <a:lnTo>
                  <a:pt x="2024" y="796"/>
                </a:lnTo>
                <a:lnTo>
                  <a:pt x="2048" y="796"/>
                </a:lnTo>
              </a:path>
            </a:pathLst>
          </a:custGeom>
          <a:noFill/>
          <a:ln cap="rnd" cmpd="sng" w="1270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cxnSp>
        <p:nvCxnSpPr>
          <p:cNvPr id="348" name="Google Shape;348;p23"/>
          <p:cNvCxnSpPr/>
          <p:nvPr/>
        </p:nvCxnSpPr>
        <p:spPr>
          <a:xfrm>
            <a:off x="3293534" y="5397500"/>
            <a:ext cx="4171951" cy="0"/>
          </a:xfrm>
          <a:prstGeom prst="straightConnector1">
            <a:avLst/>
          </a:prstGeom>
          <a:noFill/>
          <a:ln cap="flat" cmpd="sng" w="50800">
            <a:solidFill>
              <a:schemeClr val="dk1"/>
            </a:solidFill>
            <a:prstDash val="solid"/>
            <a:round/>
            <a:headEnd len="sm" w="sm" type="none"/>
            <a:tailEnd len="sm" w="sm" type="none"/>
          </a:ln>
        </p:spPr>
      </p:cxnSp>
      <p:cxnSp>
        <p:nvCxnSpPr>
          <p:cNvPr id="349" name="Google Shape;349;p23"/>
          <p:cNvCxnSpPr/>
          <p:nvPr/>
        </p:nvCxnSpPr>
        <p:spPr>
          <a:xfrm rot="10800000">
            <a:off x="5378451" y="3697817"/>
            <a:ext cx="0" cy="1742016"/>
          </a:xfrm>
          <a:prstGeom prst="straightConnector1">
            <a:avLst/>
          </a:prstGeom>
          <a:noFill/>
          <a:ln cap="flat" cmpd="sng" w="50800">
            <a:solidFill>
              <a:schemeClr val="dk1"/>
            </a:solidFill>
            <a:prstDash val="solid"/>
            <a:round/>
            <a:headEnd len="sm" w="sm" type="none"/>
            <a:tailEnd len="sm" w="sm" type="none"/>
          </a:ln>
        </p:spPr>
      </p:cxnSp>
      <p:sp>
        <p:nvSpPr>
          <p:cNvPr id="350" name="Google Shape;350;p23"/>
          <p:cNvSpPr/>
          <p:nvPr/>
        </p:nvSpPr>
        <p:spPr>
          <a:xfrm>
            <a:off x="6005156" y="4910667"/>
            <a:ext cx="456857" cy="447923"/>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2133"/>
              <a:buFont typeface="Arial"/>
              <a:buNone/>
            </a:pPr>
            <a:r>
              <a:rPr lang="en-US" sz="2133">
                <a:solidFill>
                  <a:schemeClr val="dk1"/>
                </a:solidFill>
                <a:latin typeface="Noto Sans Symbols"/>
                <a:ea typeface="Noto Sans Symbols"/>
                <a:cs typeface="Noto Sans Symbols"/>
                <a:sym typeface="Noto Sans Symbols"/>
              </a:rPr>
              <a:t>♓</a:t>
            </a:r>
            <a:endParaRPr/>
          </a:p>
        </p:txBody>
      </p:sp>
      <p:cxnSp>
        <p:nvCxnSpPr>
          <p:cNvPr id="351" name="Google Shape;351;p23"/>
          <p:cNvCxnSpPr/>
          <p:nvPr/>
        </p:nvCxnSpPr>
        <p:spPr>
          <a:xfrm>
            <a:off x="5441951" y="5080000"/>
            <a:ext cx="768300" cy="0"/>
          </a:xfrm>
          <a:prstGeom prst="straightConnector1">
            <a:avLst/>
          </a:prstGeom>
          <a:noFill/>
          <a:ln cap="flat" cmpd="sng" w="12700">
            <a:solidFill>
              <a:schemeClr val="dk1"/>
            </a:solidFill>
            <a:prstDash val="dash"/>
            <a:round/>
            <a:headEnd len="sm" w="sm" type="none"/>
            <a:tailEnd len="sm" w="sm" type="none"/>
          </a:ln>
        </p:spPr>
      </p:cxnSp>
      <p:sp>
        <p:nvSpPr>
          <p:cNvPr id="352" name="Google Shape;352;p23"/>
          <p:cNvSpPr/>
          <p:nvPr/>
        </p:nvSpPr>
        <p:spPr>
          <a:xfrm>
            <a:off x="6328834" y="4929718"/>
            <a:ext cx="3565081" cy="407014"/>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1867"/>
              <a:buFont typeface="Arial"/>
              <a:buNone/>
            </a:pPr>
            <a:r>
              <a:rPr lang="en-US" sz="1867">
                <a:solidFill>
                  <a:schemeClr val="dk1"/>
                </a:solidFill>
                <a:latin typeface="Arial"/>
                <a:ea typeface="Arial"/>
                <a:cs typeface="Arial"/>
                <a:sym typeface="Arial"/>
              </a:rPr>
              <a:t>Deviation (distance from mean)</a:t>
            </a:r>
            <a:endParaRPr/>
          </a:p>
        </p:txBody>
      </p:sp>
      <p:sp>
        <p:nvSpPr>
          <p:cNvPr id="353" name="Google Shape;353;p23"/>
          <p:cNvSpPr txBox="1"/>
          <p:nvPr>
            <p:ph type="title"/>
          </p:nvPr>
        </p:nvSpPr>
        <p:spPr>
          <a:xfrm>
            <a:off x="609600" y="275167"/>
            <a:ext cx="10972800" cy="416984"/>
          </a:xfrm>
          <a:prstGeom prst="rect">
            <a:avLst/>
          </a:prstGeom>
          <a:noFill/>
          <a:ln>
            <a:noFill/>
          </a:ln>
        </p:spPr>
        <p:txBody>
          <a:bodyPr anchorCtr="0" anchor="t" bIns="60950" lIns="121900" spcFirstLastPara="1" rIns="121900" wrap="square" tIns="6095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Measures of Variability</a:t>
            </a:r>
            <a:endParaRPr/>
          </a:p>
        </p:txBody>
      </p:sp>
    </p:spTree>
  </p:cSld>
  <p:clrMapOvr>
    <a:masterClrMapping/>
  </p:clrMapOvr>
  <p:transition>
    <p:push dir="r"/>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4"/>
          <p:cNvSpPr txBox="1"/>
          <p:nvPr/>
        </p:nvSpPr>
        <p:spPr>
          <a:xfrm>
            <a:off x="624417" y="260352"/>
            <a:ext cx="595206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In class exercise</a:t>
            </a:r>
            <a:endParaRPr/>
          </a:p>
        </p:txBody>
      </p:sp>
      <p:sp>
        <p:nvSpPr>
          <p:cNvPr id="359" name="Google Shape;359;p24"/>
          <p:cNvSpPr/>
          <p:nvPr/>
        </p:nvSpPr>
        <p:spPr>
          <a:xfrm>
            <a:off x="624417" y="1198034"/>
            <a:ext cx="10464900" cy="12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Find std and Var </a:t>
            </a:r>
            <a:endParaRPr/>
          </a:p>
          <a:p>
            <a:pPr indent="0" lvl="0" marL="0" marR="0" rtl="0" algn="l">
              <a:spcBef>
                <a:spcPts val="0"/>
              </a:spcBef>
              <a:spcAft>
                <a:spcPts val="0"/>
              </a:spcAft>
              <a:buClr>
                <a:schemeClr val="dk1"/>
              </a:buClr>
              <a:buSzPts val="2400"/>
              <a:buFont typeface="Arial"/>
              <a:buNone/>
            </a:pPr>
            <a:r>
              <a:t/>
            </a:r>
            <a:endParaRPr sz="2400">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44, 50, 38, 96, 42, 47, 40, 39, 46, 50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142ff70f1a9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66" name="Google Shape;366;g142ff70f1a9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5"/>
          <p:cNvSpPr/>
          <p:nvPr/>
        </p:nvSpPr>
        <p:spPr>
          <a:xfrm>
            <a:off x="1107391" y="332318"/>
            <a:ext cx="109356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Range</a:t>
            </a:r>
            <a:endParaRPr/>
          </a:p>
        </p:txBody>
      </p:sp>
      <p:sp>
        <p:nvSpPr>
          <p:cNvPr id="372" name="Google Shape;372;p25"/>
          <p:cNvSpPr/>
          <p:nvPr/>
        </p:nvSpPr>
        <p:spPr>
          <a:xfrm>
            <a:off x="431800" y="1126067"/>
            <a:ext cx="11760200"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 "Range" for a data set is the difference between the largest value and smallest value contained in the data set. First reorder the data set from smallest to largest then subtract the first element from the last element</a:t>
            </a:r>
            <a:endParaRPr/>
          </a:p>
        </p:txBody>
      </p:sp>
      <p:sp>
        <p:nvSpPr>
          <p:cNvPr id="373" name="Google Shape;373;p25"/>
          <p:cNvSpPr/>
          <p:nvPr/>
        </p:nvSpPr>
        <p:spPr>
          <a:xfrm>
            <a:off x="978859" y="2565401"/>
            <a:ext cx="40368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Data Set = 2, 5, 9, 3, 5, 4, 7 </a:t>
            </a:r>
            <a:endParaRPr sz="2400">
              <a:solidFill>
                <a:schemeClr val="dk1"/>
              </a:solidFill>
              <a:latin typeface="Arial"/>
              <a:ea typeface="Arial"/>
              <a:cs typeface="Arial"/>
              <a:sym typeface="Arial"/>
            </a:endParaRPr>
          </a:p>
        </p:txBody>
      </p:sp>
      <p:sp>
        <p:nvSpPr>
          <p:cNvPr id="374" name="Google Shape;374;p25"/>
          <p:cNvSpPr/>
          <p:nvPr/>
        </p:nvSpPr>
        <p:spPr>
          <a:xfrm>
            <a:off x="1016380" y="3500968"/>
            <a:ext cx="421140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Reordered = 2, 3, 4, 5, 5, 7, 9</a:t>
            </a:r>
            <a:endParaRPr/>
          </a:p>
        </p:txBody>
      </p:sp>
      <p:sp>
        <p:nvSpPr>
          <p:cNvPr id="375" name="Google Shape;375;p25"/>
          <p:cNvSpPr/>
          <p:nvPr/>
        </p:nvSpPr>
        <p:spPr>
          <a:xfrm>
            <a:off x="1015049" y="4508501"/>
            <a:ext cx="295465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Range = ( 9 - 2 ) = 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p:nvPr/>
        </p:nvSpPr>
        <p:spPr>
          <a:xfrm>
            <a:off x="4627905" y="143934"/>
            <a:ext cx="2936190" cy="694144"/>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3733"/>
              <a:buFont typeface="Arial"/>
              <a:buNone/>
            </a:pPr>
            <a:r>
              <a:rPr b="0" i="1" lang="en-US" sz="3733" u="none" cap="none" strike="noStrike">
                <a:solidFill>
                  <a:schemeClr val="dk1"/>
                </a:solidFill>
                <a:latin typeface="Arial"/>
                <a:ea typeface="Arial"/>
                <a:cs typeface="Arial"/>
                <a:sym typeface="Arial"/>
              </a:rPr>
              <a:t>STATISTICS</a:t>
            </a:r>
            <a:endParaRPr/>
          </a:p>
        </p:txBody>
      </p:sp>
      <p:sp>
        <p:nvSpPr>
          <p:cNvPr id="125" name="Google Shape;125;p3"/>
          <p:cNvSpPr/>
          <p:nvPr/>
        </p:nvSpPr>
        <p:spPr>
          <a:xfrm>
            <a:off x="624418" y="1845733"/>
            <a:ext cx="10562167"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Statistics is the science of data.  It involves </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collecting, </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classifying, </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summarizing, </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analyzing,</a:t>
            </a:r>
            <a:endParaRPr/>
          </a:p>
          <a:p>
            <a:pPr indent="-152400" lvl="1" marL="4572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Arial"/>
                <a:ea typeface="Arial"/>
                <a:cs typeface="Arial"/>
                <a:sym typeface="Arial"/>
              </a:rPr>
              <a:t>and interpreting numerical information. </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Statistics is used in several different disciplines (both scientific</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and non-scientific) to make decisions and draw conclusions based on data.</a:t>
            </a:r>
            <a:endParaRPr/>
          </a:p>
        </p:txBody>
      </p:sp>
      <p:pic>
        <p:nvPicPr>
          <p:cNvPr id="126" name="Google Shape;126;p3"/>
          <p:cNvPicPr preferRelativeResize="0"/>
          <p:nvPr/>
        </p:nvPicPr>
        <p:blipFill rotWithShape="1">
          <a:blip r:embed="rId3">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4"/>
          <p:cNvPicPr preferRelativeResize="0"/>
          <p:nvPr/>
        </p:nvPicPr>
        <p:blipFill rotWithShape="1">
          <a:blip r:embed="rId3">
            <a:alphaModFix/>
          </a:blip>
          <a:srcRect b="0" l="0" r="0" t="0"/>
          <a:stretch/>
        </p:blipFill>
        <p:spPr>
          <a:xfrm>
            <a:off x="1871134" y="980018"/>
            <a:ext cx="7564967" cy="3024716"/>
          </a:xfrm>
          <a:prstGeom prst="rect">
            <a:avLst/>
          </a:prstGeom>
          <a:noFill/>
          <a:ln cap="flat" cmpd="sng" w="12700">
            <a:solidFill>
              <a:srgbClr val="FC0128"/>
            </a:solidFill>
            <a:prstDash val="solid"/>
            <a:miter lim="800000"/>
            <a:headEnd len="sm" w="sm" type="none"/>
            <a:tailEnd len="sm" w="sm" type="none"/>
          </a:ln>
        </p:spPr>
      </p:pic>
      <p:sp>
        <p:nvSpPr>
          <p:cNvPr id="132" name="Google Shape;132;p4"/>
          <p:cNvSpPr txBox="1"/>
          <p:nvPr/>
        </p:nvSpPr>
        <p:spPr>
          <a:xfrm>
            <a:off x="1200151" y="4150785"/>
            <a:ext cx="61446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Software for the Course</a:t>
            </a:r>
            <a:endParaRPr/>
          </a:p>
        </p:txBody>
      </p:sp>
      <p:pic>
        <p:nvPicPr>
          <p:cNvPr id="133" name="Google Shape;133;p4"/>
          <p:cNvPicPr preferRelativeResize="0"/>
          <p:nvPr/>
        </p:nvPicPr>
        <p:blipFill rotWithShape="1">
          <a:blip r:embed="rId4">
            <a:alphaModFix/>
          </a:blip>
          <a:srcRect b="0" l="0" r="0" t="0"/>
          <a:stretch/>
        </p:blipFill>
        <p:spPr>
          <a:xfrm>
            <a:off x="10320867" y="55033"/>
            <a:ext cx="1841500" cy="279400"/>
          </a:xfrm>
          <a:prstGeom prst="rect">
            <a:avLst/>
          </a:prstGeom>
          <a:noFill/>
          <a:ln>
            <a:noFill/>
          </a:ln>
        </p:spPr>
      </p:pic>
      <p:pic>
        <p:nvPicPr>
          <p:cNvPr descr="A picture containing drawing&#10;&#10;Description automatically generated" id="134" name="Google Shape;134;p4"/>
          <p:cNvPicPr preferRelativeResize="0"/>
          <p:nvPr/>
        </p:nvPicPr>
        <p:blipFill rotWithShape="1">
          <a:blip r:embed="rId5">
            <a:alphaModFix/>
          </a:blip>
          <a:srcRect b="0" l="0" r="0" t="0"/>
          <a:stretch/>
        </p:blipFill>
        <p:spPr>
          <a:xfrm>
            <a:off x="1200151" y="4830235"/>
            <a:ext cx="5719925" cy="1932021"/>
          </a:xfrm>
          <a:prstGeom prst="rect">
            <a:avLst/>
          </a:prstGeom>
          <a:noFill/>
          <a:ln>
            <a:noFill/>
          </a:ln>
        </p:spPr>
      </p:pic>
      <p:pic>
        <p:nvPicPr>
          <p:cNvPr descr="A picture containing drawing&#10;&#10;Description automatically generated" id="135" name="Google Shape;135;p4"/>
          <p:cNvPicPr preferRelativeResize="0"/>
          <p:nvPr/>
        </p:nvPicPr>
        <p:blipFill rotWithShape="1">
          <a:blip r:embed="rId6">
            <a:alphaModFix/>
          </a:blip>
          <a:srcRect b="0" l="0" r="0" t="0"/>
          <a:stretch/>
        </p:blipFill>
        <p:spPr>
          <a:xfrm>
            <a:off x="7632171" y="4811636"/>
            <a:ext cx="1531256" cy="1666576"/>
          </a:xfrm>
          <a:prstGeom prst="rect">
            <a:avLst/>
          </a:prstGeom>
          <a:noFill/>
          <a:ln>
            <a:noFill/>
          </a:ln>
        </p:spPr>
      </p:pic>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p:nvPr/>
        </p:nvSpPr>
        <p:spPr>
          <a:xfrm>
            <a:off x="8481485" y="886884"/>
            <a:ext cx="1986636" cy="447923"/>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POPULATION</a:t>
            </a:r>
            <a:endParaRPr/>
          </a:p>
        </p:txBody>
      </p:sp>
      <p:sp>
        <p:nvSpPr>
          <p:cNvPr id="141" name="Google Shape;141;p5"/>
          <p:cNvSpPr/>
          <p:nvPr/>
        </p:nvSpPr>
        <p:spPr>
          <a:xfrm>
            <a:off x="6096000" y="3238500"/>
            <a:ext cx="5271743" cy="2955319"/>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Population Parameters</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a hypothetical set of N observations from </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which the sample is obtained (typically N </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very large)</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Noto Sans Symbols"/>
                <a:ea typeface="Noto Sans Symbols"/>
                <a:cs typeface="Noto Sans Symbols"/>
                <a:sym typeface="Noto Sans Symbols"/>
              </a:rPr>
              <a:t>μ  = </a:t>
            </a:r>
            <a:r>
              <a:rPr b="0" i="0" lang="en-US" sz="2400" u="none" cap="none" strike="noStrike">
                <a:solidFill>
                  <a:schemeClr val="dk1"/>
                </a:solidFill>
                <a:latin typeface="Arial"/>
                <a:ea typeface="Arial"/>
                <a:cs typeface="Arial"/>
                <a:sym typeface="Arial"/>
              </a:rPr>
              <a:t> Population mean</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Noto Sans Symbols"/>
                <a:ea typeface="Noto Sans Symbols"/>
                <a:cs typeface="Noto Sans Symbols"/>
                <a:sym typeface="Noto Sans Symbols"/>
              </a:rPr>
              <a:t>σ</a:t>
            </a:r>
            <a:r>
              <a:rPr b="0" baseline="30000" i="0" lang="en-US" sz="2400" u="none" cap="none" strike="noStrike">
                <a:solidFill>
                  <a:schemeClr val="dk1"/>
                </a:solidFill>
                <a:latin typeface="Arial"/>
                <a:ea typeface="Arial"/>
                <a:cs typeface="Arial"/>
                <a:sym typeface="Arial"/>
              </a:rPr>
              <a:t>2 </a:t>
            </a:r>
            <a:r>
              <a:rPr b="0" i="0" lang="en-US" sz="2400" u="none" cap="none" strike="noStrike">
                <a:solidFill>
                  <a:schemeClr val="dk1"/>
                </a:solidFill>
                <a:latin typeface="Arial"/>
                <a:ea typeface="Arial"/>
                <a:cs typeface="Arial"/>
                <a:sym typeface="Arial"/>
              </a:rPr>
              <a:t>= Population Variance</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Noto Sans Symbols"/>
                <a:ea typeface="Noto Sans Symbols"/>
                <a:cs typeface="Noto Sans Symbols"/>
                <a:sym typeface="Noto Sans Symbols"/>
              </a:rPr>
              <a:t>σ </a:t>
            </a:r>
            <a:r>
              <a:rPr b="0" i="0" lang="en-US" sz="2400" u="none" cap="none" strike="noStrike">
                <a:solidFill>
                  <a:schemeClr val="dk1"/>
                </a:solidFill>
                <a:latin typeface="Arial"/>
                <a:ea typeface="Arial"/>
                <a:cs typeface="Arial"/>
                <a:sym typeface="Arial"/>
              </a:rPr>
              <a:t> = Population Standard Deviation</a:t>
            </a:r>
            <a:endParaRPr/>
          </a:p>
        </p:txBody>
      </p:sp>
      <p:sp>
        <p:nvSpPr>
          <p:cNvPr id="142" name="Google Shape;142;p5"/>
          <p:cNvSpPr/>
          <p:nvPr/>
        </p:nvSpPr>
        <p:spPr>
          <a:xfrm>
            <a:off x="2863852" y="886884"/>
            <a:ext cx="1354540" cy="447923"/>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SAMPLE</a:t>
            </a:r>
            <a:endParaRPr/>
          </a:p>
        </p:txBody>
      </p:sp>
      <p:sp>
        <p:nvSpPr>
          <p:cNvPr id="143" name="Google Shape;143;p5"/>
          <p:cNvSpPr/>
          <p:nvPr/>
        </p:nvSpPr>
        <p:spPr>
          <a:xfrm>
            <a:off x="311151" y="3306234"/>
            <a:ext cx="5545216" cy="2914218"/>
          </a:xfrm>
          <a:prstGeom prst="rect">
            <a:avLst/>
          </a:prstGeom>
          <a:noFill/>
          <a:ln>
            <a:noFill/>
          </a:ln>
        </p:spPr>
        <p:txBody>
          <a:bodyPr anchorCtr="0" anchor="t" bIns="61375" lIns="122750" spcFirstLastPara="1" rIns="122750" wrap="square" tIns="61375">
            <a:spAutoFit/>
          </a:bodyPr>
          <a:lstStyle/>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Sample Statistics</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A sample is a set of n observations actually </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obtained and a statistic is a numerical value</a:t>
            </a:r>
            <a:endParaRPr/>
          </a:p>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that describes the sample.</a:t>
            </a:r>
            <a:endParaRPr/>
          </a:p>
          <a:p>
            <a:pPr indent="0" lvl="0" marL="0" marR="0" rtl="0" algn="l">
              <a:spcBef>
                <a:spcPts val="0"/>
              </a:spcBef>
              <a:spcAft>
                <a:spcPts val="0"/>
              </a:spcAft>
              <a:buClr>
                <a:schemeClr val="dk1"/>
              </a:buClr>
              <a:buSzPts val="2133"/>
              <a:buFont typeface="Arial"/>
              <a:buNone/>
            </a:pPr>
            <a:r>
              <a:t/>
            </a:r>
            <a:endParaRPr b="0" i="0" sz="2133" u="none" cap="none" strike="noStrike">
              <a:solidFill>
                <a:schemeClr val="dk1"/>
              </a:solidFill>
              <a:latin typeface="Arial"/>
              <a:ea typeface="Arial"/>
              <a:cs typeface="Arial"/>
              <a:sym typeface="Arial"/>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X</a:t>
            </a:r>
            <a:r>
              <a:rPr b="0" i="0" lang="en-US" sz="2400" u="none" cap="none" strike="noStrike">
                <a:solidFill>
                  <a:schemeClr val="dk1"/>
                </a:solidFill>
                <a:latin typeface="Noto Sans Symbols"/>
                <a:ea typeface="Noto Sans Symbols"/>
                <a:cs typeface="Noto Sans Symbols"/>
                <a:sym typeface="Noto Sans Symbols"/>
              </a:rPr>
              <a:t>  = </a:t>
            </a:r>
            <a:r>
              <a:rPr b="0" i="0" lang="en-US" sz="2400" u="none" cap="none" strike="noStrike">
                <a:solidFill>
                  <a:schemeClr val="dk1"/>
                </a:solidFill>
                <a:latin typeface="Arial"/>
                <a:ea typeface="Arial"/>
                <a:cs typeface="Arial"/>
                <a:sym typeface="Arial"/>
              </a:rPr>
              <a:t> Sample Mean</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a:t>
            </a:r>
            <a:r>
              <a:rPr b="0" baseline="30000" i="0" lang="en-US" sz="2400" u="none" cap="none" strike="noStrike">
                <a:solidFill>
                  <a:schemeClr val="dk1"/>
                </a:solidFill>
                <a:latin typeface="Arial"/>
                <a:ea typeface="Arial"/>
                <a:cs typeface="Arial"/>
                <a:sym typeface="Arial"/>
              </a:rPr>
              <a:t>2  </a:t>
            </a:r>
            <a:r>
              <a:rPr b="0" i="0" lang="en-US" sz="2400" u="none" cap="none" strike="noStrike">
                <a:solidFill>
                  <a:schemeClr val="dk1"/>
                </a:solidFill>
                <a:latin typeface="Arial"/>
                <a:ea typeface="Arial"/>
                <a:cs typeface="Arial"/>
                <a:sym typeface="Arial"/>
              </a:rPr>
              <a:t>= Sample Variance</a:t>
            </a:r>
            <a:endParaRPr/>
          </a:p>
          <a:p>
            <a:pPr indent="0" lvl="0" marL="0" marR="0" rtl="0" algn="l">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s  = Sample Standard Deviation</a:t>
            </a:r>
            <a:endParaRPr/>
          </a:p>
        </p:txBody>
      </p:sp>
      <p:graphicFrame>
        <p:nvGraphicFramePr>
          <p:cNvPr id="144" name="Google Shape;144;p5"/>
          <p:cNvGraphicFramePr/>
          <p:nvPr/>
        </p:nvGraphicFramePr>
        <p:xfrm>
          <a:off x="679451" y="924984"/>
          <a:ext cx="4584700" cy="2294467"/>
        </p:xfrm>
        <a:graphic>
          <a:graphicData uri="http://schemas.openxmlformats.org/presentationml/2006/ole">
            <mc:AlternateContent>
              <mc:Choice Requires="v">
                <p:oleObj r:id="rId4" imgH="2294467" imgW="4584700" progId="MinitabGraph.Document" spid="_x0000_s1">
                  <p:embed/>
                </p:oleObj>
              </mc:Choice>
              <mc:Fallback>
                <p:oleObj r:id="rId5" imgH="2294467" imgW="4584700" progId="MinitabGraph.Document">
                  <p:embed/>
                  <p:pic>
                    <p:nvPicPr>
                      <p:cNvPr id="144" name="Google Shape;144;p5"/>
                      <p:cNvPicPr preferRelativeResize="0"/>
                      <p:nvPr/>
                    </p:nvPicPr>
                    <p:blipFill rotWithShape="1">
                      <a:blip r:embed="rId6">
                        <a:alphaModFix/>
                      </a:blip>
                      <a:srcRect b="0" l="0" r="0" t="0"/>
                      <a:stretch/>
                    </p:blipFill>
                    <p:spPr>
                      <a:xfrm>
                        <a:off x="679451" y="924984"/>
                        <a:ext cx="4584700" cy="2294467"/>
                      </a:xfrm>
                      <a:prstGeom prst="rect">
                        <a:avLst/>
                      </a:prstGeom>
                      <a:noFill/>
                      <a:ln>
                        <a:noFill/>
                      </a:ln>
                    </p:spPr>
                  </p:pic>
                </p:oleObj>
              </mc:Fallback>
            </mc:AlternateContent>
          </a:graphicData>
        </a:graphic>
      </p:graphicFrame>
      <p:sp>
        <p:nvSpPr>
          <p:cNvPr id="145" name="Google Shape;145;p5"/>
          <p:cNvSpPr/>
          <p:nvPr/>
        </p:nvSpPr>
        <p:spPr>
          <a:xfrm>
            <a:off x="2080685" y="886884"/>
            <a:ext cx="1354540" cy="447923"/>
          </a:xfrm>
          <a:prstGeom prst="rect">
            <a:avLst/>
          </a:prstGeom>
          <a:noFill/>
          <a:ln>
            <a:noFill/>
          </a:ln>
        </p:spPr>
        <p:txBody>
          <a:bodyPr anchorCtr="0" anchor="t" bIns="59250" lIns="120650" spcFirstLastPara="1" rIns="120650" wrap="square" tIns="59250">
            <a:spAutoFit/>
          </a:bodyPr>
          <a:lstStyle/>
          <a:p>
            <a:pPr indent="0" lvl="0" marL="0" marR="0" rtl="0" algn="l">
              <a:spcBef>
                <a:spcPts val="0"/>
              </a:spcBef>
              <a:spcAft>
                <a:spcPts val="0"/>
              </a:spcAft>
              <a:buClr>
                <a:schemeClr val="dk1"/>
              </a:buClr>
              <a:buSzPts val="2133"/>
              <a:buFont typeface="Arial"/>
              <a:buNone/>
            </a:pPr>
            <a:r>
              <a:rPr b="0" i="0" lang="en-US" sz="2133" u="none" cap="none" strike="noStrike">
                <a:solidFill>
                  <a:schemeClr val="dk1"/>
                </a:solidFill>
                <a:latin typeface="Arial"/>
                <a:ea typeface="Arial"/>
                <a:cs typeface="Arial"/>
                <a:sym typeface="Arial"/>
              </a:rPr>
              <a:t>SAMPLE</a:t>
            </a:r>
            <a:endParaRPr/>
          </a:p>
        </p:txBody>
      </p:sp>
      <p:grpSp>
        <p:nvGrpSpPr>
          <p:cNvPr id="146" name="Google Shape;146;p5"/>
          <p:cNvGrpSpPr/>
          <p:nvPr/>
        </p:nvGrpSpPr>
        <p:grpSpPr>
          <a:xfrm>
            <a:off x="4064000" y="234952"/>
            <a:ext cx="4013200" cy="1365249"/>
            <a:chOff x="1920" y="148"/>
            <a:chExt cx="1896" cy="860"/>
          </a:xfrm>
        </p:grpSpPr>
        <p:sp>
          <p:nvSpPr>
            <p:cNvPr id="147" name="Google Shape;147;p5"/>
            <p:cNvSpPr/>
            <p:nvPr/>
          </p:nvSpPr>
          <p:spPr>
            <a:xfrm>
              <a:off x="2142" y="148"/>
              <a:ext cx="1448" cy="860"/>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48" name="Google Shape;148;p5"/>
            <p:cNvSpPr/>
            <p:nvPr/>
          </p:nvSpPr>
          <p:spPr>
            <a:xfrm>
              <a:off x="1920" y="377"/>
              <a:ext cx="1896" cy="256"/>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1867"/>
                <a:buFont typeface="Arial"/>
                <a:buNone/>
              </a:pPr>
              <a:r>
                <a:rPr b="0" i="0" lang="en-US" sz="1867" u="none" cap="none" strike="noStrike">
                  <a:solidFill>
                    <a:schemeClr val="dk1"/>
                  </a:solidFill>
                  <a:latin typeface="Arial"/>
                  <a:ea typeface="Arial"/>
                  <a:cs typeface="Arial"/>
                  <a:sym typeface="Arial"/>
                </a:rPr>
                <a:t>ENTIRE POPULATION</a:t>
              </a:r>
              <a:endParaRPr/>
            </a:p>
          </p:txBody>
        </p:sp>
        <p:sp>
          <p:nvSpPr>
            <p:cNvPr id="149" name="Google Shape;149;p5"/>
            <p:cNvSpPr/>
            <p:nvPr/>
          </p:nvSpPr>
          <p:spPr>
            <a:xfrm>
              <a:off x="2299" y="578"/>
              <a:ext cx="1124" cy="396"/>
            </a:xfrm>
            <a:prstGeom prst="ellipse">
              <a:avLst/>
            </a:prstGeom>
            <a:solidFill>
              <a:schemeClr val="accent1"/>
            </a:solidFill>
            <a:ln cap="flat" cmpd="sng" w="12700">
              <a:solidFill>
                <a:schemeClr val="dk1"/>
              </a:solidFill>
              <a:prstDash val="solid"/>
              <a:round/>
              <a:headEnd len="sm" w="sm" type="none"/>
              <a:tailEnd len="sm" w="sm" type="none"/>
            </a:ln>
          </p:spPr>
          <p:txBody>
            <a:bodyPr anchorCtr="0" anchor="ctr" bIns="59250" lIns="120650" spcFirstLastPara="1" rIns="120650" wrap="square" tIns="59250">
              <a:noAutofit/>
            </a:bodyPr>
            <a:lstStyle/>
            <a:p>
              <a:pPr indent="0" lvl="0" marL="0" marR="0" rtl="0" algn="ctr">
                <a:spcBef>
                  <a:spcPts val="0"/>
                </a:spcBef>
                <a:spcAft>
                  <a:spcPts val="0"/>
                </a:spcAft>
                <a:buClr>
                  <a:schemeClr val="dk1"/>
                </a:buClr>
                <a:buSzPts val="1867"/>
                <a:buFont typeface="Arial"/>
                <a:buNone/>
              </a:pPr>
              <a:r>
                <a:rPr b="0" i="0" lang="en-US" sz="1867" u="none" cap="none" strike="noStrike">
                  <a:solidFill>
                    <a:schemeClr val="dk1"/>
                  </a:solidFill>
                  <a:latin typeface="Arial"/>
                  <a:ea typeface="Arial"/>
                  <a:cs typeface="Arial"/>
                  <a:sym typeface="Arial"/>
                </a:rPr>
                <a:t>SAMPLE WITHIN</a:t>
              </a:r>
              <a:endParaRPr/>
            </a:p>
            <a:p>
              <a:pPr indent="0" lvl="0" marL="0" marR="0" rtl="0" algn="ctr">
                <a:lnSpc>
                  <a:spcPct val="40000"/>
                </a:lnSpc>
                <a:spcBef>
                  <a:spcPts val="934"/>
                </a:spcBef>
                <a:spcAft>
                  <a:spcPts val="0"/>
                </a:spcAft>
                <a:buClr>
                  <a:schemeClr val="dk1"/>
                </a:buClr>
                <a:buSzPts val="1867"/>
                <a:buFont typeface="Arial"/>
                <a:buNone/>
              </a:pPr>
              <a:r>
                <a:rPr b="0" i="0" lang="en-US" sz="1867" u="none" cap="none" strike="noStrike">
                  <a:solidFill>
                    <a:schemeClr val="dk1"/>
                  </a:solidFill>
                  <a:latin typeface="Arial"/>
                  <a:ea typeface="Arial"/>
                  <a:cs typeface="Arial"/>
                  <a:sym typeface="Arial"/>
                </a:rPr>
                <a:t>(subset)</a:t>
              </a:r>
              <a:endParaRPr/>
            </a:p>
          </p:txBody>
        </p:sp>
      </p:grpSp>
      <p:sp>
        <p:nvSpPr>
          <p:cNvPr id="150" name="Google Shape;150;p5"/>
          <p:cNvSpPr/>
          <p:nvPr/>
        </p:nvSpPr>
        <p:spPr>
          <a:xfrm>
            <a:off x="8331200" y="1447800"/>
            <a:ext cx="2237317" cy="1373717"/>
          </a:xfrm>
          <a:custGeom>
            <a:rect b="b" l="l" r="r" t="t"/>
            <a:pathLst>
              <a:path extrusionOk="0" h="865" w="1057">
                <a:moveTo>
                  <a:pt x="0" y="864"/>
                </a:moveTo>
                <a:lnTo>
                  <a:pt x="13" y="864"/>
                </a:lnTo>
                <a:lnTo>
                  <a:pt x="25" y="864"/>
                </a:lnTo>
                <a:lnTo>
                  <a:pt x="39" y="864"/>
                </a:lnTo>
                <a:lnTo>
                  <a:pt x="51" y="864"/>
                </a:lnTo>
                <a:lnTo>
                  <a:pt x="64" y="864"/>
                </a:lnTo>
                <a:lnTo>
                  <a:pt x="77" y="864"/>
                </a:lnTo>
                <a:lnTo>
                  <a:pt x="91" y="864"/>
                </a:lnTo>
                <a:lnTo>
                  <a:pt x="102" y="858"/>
                </a:lnTo>
                <a:lnTo>
                  <a:pt x="116" y="858"/>
                </a:lnTo>
                <a:lnTo>
                  <a:pt x="128" y="858"/>
                </a:lnTo>
                <a:lnTo>
                  <a:pt x="142" y="852"/>
                </a:lnTo>
                <a:lnTo>
                  <a:pt x="154" y="847"/>
                </a:lnTo>
                <a:lnTo>
                  <a:pt x="172" y="841"/>
                </a:lnTo>
                <a:lnTo>
                  <a:pt x="185" y="837"/>
                </a:lnTo>
                <a:lnTo>
                  <a:pt x="198" y="826"/>
                </a:lnTo>
                <a:lnTo>
                  <a:pt x="210" y="816"/>
                </a:lnTo>
                <a:lnTo>
                  <a:pt x="224" y="804"/>
                </a:lnTo>
                <a:lnTo>
                  <a:pt x="235" y="789"/>
                </a:lnTo>
                <a:lnTo>
                  <a:pt x="249" y="768"/>
                </a:lnTo>
                <a:lnTo>
                  <a:pt x="262" y="747"/>
                </a:lnTo>
                <a:lnTo>
                  <a:pt x="275" y="721"/>
                </a:lnTo>
                <a:lnTo>
                  <a:pt x="288" y="695"/>
                </a:lnTo>
                <a:lnTo>
                  <a:pt x="302" y="663"/>
                </a:lnTo>
                <a:lnTo>
                  <a:pt x="313" y="627"/>
                </a:lnTo>
                <a:lnTo>
                  <a:pt x="327" y="584"/>
                </a:lnTo>
                <a:lnTo>
                  <a:pt x="340" y="542"/>
                </a:lnTo>
                <a:lnTo>
                  <a:pt x="357" y="494"/>
                </a:lnTo>
                <a:lnTo>
                  <a:pt x="370" y="447"/>
                </a:lnTo>
                <a:lnTo>
                  <a:pt x="382" y="394"/>
                </a:lnTo>
                <a:lnTo>
                  <a:pt x="396" y="342"/>
                </a:lnTo>
                <a:lnTo>
                  <a:pt x="409" y="290"/>
                </a:lnTo>
                <a:lnTo>
                  <a:pt x="421" y="236"/>
                </a:lnTo>
                <a:lnTo>
                  <a:pt x="435" y="189"/>
                </a:lnTo>
                <a:lnTo>
                  <a:pt x="449" y="142"/>
                </a:lnTo>
                <a:lnTo>
                  <a:pt x="460" y="105"/>
                </a:lnTo>
                <a:lnTo>
                  <a:pt x="473" y="69"/>
                </a:lnTo>
                <a:lnTo>
                  <a:pt x="487" y="37"/>
                </a:lnTo>
                <a:lnTo>
                  <a:pt x="499" y="20"/>
                </a:lnTo>
                <a:lnTo>
                  <a:pt x="512" y="5"/>
                </a:lnTo>
                <a:lnTo>
                  <a:pt x="529" y="0"/>
                </a:lnTo>
                <a:lnTo>
                  <a:pt x="542" y="5"/>
                </a:lnTo>
                <a:lnTo>
                  <a:pt x="556" y="20"/>
                </a:lnTo>
                <a:lnTo>
                  <a:pt x="568" y="37"/>
                </a:lnTo>
                <a:lnTo>
                  <a:pt x="582" y="69"/>
                </a:lnTo>
                <a:lnTo>
                  <a:pt x="594" y="105"/>
                </a:lnTo>
                <a:lnTo>
                  <a:pt x="606" y="142"/>
                </a:lnTo>
                <a:lnTo>
                  <a:pt x="620" y="189"/>
                </a:lnTo>
                <a:lnTo>
                  <a:pt x="634" y="236"/>
                </a:lnTo>
                <a:lnTo>
                  <a:pt x="645" y="290"/>
                </a:lnTo>
                <a:lnTo>
                  <a:pt x="658" y="342"/>
                </a:lnTo>
                <a:lnTo>
                  <a:pt x="671" y="394"/>
                </a:lnTo>
                <a:lnTo>
                  <a:pt x="684" y="447"/>
                </a:lnTo>
                <a:lnTo>
                  <a:pt x="698" y="494"/>
                </a:lnTo>
                <a:lnTo>
                  <a:pt x="715" y="542"/>
                </a:lnTo>
                <a:lnTo>
                  <a:pt x="727" y="584"/>
                </a:lnTo>
                <a:lnTo>
                  <a:pt x="741" y="627"/>
                </a:lnTo>
                <a:lnTo>
                  <a:pt x="752" y="663"/>
                </a:lnTo>
                <a:lnTo>
                  <a:pt x="767" y="695"/>
                </a:lnTo>
                <a:lnTo>
                  <a:pt x="780" y="721"/>
                </a:lnTo>
                <a:lnTo>
                  <a:pt x="793" y="747"/>
                </a:lnTo>
                <a:lnTo>
                  <a:pt x="805" y="768"/>
                </a:lnTo>
                <a:lnTo>
                  <a:pt x="817" y="789"/>
                </a:lnTo>
                <a:lnTo>
                  <a:pt x="831" y="804"/>
                </a:lnTo>
                <a:lnTo>
                  <a:pt x="845" y="816"/>
                </a:lnTo>
                <a:lnTo>
                  <a:pt x="858" y="826"/>
                </a:lnTo>
                <a:lnTo>
                  <a:pt x="869" y="837"/>
                </a:lnTo>
                <a:lnTo>
                  <a:pt x="883" y="841"/>
                </a:lnTo>
                <a:lnTo>
                  <a:pt x="900" y="847"/>
                </a:lnTo>
                <a:lnTo>
                  <a:pt x="913" y="852"/>
                </a:lnTo>
                <a:lnTo>
                  <a:pt x="925" y="858"/>
                </a:lnTo>
                <a:lnTo>
                  <a:pt x="939" y="858"/>
                </a:lnTo>
                <a:lnTo>
                  <a:pt x="952" y="858"/>
                </a:lnTo>
                <a:lnTo>
                  <a:pt x="964" y="864"/>
                </a:lnTo>
                <a:lnTo>
                  <a:pt x="977" y="864"/>
                </a:lnTo>
                <a:lnTo>
                  <a:pt x="991" y="864"/>
                </a:lnTo>
                <a:lnTo>
                  <a:pt x="1002" y="864"/>
                </a:lnTo>
                <a:lnTo>
                  <a:pt x="1016" y="864"/>
                </a:lnTo>
                <a:lnTo>
                  <a:pt x="1027" y="864"/>
                </a:lnTo>
                <a:lnTo>
                  <a:pt x="1042" y="864"/>
                </a:lnTo>
                <a:lnTo>
                  <a:pt x="1056" y="864"/>
                </a:lnTo>
              </a:path>
            </a:pathLst>
          </a:custGeom>
          <a:noFill/>
          <a:ln cap="rnd" cmpd="sng" w="25400">
            <a:solidFill>
              <a:srgbClr val="FC0128"/>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151" name="Google Shape;151;p5"/>
          <p:cNvPicPr preferRelativeResize="0"/>
          <p:nvPr/>
        </p:nvPicPr>
        <p:blipFill rotWithShape="1">
          <a:blip r:embed="rId7">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p:nvPr/>
        </p:nvSpPr>
        <p:spPr>
          <a:xfrm>
            <a:off x="4627905" y="143934"/>
            <a:ext cx="2936190" cy="694144"/>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3733"/>
              <a:buFont typeface="Arial"/>
              <a:buNone/>
            </a:pPr>
            <a:r>
              <a:rPr i="1" lang="en-US" sz="3733">
                <a:solidFill>
                  <a:schemeClr val="dk1"/>
                </a:solidFill>
                <a:latin typeface="Arial"/>
                <a:ea typeface="Arial"/>
                <a:cs typeface="Arial"/>
                <a:sym typeface="Arial"/>
              </a:rPr>
              <a:t>STATISTICS</a:t>
            </a:r>
            <a:endParaRPr/>
          </a:p>
        </p:txBody>
      </p:sp>
      <p:sp>
        <p:nvSpPr>
          <p:cNvPr id="157" name="Google Shape;157;p6"/>
          <p:cNvSpPr/>
          <p:nvPr/>
        </p:nvSpPr>
        <p:spPr>
          <a:xfrm>
            <a:off x="431801" y="908051"/>
            <a:ext cx="1123315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There are two types of statistics that are often referred to when making a statistical decision or working on a statistical problem.</a:t>
            </a:r>
            <a:endParaRPr/>
          </a:p>
        </p:txBody>
      </p:sp>
      <p:sp>
        <p:nvSpPr>
          <p:cNvPr id="158" name="Google Shape;158;p6"/>
          <p:cNvSpPr/>
          <p:nvPr/>
        </p:nvSpPr>
        <p:spPr>
          <a:xfrm>
            <a:off x="527051" y="1843617"/>
            <a:ext cx="10464800" cy="27181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133"/>
              <a:buFont typeface="Arial"/>
              <a:buNone/>
            </a:pPr>
            <a:r>
              <a:rPr lang="en-US" sz="2133">
                <a:solidFill>
                  <a:schemeClr val="dk1"/>
                </a:solidFill>
                <a:latin typeface="Open Sans"/>
                <a:ea typeface="Open Sans"/>
                <a:cs typeface="Open Sans"/>
                <a:sym typeface="Open Sans"/>
              </a:rPr>
              <a:t>Descriptive Statistics : </a:t>
            </a:r>
            <a:r>
              <a:rPr lang="en-US" sz="2133">
                <a:solidFill>
                  <a:schemeClr val="dk1"/>
                </a:solidFill>
                <a:latin typeface="Arial"/>
                <a:ea typeface="Arial"/>
                <a:cs typeface="Arial"/>
                <a:sym typeface="Arial"/>
              </a:rPr>
              <a:t>Descriptive statistics utilize numerical and graphical methods to look for patterns in a data set, to summarize the information revealed in a data set, and to present the information in a convenient form that individuals can use to make decisions. The main goal of descriptive statistics is to describe a data set. Thus, the class of descriptive statistics includes both numerical measures (e.g. the mean or the median) and graphical displays of data</a:t>
            </a:r>
            <a:endParaRPr/>
          </a:p>
          <a:p>
            <a:pPr indent="0" lvl="0" marL="0" marR="0" rtl="0" algn="l">
              <a:spcBef>
                <a:spcPts val="0"/>
              </a:spcBef>
              <a:spcAft>
                <a:spcPts val="0"/>
              </a:spcAft>
              <a:buClr>
                <a:schemeClr val="dk1"/>
              </a:buClr>
              <a:buSzPts val="2133"/>
              <a:buFont typeface="Arial"/>
              <a:buNone/>
            </a:pPr>
            <a:r>
              <a:rPr lang="en-US" sz="2133">
                <a:solidFill>
                  <a:schemeClr val="dk1"/>
                </a:solidFill>
                <a:latin typeface="Arial"/>
                <a:ea typeface="Arial"/>
                <a:cs typeface="Arial"/>
                <a:sym typeface="Arial"/>
              </a:rPr>
              <a:t>(e.g. pie charts or bar graphs).</a:t>
            </a:r>
            <a:endParaRPr/>
          </a:p>
          <a:p>
            <a:pPr indent="0" lvl="0" marL="0" marR="0" rtl="0" algn="l">
              <a:spcBef>
                <a:spcPts val="0"/>
              </a:spcBef>
              <a:spcAft>
                <a:spcPts val="0"/>
              </a:spcAft>
              <a:buClr>
                <a:schemeClr val="dk1"/>
              </a:buClr>
              <a:buSzPts val="2133"/>
              <a:buFont typeface="Arial"/>
              <a:buNone/>
            </a:pPr>
            <a:r>
              <a:t/>
            </a:r>
            <a:endParaRPr sz="2133">
              <a:solidFill>
                <a:schemeClr val="dk1"/>
              </a:solidFill>
              <a:latin typeface="Arial"/>
              <a:ea typeface="Arial"/>
              <a:cs typeface="Arial"/>
              <a:sym typeface="Arial"/>
            </a:endParaRPr>
          </a:p>
        </p:txBody>
      </p:sp>
      <p:sp>
        <p:nvSpPr>
          <p:cNvPr id="159" name="Google Shape;159;p6"/>
          <p:cNvSpPr/>
          <p:nvPr/>
        </p:nvSpPr>
        <p:spPr>
          <a:xfrm>
            <a:off x="431800" y="4389967"/>
            <a:ext cx="11040533" cy="111812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Inferential Statistics: </a:t>
            </a:r>
            <a:r>
              <a:rPr lang="en-US" sz="2133">
                <a:solidFill>
                  <a:schemeClr val="dk1"/>
                </a:solidFill>
                <a:latin typeface="Arial"/>
                <a:ea typeface="Arial"/>
                <a:cs typeface="Arial"/>
                <a:sym typeface="Arial"/>
              </a:rPr>
              <a:t>Inferential statistics utilizes sample data to make estimates, decisions, predictions, or other generalizations about a larger set of data. Some examples of inferential statistics might be a z statistics or a t-statistics</a:t>
            </a:r>
            <a:endParaRPr/>
          </a:p>
        </p:txBody>
      </p:sp>
      <p:pic>
        <p:nvPicPr>
          <p:cNvPr id="160" name="Google Shape;160;p6"/>
          <p:cNvPicPr preferRelativeResize="0"/>
          <p:nvPr/>
        </p:nvPicPr>
        <p:blipFill rotWithShape="1">
          <a:blip r:embed="rId3">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p:nvPr/>
        </p:nvSpPr>
        <p:spPr>
          <a:xfrm>
            <a:off x="4627905" y="143934"/>
            <a:ext cx="2936190" cy="694144"/>
          </a:xfrm>
          <a:prstGeom prst="rect">
            <a:avLst/>
          </a:prstGeom>
          <a:noFill/>
          <a:ln>
            <a:noFill/>
          </a:ln>
        </p:spPr>
        <p:txBody>
          <a:bodyPr anchorCtr="0" anchor="t" bIns="59250" lIns="120650" spcFirstLastPara="1" rIns="120650" wrap="square" tIns="59250">
            <a:spAutoFit/>
          </a:bodyPr>
          <a:lstStyle/>
          <a:p>
            <a:pPr indent="0" lvl="0" marL="0" marR="0" rtl="0" algn="ctr">
              <a:spcBef>
                <a:spcPts val="0"/>
              </a:spcBef>
              <a:spcAft>
                <a:spcPts val="0"/>
              </a:spcAft>
              <a:buClr>
                <a:schemeClr val="dk1"/>
              </a:buClr>
              <a:buSzPts val="3733"/>
              <a:buFont typeface="Arial"/>
              <a:buNone/>
            </a:pPr>
            <a:r>
              <a:rPr i="1" lang="en-US" sz="3733">
                <a:solidFill>
                  <a:schemeClr val="dk1"/>
                </a:solidFill>
                <a:latin typeface="Arial"/>
                <a:ea typeface="Arial"/>
                <a:cs typeface="Arial"/>
                <a:sym typeface="Arial"/>
              </a:rPr>
              <a:t>STATISTICS</a:t>
            </a:r>
            <a:endParaRPr/>
          </a:p>
        </p:txBody>
      </p:sp>
      <p:sp>
        <p:nvSpPr>
          <p:cNvPr id="166" name="Google Shape;166;p7"/>
          <p:cNvSpPr/>
          <p:nvPr/>
        </p:nvSpPr>
        <p:spPr>
          <a:xfrm>
            <a:off x="749100" y="1126068"/>
            <a:ext cx="2853666"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Inferential Statistics</a:t>
            </a:r>
            <a:endParaRPr/>
          </a:p>
        </p:txBody>
      </p:sp>
      <p:sp>
        <p:nvSpPr>
          <p:cNvPr id="167" name="Google Shape;167;p7"/>
          <p:cNvSpPr/>
          <p:nvPr/>
        </p:nvSpPr>
        <p:spPr>
          <a:xfrm>
            <a:off x="624418" y="1989667"/>
            <a:ext cx="1123314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The main goal of inferential statistics is to make a conclusion about a population based off of a sample of data from that population. One of the most commonly used inferential techniques is </a:t>
            </a:r>
            <a:r>
              <a:rPr i="1" lang="en-US" sz="2400">
                <a:solidFill>
                  <a:schemeClr val="dk1"/>
                </a:solidFill>
                <a:latin typeface="Arial"/>
                <a:ea typeface="Arial"/>
                <a:cs typeface="Arial"/>
                <a:sym typeface="Arial"/>
              </a:rPr>
              <a:t>hypothesis testing</a:t>
            </a:r>
            <a:endParaRPr sz="2400">
              <a:solidFill>
                <a:schemeClr val="dk1"/>
              </a:solidFill>
              <a:latin typeface="Arial"/>
              <a:ea typeface="Arial"/>
              <a:cs typeface="Arial"/>
              <a:sym typeface="Arial"/>
            </a:endParaRPr>
          </a:p>
        </p:txBody>
      </p:sp>
      <p:sp>
        <p:nvSpPr>
          <p:cNvPr id="168" name="Google Shape;168;p7"/>
          <p:cNvSpPr txBox="1"/>
          <p:nvPr/>
        </p:nvSpPr>
        <p:spPr>
          <a:xfrm>
            <a:off x="527051" y="3860801"/>
            <a:ext cx="4512733"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Ex: New drug tests</a:t>
            </a:r>
            <a:endParaRPr/>
          </a:p>
        </p:txBody>
      </p:sp>
      <p:pic>
        <p:nvPicPr>
          <p:cNvPr id="169" name="Google Shape;169;p7"/>
          <p:cNvPicPr preferRelativeResize="0"/>
          <p:nvPr/>
        </p:nvPicPr>
        <p:blipFill rotWithShape="1">
          <a:blip r:embed="rId3">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8"/>
          <p:cNvPicPr preferRelativeResize="0"/>
          <p:nvPr/>
        </p:nvPicPr>
        <p:blipFill rotWithShape="1">
          <a:blip r:embed="rId3">
            <a:alphaModFix/>
          </a:blip>
          <a:srcRect b="0" l="0" r="0" t="0"/>
          <a:stretch/>
        </p:blipFill>
        <p:spPr>
          <a:xfrm>
            <a:off x="1200151" y="1126067"/>
            <a:ext cx="9313333" cy="5073651"/>
          </a:xfrm>
          <a:prstGeom prst="rect">
            <a:avLst/>
          </a:prstGeom>
          <a:noFill/>
          <a:ln cap="flat" cmpd="sng" w="12700">
            <a:solidFill>
              <a:srgbClr val="FC0128"/>
            </a:solidFill>
            <a:prstDash val="solid"/>
            <a:miter lim="800000"/>
            <a:headEnd len="sm" w="sm" type="none"/>
            <a:tailEnd len="sm" w="sm" type="none"/>
          </a:ln>
        </p:spPr>
      </p:pic>
      <p:pic>
        <p:nvPicPr>
          <p:cNvPr id="175" name="Google Shape;175;p8"/>
          <p:cNvPicPr preferRelativeResize="0"/>
          <p:nvPr/>
        </p:nvPicPr>
        <p:blipFill rotWithShape="1">
          <a:blip r:embed="rId4">
            <a:alphaModFix/>
          </a:blip>
          <a:srcRect b="0" l="0" r="0" t="0"/>
          <a:stretch/>
        </p:blipFill>
        <p:spPr>
          <a:xfrm>
            <a:off x="10320867" y="55033"/>
            <a:ext cx="1841500" cy="279400"/>
          </a:xfrm>
          <a:prstGeom prst="rect">
            <a:avLst/>
          </a:prstGeom>
          <a:noFill/>
          <a:ln>
            <a:noFill/>
          </a:ln>
        </p:spPr>
      </p:pic>
    </p:spTree>
  </p:cSld>
  <p:clrMapOvr>
    <a:masterClrMapping/>
  </p:clrMapOvr>
  <p:transition>
    <p:push dir="r"/>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ph type="title"/>
          </p:nvPr>
        </p:nvSpPr>
        <p:spPr>
          <a:xfrm>
            <a:off x="0" y="2117"/>
            <a:ext cx="10972800" cy="8784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4267"/>
              <a:buFont typeface="Times New Roman"/>
              <a:buNone/>
            </a:pPr>
            <a:r>
              <a:rPr lang="en-US" sz="4267">
                <a:solidFill>
                  <a:srgbClr val="2E75B5"/>
                </a:solidFill>
                <a:latin typeface="Times New Roman"/>
                <a:ea typeface="Times New Roman"/>
                <a:cs typeface="Times New Roman"/>
                <a:sym typeface="Times New Roman"/>
              </a:rPr>
              <a:t>Data Types – Preliminaries</a:t>
            </a:r>
            <a:endParaRPr sz="4267">
              <a:solidFill>
                <a:srgbClr val="2E75B5"/>
              </a:solidFill>
              <a:latin typeface="Times New Roman"/>
              <a:ea typeface="Times New Roman"/>
              <a:cs typeface="Times New Roman"/>
              <a:sym typeface="Times New Roman"/>
            </a:endParaRPr>
          </a:p>
        </p:txBody>
      </p:sp>
      <p:pic>
        <p:nvPicPr>
          <p:cNvPr id="182" name="Google Shape;182;p9"/>
          <p:cNvPicPr preferRelativeResize="0"/>
          <p:nvPr/>
        </p:nvPicPr>
        <p:blipFill rotWithShape="1">
          <a:blip r:embed="rId3">
            <a:alphaModFix/>
          </a:blip>
          <a:srcRect b="0" l="0" r="0" t="0"/>
          <a:stretch/>
        </p:blipFill>
        <p:spPr>
          <a:xfrm>
            <a:off x="508000" y="1143000"/>
            <a:ext cx="5588000" cy="5029200"/>
          </a:xfrm>
          <a:prstGeom prst="rect">
            <a:avLst/>
          </a:prstGeom>
          <a:noFill/>
          <a:ln cap="flat" cmpd="sng" w="28575">
            <a:solidFill>
              <a:schemeClr val="dk1"/>
            </a:solidFill>
            <a:prstDash val="solid"/>
            <a:miter lim="800000"/>
            <a:headEnd len="sm" w="sm" type="none"/>
            <a:tailEnd len="sm" w="sm" type="none"/>
          </a:ln>
        </p:spPr>
      </p:pic>
      <p:pic>
        <p:nvPicPr>
          <p:cNvPr id="183" name="Google Shape;183;p9"/>
          <p:cNvPicPr preferRelativeResize="0"/>
          <p:nvPr/>
        </p:nvPicPr>
        <p:blipFill rotWithShape="1">
          <a:blip r:embed="rId4">
            <a:alphaModFix/>
          </a:blip>
          <a:srcRect b="0" l="0" r="0" t="0"/>
          <a:stretch/>
        </p:blipFill>
        <p:spPr>
          <a:xfrm>
            <a:off x="6299201" y="1143000"/>
            <a:ext cx="5416551" cy="5029200"/>
          </a:xfrm>
          <a:prstGeom prst="rect">
            <a:avLst/>
          </a:prstGeom>
          <a:noFill/>
          <a:ln cap="flat" cmpd="sng" w="28575">
            <a:solidFill>
              <a:schemeClr val="dk1"/>
            </a:solidFill>
            <a:prstDash val="solid"/>
            <a:miter lim="800000"/>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2020-04-07T15:57:26Z</dcterms:created>
  <dc:creator>Tinge Photography</dc:creator>
</cp:coreProperties>
</file>