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8Jqhmpk2+dz2njk1H3CsXe5wH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7da9668d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e7da966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29d22226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29d2222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aramond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Garamond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3" type="body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2"/>
          <p:cNvSpPr txBox="1"/>
          <p:nvPr>
            <p:ph idx="4" type="body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Garamond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aramon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/>
          <p:nvPr>
            <p:ph idx="2" type="pic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aramond"/>
              <a:buNone/>
              <a:defRPr b="0" i="0" sz="5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A close up of a sign&#10;&#10;Description automatically generated" id="11" name="Google Shape;11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50222" y="1"/>
            <a:ext cx="1210734" cy="3221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2712720" y="2766218"/>
            <a:ext cx="753999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400"/>
              <a:buFont typeface="Garamond"/>
              <a:buNone/>
            </a:pPr>
            <a:r>
              <a:rPr lang="en-IN">
                <a:solidFill>
                  <a:srgbClr val="FF9300"/>
                </a:solidFill>
              </a:rPr>
              <a:t>Anova and Chi square Test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167640" y="1740247"/>
            <a:ext cx="1143381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Chi-square tests of independence test whether two </a:t>
            </a:r>
            <a:r>
              <a:rPr b="0" i="0" lang="en-IN" sz="2200" u="sng" cap="none" strike="noStrike">
                <a:solidFill>
                  <a:srgbClr val="4582EC"/>
                </a:solidFill>
                <a:latin typeface="Garamond"/>
                <a:ea typeface="Garamond"/>
                <a:cs typeface="Garamond"/>
                <a:sym typeface="Garamo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qualitative variables</a:t>
            </a: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 are independent, that is, whether there exists a relationship between two categorical variables</a:t>
            </a:r>
            <a:endParaRPr b="0" i="0" sz="2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Hypotheses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The Chi-square test of independence is a hypothesis test so it has a null (H0) and an alternative hypothesis (H1):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H0 : the variables are independent, there is </a:t>
            </a:r>
            <a:r>
              <a:rPr b="1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no</a:t>
            </a: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 relationship between the two categorical variables. Knowing the value of one variable does not help to predict the value of the other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b="0" i="0" lang="en-IN" sz="22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H1 : the variables are dependent, there is a relationship between the two categorical variables. Knowing the value of one variable helps to predict the value of the other variable</a:t>
            </a:r>
            <a:endParaRPr b="0" i="0" sz="22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0" y="0"/>
            <a:ext cx="10515600" cy="10629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Chi-Square test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30063" y="60187"/>
            <a:ext cx="3627537" cy="774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4500"/>
              <a:buFont typeface="Garamond"/>
              <a:buNone/>
            </a:pPr>
            <a:r>
              <a:rPr lang="en-IN" sz="45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Chi-Square test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The chi-square test is used when the data is categorical and it detects the difference between observed data and what could we expect if the Ho is true.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O: Observed Frequency in the data for each type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E: Expected Frequency to see of each type if the null hypothesis was true.</a:t>
            </a:r>
            <a:endParaRPr/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533" y="3016651"/>
            <a:ext cx="29241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316230" y="1843950"/>
            <a:ext cx="1075944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If the difference between the observed frequencies and the expected frequencies is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small</a:t>
            </a: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, we cannot reject the null hypothesis of independence and thus we cannot reject the fact that the two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variables are not related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 if the difference between the observed frequencies and the expected frequencies is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large</a:t>
            </a: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, we can reject the null hypothesis of independence and thus we can conclude that the two </a:t>
            </a:r>
            <a:r>
              <a:rPr b="1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variables are related</a:t>
            </a: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 How the test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0" y="0"/>
            <a:ext cx="7098030" cy="925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b="0" i="0" lang="en-IN" sz="5000" u="none" cap="none" strike="noStrik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How the test works</a:t>
            </a:r>
            <a:endParaRPr b="0" i="0" sz="5000" u="none" cap="none" strike="noStrike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1224573"/>
            <a:ext cx="11784330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we want to determine whether there is a statistically significant association between smoking and being a professional athlete.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Smoking can only be “yes” or “no” and being a professional athlete can only be “yes” or “no”. The two variables of interest are qualitative variables, so we need to use a Chi-square test of independence, and the data have been collected on 28 persons</a:t>
            </a:r>
            <a:endParaRPr b="0" i="0" sz="2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963" y="3871937"/>
            <a:ext cx="67564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da9668d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9" name="Google Shape;179;ge7da9668d2_0_0"/>
          <p:cNvSpPr txBox="1"/>
          <p:nvPr>
            <p:ph idx="1" type="body"/>
          </p:nvPr>
        </p:nvSpPr>
        <p:spPr>
          <a:xfrm>
            <a:off x="838200" y="1929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71" y="1138723"/>
            <a:ext cx="1946617" cy="77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3"/>
          <p:cNvSpPr/>
          <p:nvPr/>
        </p:nvSpPr>
        <p:spPr>
          <a:xfrm>
            <a:off x="274173" y="2328915"/>
            <a:ext cx="582182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O: Observed Frequency in the data for each 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E: Expected Frequency to see of each type if the null hypothesis was true.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490" y="3868018"/>
            <a:ext cx="8534400" cy="838200"/>
          </a:xfrm>
          <a:prstGeom prst="rect">
            <a:avLst/>
          </a:prstGeom>
          <a:noFill/>
          <a:ln cap="flat" cmpd="sng" w="9525">
            <a:solidFill>
              <a:srgbClr val="9F117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4490" y="5033086"/>
            <a:ext cx="9982200" cy="15748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65703" y="2152161"/>
            <a:ext cx="5348643" cy="12768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/>
          <p:nvPr/>
        </p:nvSpPr>
        <p:spPr>
          <a:xfrm>
            <a:off x="0" y="0"/>
            <a:ext cx="2695931" cy="72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5"/>
              <a:buFont typeface="Arial"/>
              <a:buNone/>
            </a:pPr>
            <a:r>
              <a:rPr b="0" i="0" lang="en-IN" sz="3875" u="none" cap="none" strike="noStrik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Test statistic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487" y="1379968"/>
            <a:ext cx="1664955" cy="600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710" y="1053625"/>
            <a:ext cx="588010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2709" y="5577436"/>
            <a:ext cx="6423546" cy="1013384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1713" y="4067344"/>
            <a:ext cx="3898487" cy="93065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8" name="Google Shape;198;p14"/>
          <p:cNvSpPr/>
          <p:nvPr/>
        </p:nvSpPr>
        <p:spPr>
          <a:xfrm>
            <a:off x="236220" y="3950176"/>
            <a:ext cx="609600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and then we sum them all to obtain the test statistic: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χ2=2.78+5+2.78+5=15.56</a:t>
            </a:r>
            <a:endParaRPr b="0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0" y="0"/>
            <a:ext cx="2819618" cy="723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75"/>
              <a:buFont typeface="Arial"/>
              <a:buNone/>
            </a:pPr>
            <a:r>
              <a:rPr b="0" i="0" lang="en-IN" sz="3875" u="none" cap="none" strike="noStrike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Critical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304800" y="1371570"/>
            <a:ext cx="10210800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df=(number of rows−1)⋅(number of columns−1)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Chi-square table (α=0.05 and df=1) : The critical value is 3.84146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test statistic=15.56&gt;critical value=3.84146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3333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Like for any statistical test, when the test statistic is larger than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 critical value, we can reject the null hypothesis at 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333333"/>
                </a:solidFill>
                <a:latin typeface="Garamond"/>
                <a:ea typeface="Garamond"/>
                <a:cs typeface="Garamond"/>
                <a:sym typeface="Garamond"/>
              </a:rPr>
              <a:t>specified significance level</a:t>
            </a:r>
            <a:endParaRPr b="0" i="0" sz="25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399" y="4156949"/>
            <a:ext cx="5518647" cy="2557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/>
        </p:nvSpPr>
        <p:spPr>
          <a:xfrm>
            <a:off x="4297680" y="2800350"/>
            <a:ext cx="152381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Anova</a:t>
            </a:r>
            <a:endParaRPr sz="5000">
              <a:solidFill>
                <a:srgbClr val="FF93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Analysis of Variance( ANOVA ) is a statistical technique which is used to check if the means of two or more groups are statistically different from each other.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IN" sz="2590"/>
              <a:t>It checks the impact of one or more factors by comparing the means of different samples.</a:t>
            </a:r>
            <a:endParaRPr/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770839"/>
            <a:ext cx="5458968" cy="3316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" name="Google Shape;100;p3"/>
          <p:cNvSpPr txBox="1"/>
          <p:nvPr>
            <p:ph type="title"/>
          </p:nvPr>
        </p:nvSpPr>
        <p:spPr>
          <a:xfrm>
            <a:off x="630936" y="640080"/>
            <a:ext cx="6044184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Terminologies used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Grand Mean</a:t>
            </a:r>
            <a:r>
              <a:rPr lang="en-IN" sz="2015"/>
              <a:t>: it is the average of sample means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Hypothesis</a:t>
            </a:r>
            <a:r>
              <a:rPr lang="en-IN" sz="2015"/>
              <a:t>: Ho: Ho: μ1 = μ2 = μ3</a:t>
            </a:r>
            <a:endParaRPr sz="201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lang="en-IN" sz="2015"/>
              <a:t>	    Ha: At least one mean is different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Variation between groups</a:t>
            </a:r>
            <a:r>
              <a:rPr lang="en-IN" sz="2015"/>
              <a:t>: For each data point look at the difference between its group mean and the overall mean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Char char="•"/>
            </a:pPr>
            <a:r>
              <a:rPr b="1" lang="en-IN" sz="2015"/>
              <a:t>Variation Within Groups</a:t>
            </a:r>
            <a:r>
              <a:rPr lang="en-IN" sz="2015"/>
              <a:t>: Difference between data point and its sample mean </a:t>
            </a:r>
            <a:endParaRPr/>
          </a:p>
          <a:p>
            <a:pPr indent="-100647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t/>
            </a:r>
            <a:endParaRPr sz="2015"/>
          </a:p>
        </p:txBody>
      </p:sp>
      <p:pic>
        <p:nvPicPr>
          <p:cNvPr descr="A close up of a logo&#10;&#10;Description automatically generated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2112024"/>
            <a:ext cx="5458968" cy="263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630936" y="2386584"/>
            <a:ext cx="4114800" cy="18288"/>
          </a:xfrm>
          <a:custGeom>
            <a:rect b="b" l="l" r="r" t="t"/>
            <a:pathLst>
              <a:path extrusionOk="0" fill="none" h="18288" w="411480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extrusionOk="0" h="18288" w="411480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IN" sz="2380"/>
              <a:t>A research institute wants to determine the best diet plan for weight loss and for this they have randomly selected 36 volunteers to analyze three diet plans ( Atkins , GM , South beach ) .Help the research institute in identifying the best diet plan by analyzing the weight lost by the volunteers.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9048" y="1748212"/>
            <a:ext cx="5458968" cy="33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838200" y="4736883"/>
            <a:ext cx="4243589" cy="27432"/>
          </a:xfrm>
          <a:custGeom>
            <a:rect b="b" l="l" r="r" t="t"/>
            <a:pathLst>
              <a:path extrusionOk="0" fill="none" h="27432" w="4243589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243589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cap="rnd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638882" y="639193"/>
            <a:ext cx="3784528" cy="357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Calculations</a:t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643278" y="4409267"/>
            <a:ext cx="3255095" cy="27432"/>
          </a:xfrm>
          <a:custGeom>
            <a:rect b="b" l="l" r="r" t="t"/>
            <a:pathLst>
              <a:path extrusionOk="0" fill="none" h="27432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extrusionOk="0" h="27432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38100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1" name="Google Shape;12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2171" y="1038507"/>
            <a:ext cx="7214700" cy="5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0" y="13875"/>
            <a:ext cx="10515600" cy="854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Calculations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346710" y="122072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Deviation of mean with global Mean: (μ1 – μ)</a:t>
            </a:r>
            <a:r>
              <a:rPr baseline="30000" lang="en-IN" sz="2400"/>
              <a:t>2</a:t>
            </a:r>
            <a:r>
              <a:rPr baseline="30000" lang="en-IN"/>
              <a:t> 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SS between group : product of Deviation of global mean with local mean and no. of data points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SS within group(Residual): total squared deviation of data points with its local mean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Sum of Squares Total:  SS within group + SS between Group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F-ratio = ( SS Btwn Groups / DF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	 (SS With Groups / DF)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cxnSp>
        <p:nvCxnSpPr>
          <p:cNvPr id="128" name="Google Shape;128;p6"/>
          <p:cNvCxnSpPr/>
          <p:nvPr/>
        </p:nvCxnSpPr>
        <p:spPr>
          <a:xfrm>
            <a:off x="1741320" y="4882860"/>
            <a:ext cx="2011680" cy="0"/>
          </a:xfrm>
          <a:prstGeom prst="straightConnector1">
            <a:avLst/>
          </a:prstGeom>
          <a:solidFill>
            <a:srgbClr val="000000">
              <a:alpha val="4313"/>
            </a:srgbClr>
          </a:solidFill>
          <a:ln cap="flat" cmpd="sng" w="180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29d22226d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Formulae</a:t>
            </a:r>
            <a:endParaRPr/>
          </a:p>
        </p:txBody>
      </p:sp>
      <p:pic>
        <p:nvPicPr>
          <p:cNvPr id="134" name="Google Shape;134;g2229d22226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04567"/>
            <a:ext cx="10585151" cy="5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29d22226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029957"/>
            <a:ext cx="10585151" cy="91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4084"/>
            <a:ext cx="12192000" cy="174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6" name="Google Shape;146;p8"/>
          <p:cNvSpPr txBox="1"/>
          <p:nvPr>
            <p:ph type="title"/>
          </p:nvPr>
        </p:nvSpPr>
        <p:spPr>
          <a:xfrm>
            <a:off x="701802" y="2377440"/>
            <a:ext cx="3673286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ts val="5000"/>
              <a:buFont typeface="Garamond"/>
              <a:buNone/>
            </a:pPr>
            <a:r>
              <a:rPr lang="en-IN" sz="5000">
                <a:solidFill>
                  <a:srgbClr val="FF9300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5400000">
            <a:off x="2539411" y="3254143"/>
            <a:ext cx="4480560" cy="27432"/>
          </a:xfrm>
          <a:custGeom>
            <a:rect b="b" l="l" r="r" t="t"/>
            <a:pathLst>
              <a:path extrusionOk="0" fill="none" h="27432" w="448056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extrusionOk="0" h="27432" w="448056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3ADDC"/>
          </a:solidFill>
          <a:ln cap="rnd" cmpd="sng" w="41275">
            <a:solidFill>
              <a:srgbClr val="23AD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5298595" y="552091"/>
            <a:ext cx="6052158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If calculated F ratio is greater than F value based on the degrees of freedom ,we reject Ho 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yVTI">
  <a:themeElements>
    <a:clrScheme name="AnalogousFromRegularSeedRightStep">
      <a:dk1>
        <a:srgbClr val="000000"/>
      </a:dk1>
      <a:lt1>
        <a:srgbClr val="FFFFFF"/>
      </a:lt1>
      <a:dk2>
        <a:srgbClr val="242D41"/>
      </a:dk2>
      <a:lt2>
        <a:srgbClr val="E8E3E2"/>
      </a:lt2>
      <a:accent1>
        <a:srgbClr val="23ADDC"/>
      </a:accent1>
      <a:accent2>
        <a:srgbClr val="1756D5"/>
      </a:accent2>
      <a:accent3>
        <a:srgbClr val="483AE9"/>
      </a:accent3>
      <a:accent4>
        <a:srgbClr val="7C21D7"/>
      </a:accent4>
      <a:accent5>
        <a:srgbClr val="D729E7"/>
      </a:accent5>
      <a:accent6>
        <a:srgbClr val="D51796"/>
      </a:accent6>
      <a:hlink>
        <a:srgbClr val="BF5F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2020-07-18T20:15:30Z</dcterms:created>
  <dc:creator>Tinge Photography</dc:creator>
</cp:coreProperties>
</file>