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1" r:id="rId23"/>
    <p:sldId id="292"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5143500" type="screen16x9"/>
  <p:notesSz cx="6858000" cy="9190038"/>
  <p:embeddedFontLst>
    <p:embeddedFont>
      <p:font typeface="Calibri" panose="020F0502020204030204" pitchFamily="34" charset="0"/>
      <p:regular r:id="rId41"/>
      <p:bold r:id="rId42"/>
      <p:italic r:id="rId43"/>
      <p:boldItalic r:id="rId44"/>
    </p:embeddedFont>
    <p:embeddedFont>
      <p:font typeface="Content" panose="020B0604020202020204" charset="0"/>
      <p:regular r:id="rId45"/>
      <p:bold r:id="rId46"/>
    </p:embeddedFont>
    <p:embeddedFont>
      <p:font typeface="Garamond" panose="02020404030301010803"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4">
          <p15:clr>
            <a:srgbClr val="A4A3A4"/>
          </p15:clr>
        </p15:guide>
        <p15:guide id="2" pos="2928">
          <p15:clr>
            <a:srgbClr val="A4A3A4"/>
          </p15:clr>
        </p15:guide>
      </p15:sldGuideLst>
    </p:ext>
    <p:ext uri="{2D200454-40CA-4A62-9FC3-DE9A4176ACB9}">
      <p15:notesGuideLst xmlns:p15="http://schemas.microsoft.com/office/powerpoint/2012/main">
        <p15:guide id="1" orient="horz" pos="2174">
          <p15:clr>
            <a:srgbClr val="A4A3A4"/>
          </p15:clr>
        </p15:guide>
        <p15:guide id="2" pos="288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bmY3ikE8MW/JpChiKxPDXzYeG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13C6D9-02A6-4A3E-A80F-94DCBAE6B242}">
  <a:tblStyle styleId="{5F13C6D9-02A6-4A3E-A80F-94DCBAE6B24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86"/>
      </p:cViewPr>
      <p:guideLst>
        <p:guide orient="horz" pos="2124"/>
        <p:guide pos="292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74"/>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customschemas.google.com/relationships/presentationmetadata" Target="meta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5" name="Google Shape;5;n"/>
          <p:cNvSpPr/>
          <p:nvPr/>
        </p:nvSpPr>
        <p:spPr>
          <a:xfrm>
            <a:off x="6389688" y="8791575"/>
            <a:ext cx="398462" cy="303213"/>
          </a:xfrm>
          <a:prstGeom prst="rect">
            <a:avLst/>
          </a:prstGeom>
          <a:noFill/>
          <a:ln>
            <a:noFill/>
          </a:ln>
        </p:spPr>
        <p:txBody>
          <a:bodyPr spcFirstLastPara="1" wrap="square" lIns="90475" tIns="44450" rIns="90475" bIns="44450" anchor="ctr" anchorCtr="0">
            <a:sp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chemeClr val="dk1"/>
                </a:solidFill>
                <a:latin typeface="Arial"/>
                <a:ea typeface="Arial"/>
                <a:cs typeface="Arial"/>
                <a:sym typeface="Arial"/>
              </a:rPr>
              <a:t>‹#›</a:t>
            </a:fld>
            <a:endParaRPr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22" name="Google Shape;122;p1: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01" name="Google Shape;201;p10: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07" name="Google Shape;207;p11: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2: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The p-value is the probability that the t-statistic observed by chance under the assumption that NULL hypothesis is true.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18" name="Google Shape;218;p13: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27" name="Google Shape;227;p14: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15: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16: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0" name="Google Shape;250;p17: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7" name="Google Shape;257;p18: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4" name="Google Shape;264;p19: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29" name="Google Shape;129;p2: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20: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1: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1" name="Google Shape;281;p22: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3: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6" name="Google Shape;286;p23: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1" name="Google Shape;291;p24: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5: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8" name="Google Shape;298;p25: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3" name="Google Shape;303;p26: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7: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27: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8: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14" name="Google Shape;314;p28: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22" name="Google Shape;322;p29: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35" name="Google Shape;135;p3: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0: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p30: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1: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35" name="Google Shape;335;p31: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2: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42" name="Google Shape;342;p32: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3: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p33: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4: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52" name="Google Shape;352;p34: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5: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57" name="Google Shape;357;p35: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45" name="Google Shape;145;p4:notes"/>
          <p:cNvSpPr txBox="1">
            <a:spLocks noGrp="1"/>
          </p:cNvSpPr>
          <p:nvPr>
            <p:ph type="sldNum" idx="12"/>
          </p:nvPr>
        </p:nvSpPr>
        <p:spPr>
          <a:xfrm>
            <a:off x="3884613" y="8728075"/>
            <a:ext cx="29718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fld id="{00000000-1234-1234-1234-123412341234}" type="slidenum">
              <a:rPr lang="en-IN" sz="2000" b="1" i="0" u="none" strike="noStrike" cap="none">
                <a:solidFill>
                  <a:schemeClr val="dk1"/>
                </a:solidFill>
                <a:latin typeface="Arial"/>
                <a:ea typeface="Arial"/>
                <a:cs typeface="Arial"/>
                <a:sym typeface="Arial"/>
              </a:rPr>
              <a:t>4</a:t>
            </a:fld>
            <a:endParaRPr sz="2000" b="1" i="0" u="none" strike="noStrike" cap="none">
              <a:solidFill>
                <a:schemeClr val="dk1"/>
              </a:solidFill>
              <a:latin typeface="Arial"/>
              <a:ea typeface="Arial"/>
              <a:cs typeface="Arial"/>
              <a:sym typeface="Arial"/>
            </a:endParaRPr>
          </a:p>
        </p:txBody>
      </p:sp>
      <p:sp>
        <p:nvSpPr>
          <p:cNvPr id="146" name="Google Shape;146;p4:notes"/>
          <p:cNvSpPr txBox="1">
            <a:spLocks noGrp="1"/>
          </p:cNvSpPr>
          <p:nvPr>
            <p:ph type="ftr" idx="11"/>
          </p:nvPr>
        </p:nvSpPr>
        <p:spPr>
          <a:xfrm>
            <a:off x="0" y="8728075"/>
            <a:ext cx="29718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Arial"/>
                <a:ea typeface="Arial"/>
                <a:cs typeface="Arial"/>
                <a:sym typeface="Arial"/>
              </a:rPr>
              <a:t>2013 ExcelR Solutions. All Rights Reserved</a:t>
            </a:r>
            <a:endParaRPr sz="1400" b="0" i="0" u="none" strike="noStrike" cap="none">
              <a:solidFill>
                <a:srgbClr val="000000"/>
              </a:solidFill>
              <a:latin typeface="Arial"/>
              <a:ea typeface="Arial"/>
              <a:cs typeface="Arial"/>
              <a:sym typeface="Arial"/>
            </a:endParaRPr>
          </a:p>
        </p:txBody>
      </p:sp>
      <p:sp>
        <p:nvSpPr>
          <p:cNvPr id="147" name="Google Shape;147;p4: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r>
              <a:rPr lang="en-IN">
                <a:latin typeface="Arial"/>
                <a:ea typeface="Arial"/>
                <a:cs typeface="Arial"/>
                <a:sym typeface="Arial"/>
              </a:rPr>
              <a:t>Lawyer judge, Angelina jolie</a:t>
            </a:r>
            <a:endParaRPr/>
          </a:p>
        </p:txBody>
      </p:sp>
      <p:sp>
        <p:nvSpPr>
          <p:cNvPr id="157" name="Google Shape;157;p5:notes"/>
          <p:cNvSpPr txBox="1">
            <a:spLocks noGrp="1"/>
          </p:cNvSpPr>
          <p:nvPr>
            <p:ph type="sldNum" idx="12"/>
          </p:nvPr>
        </p:nvSpPr>
        <p:spPr>
          <a:xfrm>
            <a:off x="3884613" y="8728075"/>
            <a:ext cx="29718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fld id="{00000000-1234-1234-1234-123412341234}" type="slidenum">
              <a:rPr lang="en-IN" sz="2000" b="1" i="0" u="none" strike="noStrike" cap="none">
                <a:solidFill>
                  <a:srgbClr val="000000"/>
                </a:solidFill>
                <a:latin typeface="Arial"/>
                <a:ea typeface="Arial"/>
                <a:cs typeface="Arial"/>
                <a:sym typeface="Arial"/>
              </a:rPr>
              <a:t>5</a:t>
            </a:fld>
            <a:endParaRPr sz="2000" b="1" i="0" u="none" strike="noStrike" cap="none">
              <a:solidFill>
                <a:srgbClr val="000000"/>
              </a:solidFill>
              <a:latin typeface="Arial"/>
              <a:ea typeface="Arial"/>
              <a:cs typeface="Arial"/>
              <a:sym typeface="Arial"/>
            </a:endParaRPr>
          </a:p>
        </p:txBody>
      </p:sp>
      <p:sp>
        <p:nvSpPr>
          <p:cNvPr id="158" name="Google Shape;158;p5:notes"/>
          <p:cNvSpPr txBox="1">
            <a:spLocks noGrp="1"/>
          </p:cNvSpPr>
          <p:nvPr>
            <p:ph type="ftr" idx="11"/>
          </p:nvPr>
        </p:nvSpPr>
        <p:spPr>
          <a:xfrm>
            <a:off x="0" y="8728075"/>
            <a:ext cx="29718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2013 ExcelR Solutions. All Rights Reserved</a:t>
            </a:r>
            <a:endParaRPr sz="1400" b="0" i="0" u="none" strike="noStrike" cap="none">
              <a:solidFill>
                <a:srgbClr val="000000"/>
              </a:solidFill>
              <a:latin typeface="Arial"/>
              <a:ea typeface="Arial"/>
              <a:cs typeface="Arial"/>
              <a:sym typeface="Arial"/>
            </a:endParaRPr>
          </a:p>
        </p:txBody>
      </p:sp>
      <p:sp>
        <p:nvSpPr>
          <p:cNvPr id="159" name="Google Shape;159;p5: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p6: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80" name="Google Shape;180;p7:notes"/>
          <p:cNvSpPr txBox="1">
            <a:spLocks noGrp="1"/>
          </p:cNvSpPr>
          <p:nvPr>
            <p:ph type="sldNum" idx="12"/>
          </p:nvPr>
        </p:nvSpPr>
        <p:spPr>
          <a:xfrm>
            <a:off x="3884613" y="8728075"/>
            <a:ext cx="29718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fld id="{00000000-1234-1234-1234-123412341234}" type="slidenum">
              <a:rPr lang="en-IN" sz="2000" b="1" i="0" u="none" strike="noStrike" cap="none">
                <a:solidFill>
                  <a:srgbClr val="000000"/>
                </a:solidFill>
                <a:latin typeface="Arial"/>
                <a:ea typeface="Arial"/>
                <a:cs typeface="Arial"/>
                <a:sym typeface="Arial"/>
              </a:rPr>
              <a:t>7</a:t>
            </a:fld>
            <a:endParaRPr sz="2000" b="1" i="0" u="none" strike="noStrike" cap="none">
              <a:solidFill>
                <a:srgbClr val="000000"/>
              </a:solidFill>
              <a:latin typeface="Arial"/>
              <a:ea typeface="Arial"/>
              <a:cs typeface="Arial"/>
              <a:sym typeface="Arial"/>
            </a:endParaRPr>
          </a:p>
        </p:txBody>
      </p:sp>
      <p:sp>
        <p:nvSpPr>
          <p:cNvPr id="181" name="Google Shape;181;p7:notes"/>
          <p:cNvSpPr txBox="1">
            <a:spLocks noGrp="1"/>
          </p:cNvSpPr>
          <p:nvPr>
            <p:ph type="ftr" idx="11"/>
          </p:nvPr>
        </p:nvSpPr>
        <p:spPr>
          <a:xfrm>
            <a:off x="0" y="8728075"/>
            <a:ext cx="2971800" cy="4603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2013 ExcelR Solutions. All Rights Reserved</a:t>
            </a:r>
            <a:endParaRPr sz="1400" b="0" i="0" u="none" strike="noStrike" cap="none">
              <a:solidFill>
                <a:srgbClr val="000000"/>
              </a:solidFill>
              <a:latin typeface="Arial"/>
              <a:ea typeface="Arial"/>
              <a:cs typeface="Arial"/>
              <a:sym typeface="Arial"/>
            </a:endParaRPr>
          </a:p>
        </p:txBody>
      </p:sp>
      <p:sp>
        <p:nvSpPr>
          <p:cNvPr id="182" name="Google Shape;182;p7: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0" name="Google Shape;190;p8: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914400" y="4365625"/>
            <a:ext cx="5029200" cy="387191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6" name="Google Shape;196;p9: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7"/>
          <p:cNvSpPr txBox="1">
            <a:spLocks noGrp="1"/>
          </p:cNvSpPr>
          <p:nvPr>
            <p:ph type="ctrTitle"/>
          </p:nvPr>
        </p:nvSpPr>
        <p:spPr>
          <a:xfrm>
            <a:off x="685800" y="1597830"/>
            <a:ext cx="7772400" cy="1102519"/>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11" name="Google Shape;11;p37"/>
          <p:cNvSpPr txBox="1">
            <a:spLocks noGrp="1"/>
          </p:cNvSpPr>
          <p:nvPr>
            <p:ph type="subTitle" idx="1"/>
          </p:nvPr>
        </p:nvSpPr>
        <p:spPr>
          <a:xfrm>
            <a:off x="1371600" y="2914650"/>
            <a:ext cx="6400800" cy="1314450"/>
          </a:xfrm>
          <a:prstGeom prst="rect">
            <a:avLst/>
          </a:prstGeom>
          <a:noFill/>
          <a:ln>
            <a:noFill/>
          </a:ln>
        </p:spPr>
        <p:txBody>
          <a:bodyPr spcFirstLastPara="1" wrap="square" lIns="90475" tIns="44450" rIns="90475" bIns="44450" anchor="t" anchorCtr="0">
            <a:noAutofit/>
          </a:bodyPr>
          <a:lstStyle>
            <a:lvl1pPr lvl="0" algn="ctr">
              <a:lnSpc>
                <a:spcPct val="100000"/>
              </a:lnSpc>
              <a:spcBef>
                <a:spcPts val="360"/>
              </a:spcBef>
              <a:spcAft>
                <a:spcPts val="0"/>
              </a:spcAft>
              <a:buSzPts val="900"/>
              <a:buNone/>
              <a:defRPr/>
            </a:lvl1pPr>
            <a:lvl2pPr lvl="1" algn="ctr">
              <a:lnSpc>
                <a:spcPct val="100000"/>
              </a:lnSpc>
              <a:spcBef>
                <a:spcPts val="360"/>
              </a:spcBef>
              <a:spcAft>
                <a:spcPts val="0"/>
              </a:spcAft>
              <a:buSzPts val="1350"/>
              <a:buNone/>
              <a:defRPr/>
            </a:lvl2pPr>
            <a:lvl3pPr lvl="2" algn="ctr">
              <a:lnSpc>
                <a:spcPct val="100000"/>
              </a:lnSpc>
              <a:spcBef>
                <a:spcPts val="360"/>
              </a:spcBef>
              <a:spcAft>
                <a:spcPts val="0"/>
              </a:spcAft>
              <a:buSzPts val="1134"/>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4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40" name="Google Shape;40;p49"/>
          <p:cNvSpPr txBox="1">
            <a:spLocks noGrp="1"/>
          </p:cNvSpPr>
          <p:nvPr>
            <p:ph type="body" idx="1"/>
          </p:nvPr>
        </p:nvSpPr>
        <p:spPr>
          <a:xfrm rot="5400000">
            <a:off x="2914650" y="-1314450"/>
            <a:ext cx="3543300" cy="80010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
        <p:cNvGrpSpPr/>
        <p:nvPr/>
      </p:nvGrpSpPr>
      <p:grpSpPr>
        <a:xfrm>
          <a:off x="0" y="0"/>
          <a:ext cx="0" cy="0"/>
          <a:chOff x="0" y="0"/>
          <a:chExt cx="0" cy="0"/>
        </a:xfrm>
      </p:grpSpPr>
      <p:sp>
        <p:nvSpPr>
          <p:cNvPr id="42" name="Google Shape;42;p50"/>
          <p:cNvSpPr txBox="1">
            <a:spLocks noGrp="1"/>
          </p:cNvSpPr>
          <p:nvPr>
            <p:ph type="title"/>
          </p:nvPr>
        </p:nvSpPr>
        <p:spPr>
          <a:xfrm rot="5400000">
            <a:off x="5532239" y="1303142"/>
            <a:ext cx="4251722"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43" name="Google Shape;43;p50"/>
          <p:cNvSpPr txBox="1">
            <a:spLocks noGrp="1"/>
          </p:cNvSpPr>
          <p:nvPr>
            <p:ph type="body" idx="1"/>
          </p:nvPr>
        </p:nvSpPr>
        <p:spPr>
          <a:xfrm rot="5400000">
            <a:off x="1341239" y="-678058"/>
            <a:ext cx="4251722" cy="60198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41"/>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1"/>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4" name="Google Shape;54;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5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52"/>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2"/>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1" name="Google Shape;71;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5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5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54"/>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4"/>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4" name="Google Shape;84;p54"/>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54"/>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6" name="Google Shape;86;p54"/>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5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5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56"/>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6"/>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97" name="Google Shape;97;p56"/>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98" name="Google Shape;98;p5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
        <p:nvSpPr>
          <p:cNvPr id="13" name="Google Shape;13;p38"/>
          <p:cNvSpPr txBox="1">
            <a:spLocks noGrp="1"/>
          </p:cNvSpPr>
          <p:nvPr>
            <p:ph type="body" idx="1"/>
          </p:nvPr>
        </p:nvSpPr>
        <p:spPr>
          <a:xfrm>
            <a:off x="685800" y="914400"/>
            <a:ext cx="8001000" cy="35433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5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57"/>
          <p:cNvSpPr>
            <a:spLocks noGrp="1"/>
          </p:cNvSpPr>
          <p:nvPr>
            <p:ph type="pic" idx="2"/>
          </p:nvPr>
        </p:nvSpPr>
        <p:spPr>
          <a:xfrm>
            <a:off x="3887391" y="740569"/>
            <a:ext cx="4629150" cy="3655219"/>
          </a:xfrm>
          <a:prstGeom prst="rect">
            <a:avLst/>
          </a:prstGeom>
          <a:noFill/>
          <a:ln>
            <a:noFill/>
          </a:ln>
        </p:spPr>
      </p:sp>
      <p:sp>
        <p:nvSpPr>
          <p:cNvPr id="104" name="Google Shape;104;p57"/>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5" name="Google Shape;105;p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5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58"/>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1" name="Google Shape;111;p5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5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5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59"/>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59"/>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7" name="Google Shape;117;p5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5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3"/>
          <p:cNvSpPr txBox="1">
            <a:spLocks noGrp="1"/>
          </p:cNvSpPr>
          <p:nvPr>
            <p:ph type="title"/>
          </p:nvPr>
        </p:nvSpPr>
        <p:spPr>
          <a:xfrm>
            <a:off x="722313" y="3305177"/>
            <a:ext cx="7772400" cy="102155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17" name="Google Shape;17;p43"/>
          <p:cNvSpPr txBox="1">
            <a:spLocks noGrp="1"/>
          </p:cNvSpPr>
          <p:nvPr>
            <p:ph type="body" idx="1"/>
          </p:nvPr>
        </p:nvSpPr>
        <p:spPr>
          <a:xfrm>
            <a:off x="722313" y="2180035"/>
            <a:ext cx="7772400" cy="1125140"/>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00"/>
              </a:spcBef>
              <a:spcAft>
                <a:spcPts val="0"/>
              </a:spcAft>
              <a:buSzPts val="1000"/>
              <a:buNone/>
              <a:defRPr sz="2000"/>
            </a:lvl1pPr>
            <a:lvl2pPr marL="914400" lvl="1" indent="-228600" algn="l">
              <a:lnSpc>
                <a:spcPct val="100000"/>
              </a:lnSpc>
              <a:spcBef>
                <a:spcPts val="360"/>
              </a:spcBef>
              <a:spcAft>
                <a:spcPts val="0"/>
              </a:spcAft>
              <a:buSzPts val="1350"/>
              <a:buNone/>
              <a:defRPr sz="1800"/>
            </a:lvl2pPr>
            <a:lvl3pPr marL="1371600" lvl="2" indent="-228600" algn="l">
              <a:lnSpc>
                <a:spcPct val="100000"/>
              </a:lnSpc>
              <a:spcBef>
                <a:spcPts val="320"/>
              </a:spcBef>
              <a:spcAft>
                <a:spcPts val="0"/>
              </a:spcAft>
              <a:buSzPts val="1008"/>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20" name="Google Shape;20;p44"/>
          <p:cNvSpPr txBox="1">
            <a:spLocks noGrp="1"/>
          </p:cNvSpPr>
          <p:nvPr>
            <p:ph type="body" idx="1"/>
          </p:nvPr>
        </p:nvSpPr>
        <p:spPr>
          <a:xfrm>
            <a:off x="685800" y="914400"/>
            <a:ext cx="3924300" cy="3543300"/>
          </a:xfrm>
          <a:prstGeom prst="rect">
            <a:avLst/>
          </a:prstGeom>
          <a:noFill/>
          <a:ln>
            <a:noFill/>
          </a:ln>
        </p:spPr>
        <p:txBody>
          <a:bodyPr spcFirstLastPara="1" wrap="square" lIns="90475" tIns="44450" rIns="90475" bIns="44450" anchor="t" anchorCtr="0">
            <a:noAutofit/>
          </a:bodyPr>
          <a:lstStyle>
            <a:lvl1pPr marL="457200" lvl="0" indent="-317500" algn="l">
              <a:lnSpc>
                <a:spcPct val="100000"/>
              </a:lnSpc>
              <a:spcBef>
                <a:spcPts val="560"/>
              </a:spcBef>
              <a:spcAft>
                <a:spcPts val="0"/>
              </a:spcAft>
              <a:buSzPts val="1400"/>
              <a:buChar char="●"/>
              <a:defRPr sz="2800"/>
            </a:lvl1pPr>
            <a:lvl2pPr marL="914400" lvl="1" indent="-342900" algn="l">
              <a:lnSpc>
                <a:spcPct val="100000"/>
              </a:lnSpc>
              <a:spcBef>
                <a:spcPts val="480"/>
              </a:spcBef>
              <a:spcAft>
                <a:spcPts val="0"/>
              </a:spcAft>
              <a:buSzPts val="1800"/>
              <a:buChar char="−"/>
              <a:defRPr sz="2400"/>
            </a:lvl2pPr>
            <a:lvl3pPr marL="1371600" lvl="2" indent="-308610" algn="l">
              <a:lnSpc>
                <a:spcPct val="100000"/>
              </a:lnSpc>
              <a:spcBef>
                <a:spcPts val="400"/>
              </a:spcBef>
              <a:spcAft>
                <a:spcPts val="0"/>
              </a:spcAft>
              <a:buSzPts val="1260"/>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21" name="Google Shape;21;p44"/>
          <p:cNvSpPr txBox="1">
            <a:spLocks noGrp="1"/>
          </p:cNvSpPr>
          <p:nvPr>
            <p:ph type="body" idx="2"/>
          </p:nvPr>
        </p:nvSpPr>
        <p:spPr>
          <a:xfrm>
            <a:off x="4762500" y="914400"/>
            <a:ext cx="3924300" cy="3543300"/>
          </a:xfrm>
          <a:prstGeom prst="rect">
            <a:avLst/>
          </a:prstGeom>
          <a:noFill/>
          <a:ln>
            <a:noFill/>
          </a:ln>
        </p:spPr>
        <p:txBody>
          <a:bodyPr spcFirstLastPara="1" wrap="square" lIns="90475" tIns="44450" rIns="90475" bIns="44450" anchor="t" anchorCtr="0">
            <a:noAutofit/>
          </a:bodyPr>
          <a:lstStyle>
            <a:lvl1pPr marL="457200" lvl="0" indent="-317500" algn="l">
              <a:lnSpc>
                <a:spcPct val="100000"/>
              </a:lnSpc>
              <a:spcBef>
                <a:spcPts val="560"/>
              </a:spcBef>
              <a:spcAft>
                <a:spcPts val="0"/>
              </a:spcAft>
              <a:buSzPts val="1400"/>
              <a:buChar char="●"/>
              <a:defRPr sz="2800"/>
            </a:lvl1pPr>
            <a:lvl2pPr marL="914400" lvl="1" indent="-342900" algn="l">
              <a:lnSpc>
                <a:spcPct val="100000"/>
              </a:lnSpc>
              <a:spcBef>
                <a:spcPts val="480"/>
              </a:spcBef>
              <a:spcAft>
                <a:spcPts val="0"/>
              </a:spcAft>
              <a:buSzPts val="1800"/>
              <a:buChar char="−"/>
              <a:defRPr sz="2400"/>
            </a:lvl2pPr>
            <a:lvl3pPr marL="1371600" lvl="2" indent="-308610" algn="l">
              <a:lnSpc>
                <a:spcPct val="100000"/>
              </a:lnSpc>
              <a:spcBef>
                <a:spcPts val="400"/>
              </a:spcBef>
              <a:spcAft>
                <a:spcPts val="0"/>
              </a:spcAft>
              <a:buSzPts val="1260"/>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
        <p:cNvGrpSpPr/>
        <p:nvPr/>
      </p:nvGrpSpPr>
      <p:grpSpPr>
        <a:xfrm>
          <a:off x="0" y="0"/>
          <a:ext cx="0" cy="0"/>
          <a:chOff x="0" y="0"/>
          <a:chExt cx="0" cy="0"/>
        </a:xfrm>
      </p:grpSpPr>
      <p:sp>
        <p:nvSpPr>
          <p:cNvPr id="23" name="Google Shape;23;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24" name="Google Shape;24;p45"/>
          <p:cNvSpPr txBox="1">
            <a:spLocks noGrp="1"/>
          </p:cNvSpPr>
          <p:nvPr>
            <p:ph type="body" idx="1"/>
          </p:nvPr>
        </p:nvSpPr>
        <p:spPr>
          <a:xfrm>
            <a:off x="457200" y="1151338"/>
            <a:ext cx="4040188" cy="47982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20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34"/>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25" name="Google Shape;25;p45"/>
          <p:cNvSpPr txBox="1">
            <a:spLocks noGrp="1"/>
          </p:cNvSpPr>
          <p:nvPr>
            <p:ph type="body" idx="2"/>
          </p:nvPr>
        </p:nvSpPr>
        <p:spPr>
          <a:xfrm>
            <a:off x="457200" y="1631156"/>
            <a:ext cx="4040188" cy="2963466"/>
          </a:xfrm>
          <a:prstGeom prst="rect">
            <a:avLst/>
          </a:prstGeom>
          <a:noFill/>
          <a:ln>
            <a:noFill/>
          </a:ln>
        </p:spPr>
        <p:txBody>
          <a:bodyPr spcFirstLastPara="1" wrap="square" lIns="90475" tIns="44450" rIns="90475" bIns="44450" anchor="t" anchorCtr="0">
            <a:noAutofit/>
          </a:bodyPr>
          <a:lstStyle>
            <a:lvl1pPr marL="457200" lvl="0" indent="-304800" algn="l">
              <a:lnSpc>
                <a:spcPct val="100000"/>
              </a:lnSpc>
              <a:spcBef>
                <a:spcPts val="480"/>
              </a:spcBef>
              <a:spcAft>
                <a:spcPts val="0"/>
              </a:spcAft>
              <a:buSzPts val="1200"/>
              <a:buChar char="●"/>
              <a:defRPr sz="2400"/>
            </a:lvl1pPr>
            <a:lvl2pPr marL="914400" lvl="1" indent="-323850" algn="l">
              <a:lnSpc>
                <a:spcPct val="100000"/>
              </a:lnSpc>
              <a:spcBef>
                <a:spcPts val="400"/>
              </a:spcBef>
              <a:spcAft>
                <a:spcPts val="0"/>
              </a:spcAft>
              <a:buSzPts val="1500"/>
              <a:buChar char="−"/>
              <a:defRPr sz="2000"/>
            </a:lvl2pPr>
            <a:lvl3pPr marL="1371600" lvl="2" indent="-300608" algn="l">
              <a:lnSpc>
                <a:spcPct val="100000"/>
              </a:lnSpc>
              <a:spcBef>
                <a:spcPts val="360"/>
              </a:spcBef>
              <a:spcAft>
                <a:spcPts val="0"/>
              </a:spcAft>
              <a:buSzPts val="1134"/>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26" name="Google Shape;26;p45"/>
          <p:cNvSpPr txBox="1">
            <a:spLocks noGrp="1"/>
          </p:cNvSpPr>
          <p:nvPr>
            <p:ph type="body" idx="3"/>
          </p:nvPr>
        </p:nvSpPr>
        <p:spPr>
          <a:xfrm>
            <a:off x="4645033" y="1151338"/>
            <a:ext cx="4041775" cy="47982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20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34"/>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27" name="Google Shape;27;p45"/>
          <p:cNvSpPr txBox="1">
            <a:spLocks noGrp="1"/>
          </p:cNvSpPr>
          <p:nvPr>
            <p:ph type="body" idx="4"/>
          </p:nvPr>
        </p:nvSpPr>
        <p:spPr>
          <a:xfrm>
            <a:off x="4645033" y="1631156"/>
            <a:ext cx="4041775" cy="2963466"/>
          </a:xfrm>
          <a:prstGeom prst="rect">
            <a:avLst/>
          </a:prstGeom>
          <a:noFill/>
          <a:ln>
            <a:noFill/>
          </a:ln>
        </p:spPr>
        <p:txBody>
          <a:bodyPr spcFirstLastPara="1" wrap="square" lIns="90475" tIns="44450" rIns="90475" bIns="44450" anchor="t" anchorCtr="0">
            <a:noAutofit/>
          </a:bodyPr>
          <a:lstStyle>
            <a:lvl1pPr marL="457200" lvl="0" indent="-304800" algn="l">
              <a:lnSpc>
                <a:spcPct val="100000"/>
              </a:lnSpc>
              <a:spcBef>
                <a:spcPts val="480"/>
              </a:spcBef>
              <a:spcAft>
                <a:spcPts val="0"/>
              </a:spcAft>
              <a:buSzPts val="1200"/>
              <a:buChar char="●"/>
              <a:defRPr sz="2400"/>
            </a:lvl1pPr>
            <a:lvl2pPr marL="914400" lvl="1" indent="-323850" algn="l">
              <a:lnSpc>
                <a:spcPct val="100000"/>
              </a:lnSpc>
              <a:spcBef>
                <a:spcPts val="400"/>
              </a:spcBef>
              <a:spcAft>
                <a:spcPts val="0"/>
              </a:spcAft>
              <a:buSzPts val="1500"/>
              <a:buChar char="−"/>
              <a:defRPr sz="2000"/>
            </a:lvl2pPr>
            <a:lvl3pPr marL="1371600" lvl="2" indent="-300608" algn="l">
              <a:lnSpc>
                <a:spcPct val="100000"/>
              </a:lnSpc>
              <a:spcBef>
                <a:spcPts val="360"/>
              </a:spcBef>
              <a:spcAft>
                <a:spcPts val="0"/>
              </a:spcAft>
              <a:buSzPts val="1134"/>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
        <p:cNvGrpSpPr/>
        <p:nvPr/>
      </p:nvGrpSpPr>
      <p:grpSpPr>
        <a:xfrm>
          <a:off x="0" y="0"/>
          <a:ext cx="0" cy="0"/>
          <a:chOff x="0" y="0"/>
          <a:chExt cx="0" cy="0"/>
        </a:xfrm>
      </p:grpSpPr>
      <p:sp>
        <p:nvSpPr>
          <p:cNvPr id="31" name="Google Shape;31;p47"/>
          <p:cNvSpPr txBox="1">
            <a:spLocks noGrp="1"/>
          </p:cNvSpPr>
          <p:nvPr>
            <p:ph type="title"/>
          </p:nvPr>
        </p:nvSpPr>
        <p:spPr>
          <a:xfrm>
            <a:off x="457218" y="204790"/>
            <a:ext cx="3008313" cy="8715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2" name="Google Shape;32;p47"/>
          <p:cNvSpPr txBox="1">
            <a:spLocks noGrp="1"/>
          </p:cNvSpPr>
          <p:nvPr>
            <p:ph type="body" idx="1"/>
          </p:nvPr>
        </p:nvSpPr>
        <p:spPr>
          <a:xfrm>
            <a:off x="3575050" y="204789"/>
            <a:ext cx="5111750" cy="4389835"/>
          </a:xfrm>
          <a:prstGeom prst="rect">
            <a:avLst/>
          </a:prstGeom>
          <a:noFill/>
          <a:ln>
            <a:noFill/>
          </a:ln>
        </p:spPr>
        <p:txBody>
          <a:bodyPr spcFirstLastPara="1" wrap="square" lIns="90475" tIns="44450" rIns="90475" bIns="44450" anchor="t" anchorCtr="0">
            <a:noAutofit/>
          </a:bodyPr>
          <a:lstStyle>
            <a:lvl1pPr marL="457200" lvl="0" indent="-330200" algn="l">
              <a:lnSpc>
                <a:spcPct val="100000"/>
              </a:lnSpc>
              <a:spcBef>
                <a:spcPts val="640"/>
              </a:spcBef>
              <a:spcAft>
                <a:spcPts val="0"/>
              </a:spcAft>
              <a:buSzPts val="1600"/>
              <a:buChar char="●"/>
              <a:defRPr sz="3200"/>
            </a:lvl1pPr>
            <a:lvl2pPr marL="914400" lvl="1" indent="-361950" algn="l">
              <a:lnSpc>
                <a:spcPct val="100000"/>
              </a:lnSpc>
              <a:spcBef>
                <a:spcPts val="560"/>
              </a:spcBef>
              <a:spcAft>
                <a:spcPts val="0"/>
              </a:spcAft>
              <a:buSzPts val="2100"/>
              <a:buChar char="−"/>
              <a:defRPr sz="2800"/>
            </a:lvl2pPr>
            <a:lvl3pPr marL="1371600" lvl="2" indent="-324611" algn="l">
              <a:lnSpc>
                <a:spcPct val="100000"/>
              </a:lnSpc>
              <a:spcBef>
                <a:spcPts val="480"/>
              </a:spcBef>
              <a:spcAft>
                <a:spcPts val="0"/>
              </a:spcAft>
              <a:buSzPts val="1512"/>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33" name="Google Shape;33;p47"/>
          <p:cNvSpPr txBox="1">
            <a:spLocks noGrp="1"/>
          </p:cNvSpPr>
          <p:nvPr>
            <p:ph type="body" idx="2"/>
          </p:nvPr>
        </p:nvSpPr>
        <p:spPr>
          <a:xfrm>
            <a:off x="457218" y="1076328"/>
            <a:ext cx="3008313" cy="3518297"/>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70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30"/>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6" name="Google Shape;36;p48"/>
          <p:cNvSpPr>
            <a:spLocks noGrp="1"/>
          </p:cNvSpPr>
          <p:nvPr>
            <p:ph type="pic" idx="2"/>
          </p:nvPr>
        </p:nvSpPr>
        <p:spPr>
          <a:xfrm>
            <a:off x="1792288" y="459581"/>
            <a:ext cx="5486400" cy="3086100"/>
          </a:xfrm>
          <a:prstGeom prst="rect">
            <a:avLst/>
          </a:prstGeom>
          <a:noFill/>
          <a:ln>
            <a:noFill/>
          </a:ln>
        </p:spPr>
      </p:sp>
      <p:sp>
        <p:nvSpPr>
          <p:cNvPr id="37" name="Google Shape;37;p48"/>
          <p:cNvSpPr txBox="1">
            <a:spLocks noGrp="1"/>
          </p:cNvSpPr>
          <p:nvPr>
            <p:ph type="body" idx="1"/>
          </p:nvPr>
        </p:nvSpPr>
        <p:spPr>
          <a:xfrm>
            <a:off x="1792288" y="4025504"/>
            <a:ext cx="5486400" cy="603647"/>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70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30"/>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
        <p:cNvGrpSpPr/>
        <p:nvPr/>
      </p:nvGrpSpPr>
      <p:grpSpPr>
        <a:xfrm>
          <a:off x="0" y="0"/>
          <a:ext cx="0" cy="0"/>
          <a:chOff x="0" y="0"/>
          <a:chExt cx="0" cy="0"/>
        </a:xfrm>
      </p:grpSpPr>
      <p:sp>
        <p:nvSpPr>
          <p:cNvPr id="7" name="Google Shape;7;p36"/>
          <p:cNvSpPr/>
          <p:nvPr/>
        </p:nvSpPr>
        <p:spPr>
          <a:xfrm>
            <a:off x="4343400" y="4743450"/>
            <a:ext cx="533400" cy="2746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IN" sz="1200" b="1" i="0" u="none" strike="noStrike" cap="none">
                <a:solidFill>
                  <a:schemeClr val="dk1"/>
                </a:solidFill>
                <a:latin typeface="Arial"/>
                <a:ea typeface="Arial"/>
                <a:cs typeface="Arial"/>
                <a:sym typeface="Arial"/>
              </a:rPr>
              <a:t>‹#›</a:t>
            </a:fld>
            <a:endParaRPr sz="1200" b="1" i="0" u="none" strike="noStrike" cap="none">
              <a:solidFill>
                <a:schemeClr val="dk1"/>
              </a:solidFill>
              <a:latin typeface="Arial"/>
              <a:ea typeface="Arial"/>
              <a:cs typeface="Arial"/>
              <a:sym typeface="Arial"/>
            </a:endParaRPr>
          </a:p>
        </p:txBody>
      </p:sp>
      <p:sp>
        <p:nvSpPr>
          <p:cNvPr id="8" name="Google Shape;8;p36"/>
          <p:cNvSpPr txBox="1">
            <a:spLocks noGrp="1"/>
          </p:cNvSpPr>
          <p:nvPr>
            <p:ph type="body" idx="1"/>
          </p:nvPr>
        </p:nvSpPr>
        <p:spPr>
          <a:xfrm>
            <a:off x="685800" y="914400"/>
            <a:ext cx="8001000" cy="3543300"/>
          </a:xfrm>
          <a:prstGeom prst="rect">
            <a:avLst/>
          </a:prstGeom>
          <a:noFill/>
          <a:ln>
            <a:noFill/>
          </a:ln>
        </p:spPr>
        <p:txBody>
          <a:bodyPr spcFirstLastPara="1" wrap="square" lIns="90475" tIns="44450" rIns="90475" bIns="44450" anchor="t" anchorCtr="0">
            <a:noAutofit/>
          </a:bodyPr>
          <a:lstStyle>
            <a:lvl1pPr marL="457200" marR="0" lvl="0" indent="-285750" algn="l" rtl="0">
              <a:lnSpc>
                <a:spcPct val="100000"/>
              </a:lnSpc>
              <a:spcBef>
                <a:spcPts val="360"/>
              </a:spcBef>
              <a:spcAft>
                <a:spcPts val="0"/>
              </a:spcAft>
              <a:buClr>
                <a:schemeClr val="dk1"/>
              </a:buClr>
              <a:buSzPts val="900"/>
              <a:buFont typeface="Arial"/>
              <a:buChar char="●"/>
              <a:defRPr sz="1800" b="0" i="0" u="none" strike="noStrike" cap="none">
                <a:solidFill>
                  <a:schemeClr val="dk1"/>
                </a:solidFill>
                <a:latin typeface="Arial"/>
                <a:ea typeface="Arial"/>
                <a:cs typeface="Arial"/>
                <a:sym typeface="Arial"/>
              </a:defRPr>
            </a:lvl1pPr>
            <a:lvl2pPr marL="914400" marR="0" lvl="1" indent="-314325" algn="l" rtl="0">
              <a:lnSpc>
                <a:spcPct val="100000"/>
              </a:lnSpc>
              <a:spcBef>
                <a:spcPts val="360"/>
              </a:spcBef>
              <a:spcAft>
                <a:spcPts val="0"/>
              </a:spcAft>
              <a:buClr>
                <a:schemeClr val="dk1"/>
              </a:buClr>
              <a:buSzPts val="1350"/>
              <a:buFont typeface="Noto Sans Symbols"/>
              <a:buChar char="−"/>
              <a:defRPr sz="1800" b="0" i="0" u="none" strike="noStrike" cap="none">
                <a:solidFill>
                  <a:schemeClr val="dk1"/>
                </a:solidFill>
                <a:latin typeface="Arial"/>
                <a:ea typeface="Arial"/>
                <a:cs typeface="Arial"/>
                <a:sym typeface="Arial"/>
              </a:defRPr>
            </a:lvl2pPr>
            <a:lvl3pPr marL="1371600" marR="0" lvl="2" indent="-300608" algn="l" rtl="0">
              <a:lnSpc>
                <a:spcPct val="100000"/>
              </a:lnSpc>
              <a:spcBef>
                <a:spcPts val="360"/>
              </a:spcBef>
              <a:spcAft>
                <a:spcPts val="0"/>
              </a:spcAft>
              <a:buClr>
                <a:schemeClr val="dk1"/>
              </a:buClr>
              <a:buSzPts val="1134"/>
              <a:buFont typeface="Noto Sans Symbols"/>
              <a:buChar char="●"/>
              <a:defRPr sz="18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Google Shape;45;p4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6" name="Google Shape;46;p4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 name="Google Shape;47;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48" name="Google Shape;48;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49" name="Google Shape;49;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50" name="Google Shape;50;p40"/>
          <p:cNvPicPr preferRelativeResize="0"/>
          <p:nvPr/>
        </p:nvPicPr>
        <p:blipFill rotWithShape="1">
          <a:blip r:embed="rId13">
            <a:alphaModFix/>
          </a:blip>
          <a:srcRect/>
          <a:stretch/>
        </p:blipFill>
        <p:spPr>
          <a:xfrm>
            <a:off x="8030136" y="0"/>
            <a:ext cx="1113865" cy="355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ww.statisticshowto.datasciencecentral.com/probability-and-statistics/t-test/"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p:nvPr/>
        </p:nvSpPr>
        <p:spPr>
          <a:xfrm>
            <a:off x="711200" y="4672013"/>
            <a:ext cx="1828800" cy="3857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125" name="Google Shape;125;p1"/>
          <p:cNvSpPr/>
          <p:nvPr/>
        </p:nvSpPr>
        <p:spPr>
          <a:xfrm>
            <a:off x="3149600" y="4672013"/>
            <a:ext cx="2844800" cy="3857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126" name="Google Shape;126;p1"/>
          <p:cNvSpPr txBox="1"/>
          <p:nvPr/>
        </p:nvSpPr>
        <p:spPr>
          <a:xfrm>
            <a:off x="2276475" y="2286000"/>
            <a:ext cx="4875213"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4000"/>
              <a:buFont typeface="Arial"/>
              <a:buNone/>
            </a:pPr>
            <a:r>
              <a:rPr lang="en-IN" sz="4000" b="1" i="0" u="none" strike="noStrike" cap="none">
                <a:solidFill>
                  <a:srgbClr val="FF9300"/>
                </a:solidFill>
                <a:latin typeface="Arial"/>
                <a:ea typeface="Arial"/>
                <a:cs typeface="Arial"/>
                <a:sym typeface="Arial"/>
              </a:rPr>
              <a:t>Hypothesis Testing</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0"/>
          <p:cNvPicPr preferRelativeResize="0"/>
          <p:nvPr/>
        </p:nvPicPr>
        <p:blipFill rotWithShape="1">
          <a:blip r:embed="rId3">
            <a:alphaModFix/>
          </a:blip>
          <a:srcRect/>
          <a:stretch/>
        </p:blipFill>
        <p:spPr>
          <a:xfrm>
            <a:off x="323850" y="735013"/>
            <a:ext cx="8712200" cy="3078162"/>
          </a:xfrm>
          <a:prstGeom prst="rect">
            <a:avLst/>
          </a:prstGeom>
          <a:noFill/>
          <a:ln w="12700" cap="flat" cmpd="sng">
            <a:solidFill>
              <a:srgbClr val="FF0000"/>
            </a:solidFill>
            <a:prstDash val="solid"/>
            <a:miter lim="800000"/>
            <a:headEnd type="none" w="sm" len="sm"/>
            <a:tailEnd type="none" w="sm" len="sm"/>
          </a:ln>
        </p:spPr>
      </p:pic>
      <p:sp>
        <p:nvSpPr>
          <p:cNvPr id="204" name="Google Shape;204;p10"/>
          <p:cNvSpPr/>
          <p:nvPr/>
        </p:nvSpPr>
        <p:spPr>
          <a:xfrm>
            <a:off x="34925" y="4084638"/>
            <a:ext cx="1873250"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200"/>
              <a:buFont typeface="Arial"/>
              <a:buNone/>
            </a:pPr>
            <a:br>
              <a:rPr lang="en-IN" sz="1200" b="0" i="0" u="none" strike="noStrike" cap="none">
                <a:solidFill>
                  <a:schemeClr val="lt1"/>
                </a:solidFill>
                <a:latin typeface="Garamond"/>
                <a:ea typeface="Garamond"/>
                <a:cs typeface="Garamond"/>
                <a:sym typeface="Garamond"/>
              </a:rPr>
            </a:br>
            <a:r>
              <a:rPr lang="en-IN" sz="1200" b="0" i="0" u="none" strike="noStrike" cap="none">
                <a:solidFill>
                  <a:schemeClr val="lt1"/>
                </a:solidFill>
                <a:latin typeface="Garamond"/>
                <a:ea typeface="Garamond"/>
                <a:cs typeface="Garamond"/>
                <a:sym typeface="Garamond"/>
              </a:rPr>
              <a:t>from scipy import stats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200"/>
              <a:buFont typeface="Arial"/>
              <a:buNone/>
            </a:pPr>
            <a:r>
              <a:rPr lang="en-IN" sz="1200" b="0" i="0" u="none" strike="noStrike" cap="none">
                <a:solidFill>
                  <a:schemeClr val="lt1"/>
                </a:solidFill>
                <a:latin typeface="Garamond"/>
                <a:ea typeface="Garamond"/>
                <a:cs typeface="Garamond"/>
                <a:sym typeface="Garamond"/>
              </a:rPr>
              <a:t>stats.norm.cdf(z)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200"/>
              <a:buFont typeface="Arial"/>
              <a:buNone/>
            </a:pPr>
            <a:r>
              <a:rPr lang="en-IN" sz="1200" b="0" i="0" u="none" strike="noStrike" cap="none">
                <a:solidFill>
                  <a:schemeClr val="lt1"/>
                </a:solidFill>
                <a:latin typeface="Garamond"/>
                <a:ea typeface="Garamond"/>
                <a:cs typeface="Garamond"/>
                <a:sym typeface="Garamond"/>
              </a:rPr>
              <a:t>stats.t.cdf(t,df=10)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lt1"/>
              </a:solidFill>
              <a:latin typeface="Garamond"/>
              <a:ea typeface="Garamond"/>
              <a:cs typeface="Garamond"/>
              <a:sym typeface="Garamond"/>
            </a:endParaRPr>
          </a:p>
        </p:txBody>
      </p:sp>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1"/>
          <p:cNvPicPr preferRelativeResize="0"/>
          <p:nvPr/>
        </p:nvPicPr>
        <p:blipFill rotWithShape="1">
          <a:blip r:embed="rId3">
            <a:alphaModFix/>
          </a:blip>
          <a:srcRect/>
          <a:stretch/>
        </p:blipFill>
        <p:spPr>
          <a:xfrm>
            <a:off x="468313" y="844550"/>
            <a:ext cx="8518525" cy="3563938"/>
          </a:xfrm>
          <a:prstGeom prst="rect">
            <a:avLst/>
          </a:prstGeom>
          <a:noFill/>
          <a:ln>
            <a:noFill/>
          </a:ln>
        </p:spPr>
      </p:pic>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2"/>
          <p:cNvPicPr preferRelativeResize="0"/>
          <p:nvPr/>
        </p:nvPicPr>
        <p:blipFill rotWithShape="1">
          <a:blip r:embed="rId3">
            <a:alphaModFix/>
          </a:blip>
          <a:srcRect/>
          <a:stretch/>
        </p:blipFill>
        <p:spPr>
          <a:xfrm>
            <a:off x="755650" y="627063"/>
            <a:ext cx="7993063" cy="3927475"/>
          </a:xfrm>
          <a:prstGeom prst="rect">
            <a:avLst/>
          </a:prstGeom>
          <a:noFill/>
          <a:ln w="12700" cap="flat" cmpd="sng">
            <a:solidFill>
              <a:srgbClr val="FF0000"/>
            </a:solidFill>
            <a:prstDash val="solid"/>
            <a:miter lim="800000"/>
            <a:headEnd type="none" w="sm" len="sm"/>
            <a:tailEnd type="none" w="sm" len="sm"/>
          </a:ln>
        </p:spPr>
      </p:pic>
      <p:pic>
        <p:nvPicPr>
          <p:cNvPr id="215" name="Google Shape;215;p12"/>
          <p:cNvPicPr preferRelativeResize="0"/>
          <p:nvPr/>
        </p:nvPicPr>
        <p:blipFill rotWithShape="1">
          <a:blip r:embed="rId4">
            <a:alphaModFix/>
          </a:blip>
          <a:srcRect/>
          <a:stretch/>
        </p:blipFill>
        <p:spPr>
          <a:xfrm>
            <a:off x="1835150" y="3524250"/>
            <a:ext cx="5886450" cy="342900"/>
          </a:xfrm>
          <a:prstGeom prst="rect">
            <a:avLst/>
          </a:prstGeom>
          <a:noFill/>
          <a:ln>
            <a:noFill/>
          </a:ln>
        </p:spPr>
      </p:pic>
    </p:spTree>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p:nvPr/>
        </p:nvSpPr>
        <p:spPr>
          <a:xfrm>
            <a:off x="-40288" y="0"/>
            <a:ext cx="4612288"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Normal Distribution codes</a:t>
            </a:r>
            <a:endParaRPr sz="1400" b="0" i="0" u="none" strike="noStrike" cap="none">
              <a:solidFill>
                <a:srgbClr val="000000"/>
              </a:solidFill>
              <a:latin typeface="Arial"/>
              <a:ea typeface="Arial"/>
              <a:cs typeface="Arial"/>
              <a:sym typeface="Arial"/>
            </a:endParaRPr>
          </a:p>
        </p:txBody>
      </p:sp>
      <p:pic>
        <p:nvPicPr>
          <p:cNvPr id="221" name="Google Shape;221;p13"/>
          <p:cNvPicPr preferRelativeResize="0"/>
          <p:nvPr/>
        </p:nvPicPr>
        <p:blipFill rotWithShape="1">
          <a:blip r:embed="rId3">
            <a:alphaModFix/>
          </a:blip>
          <a:srcRect/>
          <a:stretch/>
        </p:blipFill>
        <p:spPr>
          <a:xfrm>
            <a:off x="598488" y="771525"/>
            <a:ext cx="2459037" cy="2016125"/>
          </a:xfrm>
          <a:prstGeom prst="rect">
            <a:avLst/>
          </a:prstGeom>
          <a:noFill/>
          <a:ln>
            <a:noFill/>
          </a:ln>
        </p:spPr>
      </p:pic>
      <p:pic>
        <p:nvPicPr>
          <p:cNvPr id="222" name="Google Shape;222;p13"/>
          <p:cNvPicPr preferRelativeResize="0"/>
          <p:nvPr/>
        </p:nvPicPr>
        <p:blipFill rotWithShape="1">
          <a:blip r:embed="rId4">
            <a:alphaModFix/>
          </a:blip>
          <a:srcRect/>
          <a:stretch/>
        </p:blipFill>
        <p:spPr>
          <a:xfrm>
            <a:off x="4891899" y="425949"/>
            <a:ext cx="3928573" cy="2339824"/>
          </a:xfrm>
          <a:prstGeom prst="rect">
            <a:avLst/>
          </a:prstGeom>
          <a:noFill/>
          <a:ln w="9525" cap="flat" cmpd="sng">
            <a:solidFill>
              <a:srgbClr val="000000"/>
            </a:solidFill>
            <a:prstDash val="solid"/>
            <a:miter lim="800000"/>
            <a:headEnd type="none" w="sm" len="sm"/>
            <a:tailEnd type="none" w="sm" len="sm"/>
          </a:ln>
        </p:spPr>
      </p:pic>
      <p:pic>
        <p:nvPicPr>
          <p:cNvPr id="223" name="Google Shape;223;p13"/>
          <p:cNvPicPr preferRelativeResize="0"/>
          <p:nvPr/>
        </p:nvPicPr>
        <p:blipFill rotWithShape="1">
          <a:blip r:embed="rId5">
            <a:alphaModFix/>
          </a:blip>
          <a:srcRect/>
          <a:stretch/>
        </p:blipFill>
        <p:spPr>
          <a:xfrm>
            <a:off x="4891898" y="2765773"/>
            <a:ext cx="3928573" cy="2254249"/>
          </a:xfrm>
          <a:prstGeom prst="rect">
            <a:avLst/>
          </a:prstGeom>
          <a:noFill/>
          <a:ln w="9525" cap="flat" cmpd="sng">
            <a:solidFill>
              <a:srgbClr val="000000"/>
            </a:solidFill>
            <a:prstDash val="solid"/>
            <a:miter lim="800000"/>
            <a:headEnd type="none" w="sm" len="sm"/>
            <a:tailEnd type="none" w="sm" len="sm"/>
          </a:ln>
        </p:spPr>
      </p:pic>
      <p:pic>
        <p:nvPicPr>
          <p:cNvPr id="224" name="Google Shape;224;p13"/>
          <p:cNvPicPr preferRelativeResize="0"/>
          <p:nvPr/>
        </p:nvPicPr>
        <p:blipFill rotWithShape="1">
          <a:blip r:embed="rId6">
            <a:alphaModFix/>
          </a:blip>
          <a:srcRect/>
          <a:stretch/>
        </p:blipFill>
        <p:spPr>
          <a:xfrm>
            <a:off x="598488" y="2905250"/>
            <a:ext cx="2459037" cy="20858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p:nvPr/>
        </p:nvSpPr>
        <p:spPr>
          <a:xfrm>
            <a:off x="0" y="0"/>
            <a:ext cx="502573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Student’ t- Distribution codes</a:t>
            </a:r>
            <a:endParaRPr sz="1400" b="0" i="0" u="none" strike="noStrike" cap="none">
              <a:solidFill>
                <a:srgbClr val="000000"/>
              </a:solidFill>
              <a:latin typeface="Arial"/>
              <a:ea typeface="Arial"/>
              <a:cs typeface="Arial"/>
              <a:sym typeface="Arial"/>
            </a:endParaRPr>
          </a:p>
        </p:txBody>
      </p:sp>
      <p:pic>
        <p:nvPicPr>
          <p:cNvPr id="230" name="Google Shape;230;p14"/>
          <p:cNvPicPr preferRelativeResize="0"/>
          <p:nvPr/>
        </p:nvPicPr>
        <p:blipFill rotWithShape="1">
          <a:blip r:embed="rId3">
            <a:alphaModFix/>
          </a:blip>
          <a:srcRect/>
          <a:stretch/>
        </p:blipFill>
        <p:spPr>
          <a:xfrm>
            <a:off x="468313" y="842963"/>
            <a:ext cx="2276475" cy="1998662"/>
          </a:xfrm>
          <a:prstGeom prst="rect">
            <a:avLst/>
          </a:prstGeom>
          <a:noFill/>
          <a:ln>
            <a:noFill/>
          </a:ln>
        </p:spPr>
      </p:pic>
      <p:pic>
        <p:nvPicPr>
          <p:cNvPr id="231" name="Google Shape;231;p14"/>
          <p:cNvPicPr preferRelativeResize="0"/>
          <p:nvPr/>
        </p:nvPicPr>
        <p:blipFill rotWithShape="1">
          <a:blip r:embed="rId4">
            <a:alphaModFix/>
          </a:blip>
          <a:srcRect/>
          <a:stretch/>
        </p:blipFill>
        <p:spPr>
          <a:xfrm>
            <a:off x="5749857" y="520321"/>
            <a:ext cx="3045361" cy="2245174"/>
          </a:xfrm>
          <a:prstGeom prst="rect">
            <a:avLst/>
          </a:prstGeom>
          <a:noFill/>
          <a:ln w="9525" cap="flat" cmpd="sng">
            <a:solidFill>
              <a:srgbClr val="000000"/>
            </a:solidFill>
            <a:prstDash val="solid"/>
            <a:miter lim="800000"/>
            <a:headEnd type="none" w="sm" len="sm"/>
            <a:tailEnd type="none" w="sm" len="sm"/>
          </a:ln>
        </p:spPr>
      </p:pic>
      <p:pic>
        <p:nvPicPr>
          <p:cNvPr id="232" name="Google Shape;232;p14"/>
          <p:cNvPicPr preferRelativeResize="0"/>
          <p:nvPr/>
        </p:nvPicPr>
        <p:blipFill rotWithShape="1">
          <a:blip r:embed="rId5">
            <a:alphaModFix/>
          </a:blip>
          <a:srcRect/>
          <a:stretch/>
        </p:blipFill>
        <p:spPr>
          <a:xfrm>
            <a:off x="352425" y="2841625"/>
            <a:ext cx="2508250" cy="2047875"/>
          </a:xfrm>
          <a:prstGeom prst="rect">
            <a:avLst/>
          </a:prstGeom>
          <a:noFill/>
          <a:ln>
            <a:noFill/>
          </a:ln>
        </p:spPr>
      </p:pic>
      <p:pic>
        <p:nvPicPr>
          <p:cNvPr id="233" name="Google Shape;233;p14"/>
          <p:cNvPicPr preferRelativeResize="0"/>
          <p:nvPr/>
        </p:nvPicPr>
        <p:blipFill rotWithShape="1">
          <a:blip r:embed="rId6">
            <a:alphaModFix/>
          </a:blip>
          <a:srcRect/>
          <a:stretch/>
        </p:blipFill>
        <p:spPr>
          <a:xfrm>
            <a:off x="5749857" y="2706446"/>
            <a:ext cx="3045361" cy="2186278"/>
          </a:xfrm>
          <a:prstGeom prst="rect">
            <a:avLst/>
          </a:prstGeom>
          <a:noFill/>
          <a:ln w="9525" cap="flat" cmpd="sng">
            <a:solidFill>
              <a:srgbClr val="000000"/>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p:nvPr/>
        </p:nvSpPr>
        <p:spPr>
          <a:xfrm>
            <a:off x="107950" y="1203325"/>
            <a:ext cx="8642350"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Conducting a hypothesis test is a bit like putting accused person on trial in front of a jury.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The jury assumes that the accused person is innocent unless there is strong evidence against him, but even after considering the evidence,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 </a:t>
            </a:r>
            <a:r>
              <a:rPr lang="en-IN" sz="2000" b="0" i="0" u="none" strike="noStrike" cap="none">
                <a:solidFill>
                  <a:srgbClr val="FF0000"/>
                </a:solidFill>
                <a:latin typeface="Garamond"/>
                <a:ea typeface="Garamond"/>
                <a:cs typeface="Garamond"/>
                <a:sym typeface="Garamond"/>
              </a:rPr>
              <a:t>it’s still possible for the jury to make wrong decisions</a:t>
            </a:r>
            <a:endParaRPr sz="1400" b="0" i="0" u="none" strike="noStrike" cap="none">
              <a:solidFill>
                <a:srgbClr val="000000"/>
              </a:solidFill>
              <a:latin typeface="Arial"/>
              <a:ea typeface="Arial"/>
              <a:cs typeface="Arial"/>
              <a:sym typeface="Arial"/>
            </a:endParaRPr>
          </a:p>
        </p:txBody>
      </p:sp>
      <p:sp>
        <p:nvSpPr>
          <p:cNvPr id="239" name="Google Shape;239;p15"/>
          <p:cNvSpPr txBox="1"/>
          <p:nvPr/>
        </p:nvSpPr>
        <p:spPr>
          <a:xfrm>
            <a:off x="0" y="0"/>
            <a:ext cx="381565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Simple Exercise</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6"/>
          <p:cNvSpPr txBox="1"/>
          <p:nvPr/>
        </p:nvSpPr>
        <p:spPr>
          <a:xfrm>
            <a:off x="0" y="0"/>
            <a:ext cx="381565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Simple Exercise</a:t>
            </a:r>
            <a:endParaRPr sz="1400" b="0" i="0" u="none" strike="noStrike" cap="none">
              <a:solidFill>
                <a:srgbClr val="000000"/>
              </a:solidFill>
              <a:latin typeface="Arial"/>
              <a:ea typeface="Arial"/>
              <a:cs typeface="Arial"/>
              <a:sym typeface="Arial"/>
            </a:endParaRPr>
          </a:p>
        </p:txBody>
      </p:sp>
      <p:sp>
        <p:nvSpPr>
          <p:cNvPr id="245" name="Google Shape;245;p16"/>
          <p:cNvSpPr/>
          <p:nvPr/>
        </p:nvSpPr>
        <p:spPr>
          <a:xfrm>
            <a:off x="208047" y="940824"/>
            <a:ext cx="8424863"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An accused person is on trial for a crime, and you’re on the jury. The jury’s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task is to assume the prisoner is innocent, but if there’s enough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evidence against him, they need to convict him.</a:t>
            </a:r>
            <a:endParaRPr sz="1400" b="0" i="0" u="none" strike="noStrike" cap="none">
              <a:solidFill>
                <a:srgbClr val="000000"/>
              </a:solidFill>
              <a:latin typeface="Arial"/>
              <a:ea typeface="Arial"/>
              <a:cs typeface="Arial"/>
              <a:sym typeface="Arial"/>
            </a:endParaRPr>
          </a:p>
        </p:txBody>
      </p:sp>
      <p:pic>
        <p:nvPicPr>
          <p:cNvPr id="246" name="Google Shape;246;p16"/>
          <p:cNvPicPr preferRelativeResize="0"/>
          <p:nvPr/>
        </p:nvPicPr>
        <p:blipFill rotWithShape="1">
          <a:blip r:embed="rId3">
            <a:alphaModFix/>
          </a:blip>
          <a:srcRect/>
          <a:stretch/>
        </p:blipFill>
        <p:spPr>
          <a:xfrm>
            <a:off x="6443663" y="1274763"/>
            <a:ext cx="1933575" cy="1136650"/>
          </a:xfrm>
          <a:prstGeom prst="rect">
            <a:avLst/>
          </a:prstGeom>
          <a:noFill/>
          <a:ln>
            <a:noFill/>
          </a:ln>
        </p:spPr>
      </p:pic>
      <p:sp>
        <p:nvSpPr>
          <p:cNvPr id="247" name="Google Shape;247;p16"/>
          <p:cNvSpPr/>
          <p:nvPr/>
        </p:nvSpPr>
        <p:spPr>
          <a:xfrm>
            <a:off x="232055" y="2745352"/>
            <a:ext cx="7076249" cy="132343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000"/>
              <a:buFont typeface="Arial"/>
              <a:buAutoNum type="arabicPeriod"/>
            </a:pPr>
            <a:r>
              <a:rPr lang="en-IN" sz="2000" b="0" i="0" u="none" strike="noStrike" cap="none">
                <a:solidFill>
                  <a:schemeClr val="dk1"/>
                </a:solidFill>
                <a:latin typeface="Garamond"/>
                <a:ea typeface="Garamond"/>
                <a:cs typeface="Garamond"/>
                <a:sym typeface="Garamond"/>
              </a:rPr>
              <a:t>In the trial, what’s the null hypothesis?</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000"/>
              <a:buFont typeface="Arial"/>
              <a:buAutoNum type="arabicPeriod"/>
            </a:pPr>
            <a:r>
              <a:rPr lang="en-IN" sz="2000" b="0" i="0" u="none" strike="noStrike" cap="none">
                <a:solidFill>
                  <a:schemeClr val="dk1"/>
                </a:solidFill>
                <a:latin typeface="Garamond"/>
                <a:ea typeface="Garamond"/>
                <a:cs typeface="Garamond"/>
                <a:sym typeface="Garamond"/>
              </a:rPr>
              <a:t>What’s the alternate hypothesis?</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000"/>
              <a:buFont typeface="Arial"/>
              <a:buAutoNum type="arabicPeriod"/>
            </a:pPr>
            <a:r>
              <a:rPr lang="en-IN" sz="2000" b="0" i="0" u="none" strike="noStrike" cap="none">
                <a:solidFill>
                  <a:schemeClr val="dk1"/>
                </a:solidFill>
                <a:latin typeface="Garamond"/>
                <a:ea typeface="Garamond"/>
                <a:cs typeface="Garamond"/>
                <a:sym typeface="Garamond"/>
              </a:rPr>
              <a:t>In what ways can the jury make a verdict that’s correct?</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000"/>
              <a:buFont typeface="Arial"/>
              <a:buAutoNum type="arabicPeriod"/>
            </a:pPr>
            <a:r>
              <a:rPr lang="en-IN" sz="2000" b="0" i="0" u="none" strike="noStrike" cap="none">
                <a:solidFill>
                  <a:schemeClr val="dk1"/>
                </a:solidFill>
                <a:latin typeface="Garamond"/>
                <a:ea typeface="Garamond"/>
                <a:cs typeface="Garamond"/>
                <a:sym typeface="Garamond"/>
              </a:rPr>
              <a:t>In what ways can the jury make a verdict that’s incorrect?</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7"/>
          <p:cNvSpPr txBox="1"/>
          <p:nvPr/>
        </p:nvSpPr>
        <p:spPr>
          <a:xfrm>
            <a:off x="0" y="0"/>
            <a:ext cx="4032126"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Simple Exercise</a:t>
            </a:r>
            <a:endParaRPr sz="1400" b="0" i="0" u="none" strike="noStrike" cap="none">
              <a:solidFill>
                <a:srgbClr val="000000"/>
              </a:solidFill>
              <a:latin typeface="Arial"/>
              <a:ea typeface="Arial"/>
              <a:cs typeface="Arial"/>
              <a:sym typeface="Arial"/>
            </a:endParaRPr>
          </a:p>
        </p:txBody>
      </p:sp>
      <p:pic>
        <p:nvPicPr>
          <p:cNvPr id="253" name="Google Shape;253;p17"/>
          <p:cNvPicPr preferRelativeResize="0"/>
          <p:nvPr/>
        </p:nvPicPr>
        <p:blipFill rotWithShape="1">
          <a:blip r:embed="rId3">
            <a:alphaModFix/>
          </a:blip>
          <a:srcRect/>
          <a:stretch/>
        </p:blipFill>
        <p:spPr>
          <a:xfrm>
            <a:off x="7164388" y="1077913"/>
            <a:ext cx="1933575" cy="1136650"/>
          </a:xfrm>
          <a:prstGeom prst="rect">
            <a:avLst/>
          </a:prstGeom>
          <a:noFill/>
          <a:ln>
            <a:noFill/>
          </a:ln>
        </p:spPr>
      </p:pic>
      <p:sp>
        <p:nvSpPr>
          <p:cNvPr id="254" name="Google Shape;254;p17"/>
          <p:cNvSpPr/>
          <p:nvPr/>
        </p:nvSpPr>
        <p:spPr>
          <a:xfrm>
            <a:off x="179388" y="917575"/>
            <a:ext cx="7632700"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Garamond"/>
                <a:ea typeface="Garamond"/>
                <a:cs typeface="Garamond"/>
                <a:sym typeface="Garamond"/>
              </a:rPr>
              <a:t> In the trial, what’s the null hypothesis?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The null hypothesis is that the prisoner is innocent, as that is what we have to assume until there’s proof otherwise.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Garamond"/>
                <a:ea typeface="Garamond"/>
                <a:cs typeface="Garamond"/>
                <a:sym typeface="Garamond"/>
              </a:rPr>
              <a:t>What’s the alternate hypothesis?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The alternate hypothesis is that the prisoner is guilty. In other words, if there’s sufficient proof that the prisoner is not innocent, then we’ll accept that he’s guilty and convict him.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p:txBody>
      </p:sp>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0" y="0"/>
            <a:ext cx="4032126"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Simple Exercise</a:t>
            </a:r>
            <a:endParaRPr sz="1400" b="0" i="0" u="none" strike="noStrike" cap="none">
              <a:solidFill>
                <a:srgbClr val="000000"/>
              </a:solidFill>
              <a:latin typeface="Arial"/>
              <a:ea typeface="Arial"/>
              <a:cs typeface="Arial"/>
              <a:sym typeface="Arial"/>
            </a:endParaRPr>
          </a:p>
        </p:txBody>
      </p:sp>
      <p:pic>
        <p:nvPicPr>
          <p:cNvPr id="260" name="Google Shape;260;p18"/>
          <p:cNvPicPr preferRelativeResize="0"/>
          <p:nvPr/>
        </p:nvPicPr>
        <p:blipFill rotWithShape="1">
          <a:blip r:embed="rId3">
            <a:alphaModFix/>
          </a:blip>
          <a:srcRect/>
          <a:stretch/>
        </p:blipFill>
        <p:spPr>
          <a:xfrm>
            <a:off x="7164388" y="1077913"/>
            <a:ext cx="1933575" cy="1136650"/>
          </a:xfrm>
          <a:prstGeom prst="rect">
            <a:avLst/>
          </a:prstGeom>
          <a:noFill/>
          <a:ln>
            <a:noFill/>
          </a:ln>
        </p:spPr>
      </p:pic>
      <p:sp>
        <p:nvSpPr>
          <p:cNvPr id="261" name="Google Shape;261;p18"/>
          <p:cNvSpPr/>
          <p:nvPr/>
        </p:nvSpPr>
        <p:spPr>
          <a:xfrm>
            <a:off x="46037" y="1077913"/>
            <a:ext cx="7777163"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Arial"/>
              <a:buNone/>
            </a:pPr>
            <a:r>
              <a:rPr lang="en-IN" sz="2000" b="1" i="0" u="none" strike="noStrike" cap="none">
                <a:solidFill>
                  <a:srgbClr val="FF0000"/>
                </a:solidFill>
                <a:latin typeface="Garamond"/>
                <a:ea typeface="Garamond"/>
                <a:cs typeface="Garamond"/>
                <a:sym typeface="Garamond"/>
              </a:rPr>
              <a:t>In what ways can the jury make a verdict that’s correct?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We can make a correct verdict if:</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Noto Sans Symbols"/>
              <a:buNone/>
            </a:pPr>
            <a:r>
              <a:rPr lang="en-IN" sz="2000" b="0" i="0" u="none" strike="noStrike" cap="none">
                <a:solidFill>
                  <a:schemeClr val="dk1"/>
                </a:solidFill>
                <a:latin typeface="Garamond"/>
                <a:ea typeface="Garamond"/>
                <a:cs typeface="Garamond"/>
                <a:sym typeface="Garamond"/>
              </a:rPr>
              <a:t>a) The prisoner is innocent, and we find him innocent.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Noto Sans Symbols"/>
              <a:buNone/>
            </a:pPr>
            <a:r>
              <a:rPr lang="en-IN" sz="2000" b="0" i="0" u="none" strike="noStrike" cap="none">
                <a:solidFill>
                  <a:schemeClr val="dk1"/>
                </a:solidFill>
                <a:latin typeface="Garamond"/>
                <a:ea typeface="Garamond"/>
                <a:cs typeface="Garamond"/>
                <a:sym typeface="Garamond"/>
              </a:rPr>
              <a:t>b) The prisoner is guilty, and we find him guilty.</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FF0000"/>
              </a:solidFill>
              <a:latin typeface="Garamond"/>
              <a:ea typeface="Garamond"/>
              <a:cs typeface="Garamond"/>
              <a:sym typeface="Garamond"/>
            </a:endParaRPr>
          </a:p>
          <a:p>
            <a:pPr marL="0" marR="0" lvl="0" indent="0" algn="l" rtl="0">
              <a:lnSpc>
                <a:spcPct val="100000"/>
              </a:lnSpc>
              <a:spcBef>
                <a:spcPts val="0"/>
              </a:spcBef>
              <a:spcAft>
                <a:spcPts val="0"/>
              </a:spcAft>
              <a:buClr>
                <a:srgbClr val="FF0000"/>
              </a:buClr>
              <a:buSzPts val="2000"/>
              <a:buFont typeface="Arial"/>
              <a:buNone/>
            </a:pPr>
            <a:r>
              <a:rPr lang="en-IN" sz="2000" b="1" i="0" u="none" strike="noStrike" cap="none">
                <a:solidFill>
                  <a:srgbClr val="FF0000"/>
                </a:solidFill>
                <a:latin typeface="Garamond"/>
                <a:ea typeface="Garamond"/>
                <a:cs typeface="Garamond"/>
                <a:sym typeface="Garamond"/>
              </a:rPr>
              <a:t>In what ways can the jury make a verdict that’s incorrect?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We can make an incorrect verdict if:</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Noto Sans Symbols"/>
              <a:buNone/>
            </a:pPr>
            <a:r>
              <a:rPr lang="en-IN" sz="2000" b="0" i="0" u="none" strike="noStrike" cap="none">
                <a:solidFill>
                  <a:schemeClr val="dk1"/>
                </a:solidFill>
                <a:latin typeface="Garamond"/>
                <a:ea typeface="Garamond"/>
                <a:cs typeface="Garamond"/>
                <a:sym typeface="Garamond"/>
              </a:rPr>
              <a:t>a) The prisoner is innocent, and we find him guilty.</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Noto Sans Symbols"/>
              <a:buNone/>
            </a:pPr>
            <a:r>
              <a:rPr lang="en-IN" sz="2000" b="0" i="0" u="none" strike="noStrike" cap="none">
                <a:solidFill>
                  <a:schemeClr val="dk1"/>
                </a:solidFill>
                <a:latin typeface="Garamond"/>
                <a:ea typeface="Garamond"/>
                <a:cs typeface="Garamond"/>
                <a:sym typeface="Garamond"/>
              </a:rPr>
              <a:t>b) The prisoner is guilty, and we find him innocent.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Garamond"/>
              <a:ea typeface="Garamond"/>
              <a:cs typeface="Garamond"/>
              <a:sym typeface="Garamond"/>
            </a:endParaRPr>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p:nvPr/>
        </p:nvSpPr>
        <p:spPr>
          <a:xfrm>
            <a:off x="395536" y="555526"/>
            <a:ext cx="8137525"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The errors we can make when conducting a hypothesis test are the same sort of errors we could make when putting a prisoner on trial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Hypothesis tests are basically tests where you take a claim and put it on trial by assessing the evidence against it. If there’s sufficient evidence against it, you reject it, but if there’s insufficient evidence against it, you accept 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You may correctly accept or reject the null hypothesis, but even considering the evidence, it’s also possible to make an error. You may reject a valid null hypothesis, or you might accept it when it’s actually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p:txBody>
      </p:sp>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p:nvPr/>
        </p:nvSpPr>
        <p:spPr>
          <a:xfrm>
            <a:off x="0" y="195486"/>
            <a:ext cx="8569325"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What is hypothesis testing ?</a:t>
            </a:r>
            <a:endParaRPr sz="2000" b="0" i="0" u="none" strike="noStrike" cap="none">
              <a:solidFill>
                <a:srgbClr val="292929"/>
              </a:solidFill>
              <a:latin typeface="Content"/>
              <a:ea typeface="Content"/>
              <a:cs typeface="Content"/>
              <a:sym typeface="Content"/>
            </a:endParaRPr>
          </a:p>
        </p:txBody>
      </p:sp>
      <p:sp>
        <p:nvSpPr>
          <p:cNvPr id="132" name="Google Shape;132;p2"/>
          <p:cNvSpPr/>
          <p:nvPr/>
        </p:nvSpPr>
        <p:spPr>
          <a:xfrm>
            <a:off x="0" y="1131590"/>
            <a:ext cx="8964488"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92929"/>
                </a:solidFill>
                <a:latin typeface="Garamond"/>
                <a:ea typeface="Garamond"/>
                <a:cs typeface="Garamond"/>
                <a:sym typeface="Garamond"/>
              </a:rPr>
              <a:t>Hypothesis testing is a statistical method that is used in making statistical decisions using experimental data. Hypothesis Testing is basically an assumption that we make about the population parameter.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92929"/>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92929"/>
                </a:solidFill>
                <a:latin typeface="Garamond"/>
                <a:ea typeface="Garamond"/>
                <a:cs typeface="Garamond"/>
                <a:sym typeface="Garamond"/>
              </a:rPr>
              <a:t>Ex : You say avg height of citizens of city is more than 5.8 ft.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92929"/>
                </a:solidFill>
                <a:latin typeface="Garamond"/>
                <a:ea typeface="Garamond"/>
                <a:cs typeface="Garamond"/>
                <a:sym typeface="Garamond"/>
              </a:rPr>
              <a:t>         Votes for the politician will be more than 60%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92929"/>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92929"/>
                </a:solidFill>
                <a:latin typeface="Garamond"/>
                <a:ea typeface="Garamond"/>
                <a:cs typeface="Garamond"/>
                <a:sym typeface="Garamond"/>
              </a:rPr>
              <a:t>All those example we assume need some statistic way to prove those. we need some mathematical conclusion what ever we are assuming is true.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p:nvPr/>
        </p:nvSpPr>
        <p:spPr>
          <a:xfrm>
            <a:off x="323850" y="771525"/>
            <a:ext cx="8496300"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Statisticians have special names for these types of errors.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FF0000"/>
              </a:buClr>
              <a:buSzPts val="2000"/>
              <a:buFont typeface="Arial"/>
              <a:buNone/>
            </a:pPr>
            <a:r>
              <a:rPr lang="en-IN" sz="2000" b="0" i="0" u="none" strike="noStrike" cap="none">
                <a:solidFill>
                  <a:srgbClr val="FF0000"/>
                </a:solidFill>
                <a:latin typeface="Garamond"/>
                <a:ea typeface="Garamond"/>
                <a:cs typeface="Garamond"/>
                <a:sym typeface="Garamond"/>
              </a:rPr>
              <a:t>A Type I error is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when you wrongly reject a true null hypothesis (</a:t>
            </a:r>
            <a:r>
              <a:rPr lang="en-IN" sz="2000" b="0" i="1" u="none" strike="noStrike" cap="none">
                <a:solidFill>
                  <a:schemeClr val="dk1"/>
                </a:solidFill>
                <a:latin typeface="Garamond"/>
                <a:ea typeface="Garamond"/>
                <a:cs typeface="Garamond"/>
                <a:sym typeface="Garamond"/>
              </a:rPr>
              <a:t>Punished an innocent  guy)</a:t>
            </a:r>
            <a:r>
              <a:rPr lang="en-IN" sz="2000" b="0" i="0" u="none" strike="noStrike" cap="none">
                <a:solidFill>
                  <a:schemeClr val="dk1"/>
                </a:solidFill>
                <a:latin typeface="Garamond"/>
                <a:ea typeface="Garamond"/>
                <a:cs typeface="Garamond"/>
                <a:sym typeface="Garamond"/>
              </a:rPr>
              <a:t>,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FF0000"/>
              </a:buClr>
              <a:buSzPts val="2000"/>
              <a:buFont typeface="Arial"/>
              <a:buNone/>
            </a:pPr>
            <a:r>
              <a:rPr lang="en-IN" sz="2000" b="0" i="0" u="none" strike="noStrike" cap="none">
                <a:solidFill>
                  <a:srgbClr val="FF0000"/>
                </a:solidFill>
                <a:latin typeface="Garamond"/>
                <a:ea typeface="Garamond"/>
                <a:cs typeface="Garamond"/>
                <a:sym typeface="Garamond"/>
              </a:rPr>
              <a:t>A Type II error is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when you wrongly accept a false null hypothesis </a:t>
            </a:r>
            <a:r>
              <a:rPr lang="en-IN" sz="2000" b="0" i="1" u="none" strike="noStrike" cap="none">
                <a:solidFill>
                  <a:schemeClr val="dk1"/>
                </a:solidFill>
                <a:latin typeface="Garamond"/>
                <a:ea typeface="Garamond"/>
                <a:cs typeface="Garamond"/>
                <a:sym typeface="Garamond"/>
              </a:rPr>
              <a:t>(Let guilty go free).</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6CB7F2-DE32-9746-C056-A8ABDAF2E579}"/>
              </a:ext>
            </a:extLst>
          </p:cNvPr>
          <p:cNvPicPr>
            <a:picLocks noChangeAspect="1"/>
          </p:cNvPicPr>
          <p:nvPr/>
        </p:nvPicPr>
        <p:blipFill>
          <a:blip r:embed="rId2"/>
          <a:stretch>
            <a:fillRect/>
          </a:stretch>
        </p:blipFill>
        <p:spPr>
          <a:xfrm>
            <a:off x="1344650" y="457830"/>
            <a:ext cx="6454699" cy="3033023"/>
          </a:xfrm>
          <a:prstGeom prst="rect">
            <a:avLst/>
          </a:prstGeom>
        </p:spPr>
      </p:pic>
      <p:pic>
        <p:nvPicPr>
          <p:cNvPr id="4" name="Picture 3">
            <a:extLst>
              <a:ext uri="{FF2B5EF4-FFF2-40B4-BE49-F238E27FC236}">
                <a16:creationId xmlns:a16="http://schemas.microsoft.com/office/drawing/2014/main" id="{13569A3B-A984-4ACB-97CE-C411F4BE4921}"/>
              </a:ext>
            </a:extLst>
          </p:cNvPr>
          <p:cNvPicPr>
            <a:picLocks noChangeAspect="1"/>
          </p:cNvPicPr>
          <p:nvPr/>
        </p:nvPicPr>
        <p:blipFill>
          <a:blip r:embed="rId2"/>
          <a:stretch>
            <a:fillRect/>
          </a:stretch>
        </p:blipFill>
        <p:spPr>
          <a:xfrm>
            <a:off x="1344650" y="1055238"/>
            <a:ext cx="6454699" cy="3033023"/>
          </a:xfrm>
          <a:prstGeom prst="rect">
            <a:avLst/>
          </a:prstGeom>
        </p:spPr>
      </p:pic>
    </p:spTree>
    <p:extLst>
      <p:ext uri="{BB962C8B-B14F-4D97-AF65-F5344CB8AC3E}">
        <p14:creationId xmlns:p14="http://schemas.microsoft.com/office/powerpoint/2010/main" val="76459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DB0A2B-A031-AE25-7A5C-24D367045763}"/>
              </a:ext>
            </a:extLst>
          </p:cNvPr>
          <p:cNvPicPr>
            <a:picLocks noChangeAspect="1"/>
          </p:cNvPicPr>
          <p:nvPr/>
        </p:nvPicPr>
        <p:blipFill>
          <a:blip r:embed="rId2"/>
          <a:stretch>
            <a:fillRect/>
          </a:stretch>
        </p:blipFill>
        <p:spPr>
          <a:xfrm>
            <a:off x="1508494" y="1180979"/>
            <a:ext cx="6127011" cy="2781541"/>
          </a:xfrm>
          <a:prstGeom prst="rect">
            <a:avLst/>
          </a:prstGeom>
        </p:spPr>
      </p:pic>
    </p:spTree>
    <p:extLst>
      <p:ext uri="{BB962C8B-B14F-4D97-AF65-F5344CB8AC3E}">
        <p14:creationId xmlns:p14="http://schemas.microsoft.com/office/powerpoint/2010/main" val="403493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21"/>
          <p:cNvPicPr preferRelativeResize="0"/>
          <p:nvPr/>
        </p:nvPicPr>
        <p:blipFill rotWithShape="1">
          <a:blip r:embed="rId3">
            <a:alphaModFix/>
          </a:blip>
          <a:srcRect/>
          <a:stretch/>
        </p:blipFill>
        <p:spPr>
          <a:xfrm>
            <a:off x="323850" y="736600"/>
            <a:ext cx="8640763" cy="3406775"/>
          </a:xfrm>
          <a:prstGeom prst="rect">
            <a:avLst/>
          </a:prstGeom>
          <a:noFill/>
          <a:ln w="12700" cap="flat" cmpd="sng">
            <a:solidFill>
              <a:srgbClr val="FF0000"/>
            </a:solidFill>
            <a:prstDash val="solid"/>
            <a:miter lim="800000"/>
            <a:headEnd type="none" w="sm" len="sm"/>
            <a:tailEnd type="none" w="sm" len="sm"/>
          </a:ln>
        </p:spPr>
      </p:pic>
      <p:sp>
        <p:nvSpPr>
          <p:cNvPr id="277" name="Google Shape;277;p21"/>
          <p:cNvSpPr txBox="1"/>
          <p:nvPr/>
        </p:nvSpPr>
        <p:spPr>
          <a:xfrm>
            <a:off x="684213" y="2085975"/>
            <a:ext cx="1079500"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IN" sz="1400" b="1" i="0" u="none" strike="noStrike" cap="none">
                <a:solidFill>
                  <a:schemeClr val="dk1"/>
                </a:solidFill>
                <a:latin typeface="Arial"/>
                <a:ea typeface="Arial"/>
                <a:cs typeface="Arial"/>
                <a:sym typeface="Arial"/>
              </a:rPr>
              <a:t>Actual Situation</a:t>
            </a:r>
            <a:endParaRPr sz="1400" b="0" i="0" u="none" strike="noStrike" cap="none">
              <a:solidFill>
                <a:srgbClr val="000000"/>
              </a:solidFill>
              <a:latin typeface="Arial"/>
              <a:ea typeface="Arial"/>
              <a:cs typeface="Arial"/>
              <a:sym typeface="Arial"/>
            </a:endParaRPr>
          </a:p>
        </p:txBody>
      </p:sp>
      <p:sp>
        <p:nvSpPr>
          <p:cNvPr id="278" name="Google Shape;278;p21"/>
          <p:cNvSpPr txBox="1"/>
          <p:nvPr/>
        </p:nvSpPr>
        <p:spPr>
          <a:xfrm>
            <a:off x="395288" y="249238"/>
            <a:ext cx="244792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ERRORS</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22"/>
          <p:cNvPicPr preferRelativeResize="0"/>
          <p:nvPr/>
        </p:nvPicPr>
        <p:blipFill rotWithShape="1">
          <a:blip r:embed="rId3">
            <a:alphaModFix/>
          </a:blip>
          <a:srcRect/>
          <a:stretch/>
        </p:blipFill>
        <p:spPr>
          <a:xfrm>
            <a:off x="539750" y="681038"/>
            <a:ext cx="8604250" cy="3408362"/>
          </a:xfrm>
          <a:prstGeom prst="rect">
            <a:avLst/>
          </a:prstGeom>
          <a:noFill/>
          <a:ln w="12700" cap="flat" cmpd="sng">
            <a:solidFill>
              <a:srgbClr val="FF0000"/>
            </a:solidFill>
            <a:prstDash val="solid"/>
            <a:miter lim="800000"/>
            <a:headEnd type="none" w="sm" len="sm"/>
            <a:tailEnd type="none" w="sm" len="sm"/>
          </a:ln>
        </p:spPr>
      </p:pic>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23"/>
          <p:cNvPicPr preferRelativeResize="0"/>
          <p:nvPr/>
        </p:nvPicPr>
        <p:blipFill rotWithShape="1">
          <a:blip r:embed="rId3">
            <a:alphaModFix/>
          </a:blip>
          <a:srcRect/>
          <a:stretch/>
        </p:blipFill>
        <p:spPr>
          <a:xfrm>
            <a:off x="755650" y="681038"/>
            <a:ext cx="8208963" cy="4084637"/>
          </a:xfrm>
          <a:prstGeom prst="rect">
            <a:avLst/>
          </a:prstGeom>
          <a:noFill/>
          <a:ln w="12700" cap="flat" cmpd="sng">
            <a:solidFill>
              <a:srgbClr val="FF0000"/>
            </a:solidFill>
            <a:prstDash val="solid"/>
            <a:miter lim="800000"/>
            <a:headEnd type="none" w="sm" len="sm"/>
            <a:tailEnd type="none" w="sm" len="sm"/>
          </a:ln>
        </p:spPr>
      </p:pic>
    </p:spTree>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p:nvPr/>
        </p:nvSpPr>
        <p:spPr>
          <a:xfrm>
            <a:off x="289586" y="771550"/>
            <a:ext cx="2401619"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Garamond"/>
                <a:ea typeface="Garamond"/>
                <a:cs typeface="Garamond"/>
                <a:sym typeface="Garamond"/>
              </a:rPr>
              <a:t>Mean =4.0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Garamond"/>
                <a:ea typeface="Garamond"/>
                <a:cs typeface="Garamond"/>
                <a:sym typeface="Garamond"/>
              </a:rPr>
              <a:t>Standard deviation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Garamond"/>
                <a:ea typeface="Garamond"/>
                <a:cs typeface="Garamond"/>
                <a:sym typeface="Garamond"/>
              </a:rPr>
              <a:t>Sample Size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Garamond"/>
                <a:ea typeface="Garamond"/>
                <a:cs typeface="Garamond"/>
                <a:sym typeface="Garamond"/>
              </a:rPr>
              <a:t>Sample mean =4.6</a:t>
            </a:r>
            <a:endParaRPr sz="1400" b="0" i="0" u="none" strike="noStrike" cap="none">
              <a:solidFill>
                <a:srgbClr val="000000"/>
              </a:solidFill>
              <a:latin typeface="Arial"/>
              <a:ea typeface="Arial"/>
              <a:cs typeface="Arial"/>
              <a:sym typeface="Arial"/>
            </a:endParaRPr>
          </a:p>
        </p:txBody>
      </p:sp>
      <p:sp>
        <p:nvSpPr>
          <p:cNvPr id="294" name="Google Shape;294;p24"/>
          <p:cNvSpPr/>
          <p:nvPr/>
        </p:nvSpPr>
        <p:spPr>
          <a:xfrm>
            <a:off x="307967" y="3075806"/>
            <a:ext cx="363434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chemeClr val="lt1"/>
                </a:solidFill>
                <a:latin typeface="Garamond"/>
                <a:ea typeface="Garamond"/>
                <a:cs typeface="Garamond"/>
                <a:sym typeface="Garamond"/>
              </a:rPr>
              <a:t>import scipy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chemeClr val="lt1"/>
                </a:solidFill>
                <a:latin typeface="Garamond"/>
                <a:ea typeface="Garamond"/>
                <a:cs typeface="Garamond"/>
                <a:sym typeface="Garamond"/>
              </a:rPr>
              <a:t>import numpy as np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chemeClr val="lt1"/>
                </a:solidFill>
                <a:latin typeface="Garamond"/>
                <a:ea typeface="Garamond"/>
                <a:cs typeface="Garamond"/>
                <a:sym typeface="Garamond"/>
              </a:rPr>
              <a:t>T statistic = (4-4.6)/(3/np.sqrt(50))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chemeClr val="lt1"/>
                </a:solidFill>
                <a:latin typeface="Garamond"/>
                <a:ea typeface="Garamond"/>
                <a:cs typeface="Garamond"/>
                <a:sym typeface="Garamond"/>
              </a:rPr>
              <a:t>2*stats.t.cdf(-1.41,df=49)</a:t>
            </a:r>
            <a:endParaRPr sz="1400" b="0" i="0" u="none" strike="noStrike" cap="none">
              <a:solidFill>
                <a:srgbClr val="000000"/>
              </a:solidFill>
              <a:latin typeface="Arial"/>
              <a:ea typeface="Arial"/>
              <a:cs typeface="Arial"/>
              <a:sym typeface="Arial"/>
            </a:endParaRPr>
          </a:p>
        </p:txBody>
      </p:sp>
      <p:sp>
        <p:nvSpPr>
          <p:cNvPr id="295" name="Google Shape;295;p24"/>
          <p:cNvSpPr txBox="1"/>
          <p:nvPr/>
        </p:nvSpPr>
        <p:spPr>
          <a:xfrm>
            <a:off x="179512" y="0"/>
            <a:ext cx="419576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000000"/>
              </a:buClr>
              <a:buSzPts val="3000"/>
              <a:buFont typeface="Arial"/>
              <a:buNone/>
            </a:pPr>
            <a:r>
              <a:rPr lang="en-IN" sz="3000" b="1" i="0" u="none" strike="noStrike" cap="none">
                <a:solidFill>
                  <a:srgbClr val="FF9300"/>
                </a:solidFill>
                <a:latin typeface="Garamond"/>
                <a:ea typeface="Garamond"/>
                <a:cs typeface="Garamond"/>
                <a:sym typeface="Garamond"/>
              </a:rPr>
              <a:t>Let us solve the problem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25"/>
          <p:cNvPicPr preferRelativeResize="0"/>
          <p:nvPr/>
        </p:nvPicPr>
        <p:blipFill rotWithShape="1">
          <a:blip r:embed="rId3">
            <a:alphaModFix/>
          </a:blip>
          <a:srcRect/>
          <a:stretch/>
        </p:blipFill>
        <p:spPr>
          <a:xfrm>
            <a:off x="611188" y="681038"/>
            <a:ext cx="8281987" cy="4081462"/>
          </a:xfrm>
          <a:prstGeom prst="rect">
            <a:avLst/>
          </a:prstGeom>
          <a:noFill/>
          <a:ln w="12700" cap="flat" cmpd="sng">
            <a:solidFill>
              <a:srgbClr val="FF0000"/>
            </a:solidFill>
            <a:prstDash val="solid"/>
            <a:miter lim="800000"/>
            <a:headEnd type="none" w="sm" len="sm"/>
            <a:tailEnd type="none" w="sm" len="sm"/>
          </a:ln>
        </p:spPr>
      </p:pic>
    </p:spTree>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26"/>
          <p:cNvPicPr preferRelativeResize="0"/>
          <p:nvPr/>
        </p:nvPicPr>
        <p:blipFill rotWithShape="1">
          <a:blip r:embed="rId3">
            <a:alphaModFix/>
          </a:blip>
          <a:srcRect/>
          <a:stretch/>
        </p:blipFill>
        <p:spPr>
          <a:xfrm>
            <a:off x="468313" y="736600"/>
            <a:ext cx="8207375" cy="4078288"/>
          </a:xfrm>
          <a:prstGeom prst="rect">
            <a:avLst/>
          </a:prstGeom>
          <a:noFill/>
          <a:ln w="12700" cap="flat" cmpd="sng">
            <a:solidFill>
              <a:srgbClr val="FF0000"/>
            </a:solidFill>
            <a:prstDash val="solid"/>
            <a:miter lim="800000"/>
            <a:headEnd type="none" w="sm" len="sm"/>
            <a:tailEnd type="none" w="sm" len="sm"/>
          </a:ln>
        </p:spPr>
      </p:pic>
    </p:spTree>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p:nvPr/>
        </p:nvSpPr>
        <p:spPr>
          <a:xfrm>
            <a:off x="0" y="0"/>
            <a:ext cx="748982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Let us do it in Python</a:t>
            </a:r>
            <a:endParaRPr sz="1400" b="0" i="0" u="none" strike="noStrike" cap="none">
              <a:solidFill>
                <a:srgbClr val="000000"/>
              </a:solidFill>
              <a:latin typeface="Arial"/>
              <a:ea typeface="Arial"/>
              <a:cs typeface="Arial"/>
              <a:sym typeface="Arial"/>
            </a:endParaRPr>
          </a:p>
        </p:txBody>
      </p:sp>
      <p:sp>
        <p:nvSpPr>
          <p:cNvPr id="311" name="Google Shape;311;p27"/>
          <p:cNvSpPr/>
          <p:nvPr/>
        </p:nvSpPr>
        <p:spPr>
          <a:xfrm>
            <a:off x="159046" y="1419622"/>
            <a:ext cx="33993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Garamond"/>
                <a:ea typeface="Garamond"/>
                <a:cs typeface="Garamond"/>
                <a:sym typeface="Garamond"/>
              </a:rPr>
              <a:t>scipy.stats.ttest_1samp(array,mu)</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p:nvPr/>
        </p:nvSpPr>
        <p:spPr>
          <a:xfrm>
            <a:off x="5480050" y="1200150"/>
            <a:ext cx="2755900" cy="0"/>
          </a:xfrm>
          <a:custGeom>
            <a:avLst/>
            <a:gdLst/>
            <a:ahLst/>
            <a:cxnLst/>
            <a:rect l="l" t="t" r="r" b="b"/>
            <a:pathLst>
              <a:path w="2755900" h="120000" extrusionOk="0">
                <a:moveTo>
                  <a:pt x="0" y="0"/>
                </a:moveTo>
                <a:lnTo>
                  <a:pt x="275590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138" name="Google Shape;138;p3"/>
          <p:cNvSpPr txBox="1"/>
          <p:nvPr/>
        </p:nvSpPr>
        <p:spPr>
          <a:xfrm>
            <a:off x="5667375" y="1246188"/>
            <a:ext cx="2286000" cy="246062"/>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Arial"/>
                <a:ea typeface="Arial"/>
                <a:cs typeface="Arial"/>
                <a:sym typeface="Arial"/>
              </a:rPr>
              <a:t>Process A	Process B</a:t>
            </a:r>
            <a:endParaRPr sz="1400" b="0" i="0" u="none" strike="noStrike" cap="none">
              <a:solidFill>
                <a:srgbClr val="000000"/>
              </a:solidFill>
              <a:latin typeface="Arial"/>
              <a:ea typeface="Arial"/>
              <a:cs typeface="Arial"/>
              <a:sym typeface="Arial"/>
            </a:endParaRPr>
          </a:p>
        </p:txBody>
      </p:sp>
      <p:graphicFrame>
        <p:nvGraphicFramePr>
          <p:cNvPr id="139" name="Google Shape;139;p3"/>
          <p:cNvGraphicFramePr/>
          <p:nvPr/>
        </p:nvGraphicFramePr>
        <p:xfrm>
          <a:off x="5480050" y="1531938"/>
          <a:ext cx="2743200" cy="2733575"/>
        </p:xfrm>
        <a:graphic>
          <a:graphicData uri="http://schemas.openxmlformats.org/drawingml/2006/table">
            <a:tbl>
              <a:tblPr firstRow="1" bandRow="1">
                <a:noFill/>
                <a:tableStyleId>{5F13C6D9-02A6-4A3E-A80F-94DCBAE6B242}</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30450">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89.7</a:t>
                      </a:r>
                      <a:endParaRPr sz="14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84.7</a:t>
                      </a:r>
                      <a:endParaRPr sz="14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81.4</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86.1</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84.5</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83.2</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84.8</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91.9</a:t>
                      </a:r>
                      <a:endParaRPr sz="14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87.3</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86.3</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79.7</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79.3</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85.1</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82.6</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81.7</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89.1</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83.7</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83.7</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78125">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84.5</a:t>
                      </a:r>
                      <a:endParaRPr sz="1200" u="none" strike="noStrike" cap="none">
                        <a:latin typeface="Arial"/>
                        <a:ea typeface="Arial"/>
                        <a:cs typeface="Arial"/>
                        <a:sym typeface="Aria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Clr>
                          <a:srgbClr val="000000"/>
                        </a:buClr>
                        <a:buSzPts val="1200"/>
                        <a:buFont typeface="Arial"/>
                        <a:buNone/>
                      </a:pPr>
                      <a:r>
                        <a:rPr lang="en-IN" sz="1200" u="none" strike="noStrike" cap="none">
                          <a:latin typeface="Arial"/>
                          <a:ea typeface="Arial"/>
                          <a:cs typeface="Arial"/>
                          <a:sym typeface="Arial"/>
                        </a:rPr>
                        <a:t>88.5</a:t>
                      </a:r>
                      <a:endParaRPr sz="14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40" name="Google Shape;140;p3"/>
          <p:cNvSpPr txBox="1"/>
          <p:nvPr/>
        </p:nvSpPr>
        <p:spPr>
          <a:xfrm>
            <a:off x="539750" y="58738"/>
            <a:ext cx="7289800" cy="461665"/>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Example</a:t>
            </a:r>
            <a:endParaRPr sz="1400" b="0" i="0" u="none" strike="noStrike" cap="none">
              <a:solidFill>
                <a:srgbClr val="000000"/>
              </a:solidFill>
              <a:latin typeface="Arial"/>
              <a:ea typeface="Arial"/>
              <a:cs typeface="Arial"/>
              <a:sym typeface="Arial"/>
            </a:endParaRPr>
          </a:p>
        </p:txBody>
      </p:sp>
      <p:sp>
        <p:nvSpPr>
          <p:cNvPr id="141" name="Google Shape;141;p3"/>
          <p:cNvSpPr txBox="1"/>
          <p:nvPr/>
        </p:nvSpPr>
        <p:spPr>
          <a:xfrm>
            <a:off x="307975" y="1312863"/>
            <a:ext cx="4264025" cy="2231380"/>
          </a:xfrm>
          <a:prstGeom prst="rect">
            <a:avLst/>
          </a:prstGeom>
          <a:noFill/>
          <a:ln>
            <a:noFill/>
          </a:ln>
        </p:spPr>
        <p:txBody>
          <a:bodyPr spcFirstLastPara="1" wrap="square" lIns="0" tIns="0" rIns="0" bIns="0" anchor="t" anchorCtr="0">
            <a:spAutoFit/>
          </a:bodyPr>
          <a:lstStyle/>
          <a:p>
            <a:pPr marL="285750" marR="0" lvl="0" indent="-127000" algn="l" rtl="0">
              <a:lnSpc>
                <a:spcPct val="100000"/>
              </a:lnSpc>
              <a:spcBef>
                <a:spcPts val="0"/>
              </a:spcBef>
              <a:spcAft>
                <a:spcPts val="0"/>
              </a:spcAft>
              <a:buClr>
                <a:srgbClr val="292929"/>
              </a:buClr>
              <a:buSzPts val="2000"/>
              <a:buFont typeface="Noto Sans Symbols"/>
              <a:buChar char="✔"/>
            </a:pPr>
            <a:r>
              <a:rPr lang="en-IN" sz="2000" b="0" i="0" u="none" strike="noStrike" cap="none">
                <a:solidFill>
                  <a:srgbClr val="292929"/>
                </a:solidFill>
                <a:latin typeface="Garamond"/>
                <a:ea typeface="Garamond"/>
                <a:cs typeface="Garamond"/>
                <a:sym typeface="Garamond"/>
              </a:rPr>
              <a:t>It is claimed that a process has been improved in yield by bringing a change in an important factor X.  Yield data are collected from old and new processes.</a:t>
            </a:r>
            <a:endParaRPr sz="1400" b="0" i="0" u="none" strike="noStrike" cap="none">
              <a:solidFill>
                <a:srgbClr val="000000"/>
              </a:solidFill>
              <a:latin typeface="Arial"/>
              <a:ea typeface="Arial"/>
              <a:cs typeface="Arial"/>
              <a:sym typeface="Arial"/>
            </a:endParaRPr>
          </a:p>
          <a:p>
            <a:pPr marL="285750" marR="0" lvl="0" indent="-95250" algn="l" rtl="0">
              <a:lnSpc>
                <a:spcPct val="100000"/>
              </a:lnSpc>
              <a:spcBef>
                <a:spcPts val="638"/>
              </a:spcBef>
              <a:spcAft>
                <a:spcPts val="0"/>
              </a:spcAft>
              <a:buClr>
                <a:srgbClr val="94C600"/>
              </a:buClr>
              <a:buSzPts val="1500"/>
              <a:buFont typeface="Noto Sans Symbols"/>
              <a:buChar char="✔"/>
            </a:pPr>
            <a:r>
              <a:rPr lang="en-IN" sz="2000" b="0" i="0" u="none" strike="noStrike" cap="none">
                <a:solidFill>
                  <a:srgbClr val="292929"/>
                </a:solidFill>
                <a:latin typeface="Garamond"/>
                <a:ea typeface="Garamond"/>
                <a:cs typeface="Garamond"/>
                <a:sym typeface="Garamond"/>
              </a:rPr>
              <a:t>Random samples are drawn from yield data from old process A and improved process B.</a:t>
            </a:r>
            <a:endParaRPr sz="1400" b="0" i="0" u="none" strike="noStrike" cap="none">
              <a:solidFill>
                <a:srgbClr val="000000"/>
              </a:solidFill>
              <a:latin typeface="Arial"/>
              <a:ea typeface="Arial"/>
              <a:cs typeface="Arial"/>
              <a:sym typeface="Arial"/>
            </a:endParaRPr>
          </a:p>
        </p:txBody>
      </p:sp>
      <p:sp>
        <p:nvSpPr>
          <p:cNvPr id="142" name="Google Shape;142;p3"/>
          <p:cNvSpPr txBox="1"/>
          <p:nvPr/>
        </p:nvSpPr>
        <p:spPr>
          <a:xfrm>
            <a:off x="444500" y="4443513"/>
            <a:ext cx="8255000" cy="307777"/>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000000"/>
              </a:buClr>
              <a:buSzPts val="2000"/>
              <a:buFont typeface="Arial"/>
              <a:buNone/>
            </a:pPr>
            <a:r>
              <a:rPr lang="en-IN" sz="2000" b="1" i="0" u="sng" strike="noStrike" cap="none">
                <a:solidFill>
                  <a:srgbClr val="FF9300"/>
                </a:solidFill>
                <a:latin typeface="Garamond"/>
                <a:ea typeface="Garamond"/>
                <a:cs typeface="Garamond"/>
                <a:sym typeface="Garamond"/>
              </a:rPr>
              <a:t> “Is there real difference between Process A and Process B?” 	</a:t>
            </a:r>
            <a:endParaRPr sz="2000" b="1" i="0" u="none" strike="noStrike" cap="none">
              <a:solidFill>
                <a:srgbClr val="FF9300"/>
              </a:solidFill>
              <a:latin typeface="Garamond"/>
              <a:ea typeface="Garamond"/>
              <a:cs typeface="Garamond"/>
              <a:sym typeface="Garamond"/>
            </a:endParaRPr>
          </a:p>
        </p:txBody>
      </p:sp>
    </p:spTree>
  </p:cSld>
  <p:clrMapOvr>
    <a:masterClrMapping/>
  </p:clrMapOvr>
  <p:transition>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8"/>
          <p:cNvSpPr/>
          <p:nvPr/>
        </p:nvSpPr>
        <p:spPr>
          <a:xfrm>
            <a:off x="107950" y="131763"/>
            <a:ext cx="5688186"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 </a:t>
            </a:r>
            <a:r>
              <a:rPr lang="en-IN" sz="3000" b="1" i="0" u="none" strike="noStrike" cap="none">
                <a:solidFill>
                  <a:srgbClr val="FF9300"/>
                </a:solidFill>
                <a:latin typeface="Garamond"/>
                <a:ea typeface="Garamond"/>
                <a:cs typeface="Garamond"/>
                <a:sym typeface="Garamond"/>
              </a:rPr>
              <a:t>One-sample and one tail t-tests </a:t>
            </a:r>
            <a:endParaRPr sz="1400" b="0" i="0" u="none" strike="noStrike" cap="none">
              <a:solidFill>
                <a:srgbClr val="000000"/>
              </a:solidFill>
              <a:latin typeface="Arial"/>
              <a:ea typeface="Arial"/>
              <a:cs typeface="Arial"/>
              <a:sym typeface="Arial"/>
            </a:endParaRPr>
          </a:p>
        </p:txBody>
      </p:sp>
      <p:sp>
        <p:nvSpPr>
          <p:cNvPr id="317" name="Google Shape;317;p28"/>
          <p:cNvSpPr/>
          <p:nvPr/>
        </p:nvSpPr>
        <p:spPr>
          <a:xfrm>
            <a:off x="323850" y="898525"/>
            <a:ext cx="8424863"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 Ex. An outbreak of Salmonella-related illness was attributed to ice cream produced at a certain factory. Scientists measured the level of Salmonella in 9 randomly sampled batches of ice cream. The levels (in MPN/g) were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1" u="none" strike="noStrike" cap="none">
                <a:solidFill>
                  <a:schemeClr val="dk1"/>
                </a:solidFill>
                <a:latin typeface="Garamond"/>
                <a:ea typeface="Garamond"/>
                <a:cs typeface="Garamond"/>
                <a:sym typeface="Garamond"/>
              </a:rPr>
              <a:t>0.593, 0.142, 0.329, 0.691, 0.231, 0.793, 0.519, 0.392, 0.418</a:t>
            </a:r>
            <a:endParaRPr sz="2000" b="0" i="0" u="none" strike="noStrike" cap="none">
              <a:solidFill>
                <a:schemeClr val="dk1"/>
              </a:solidFill>
              <a:latin typeface="Garamond"/>
              <a:ea typeface="Garamond"/>
              <a:cs typeface="Garamond"/>
              <a:sym typeface="Garamond"/>
            </a:endParaRPr>
          </a:p>
        </p:txBody>
      </p:sp>
      <p:sp>
        <p:nvSpPr>
          <p:cNvPr id="318" name="Google Shape;318;p28"/>
          <p:cNvSpPr/>
          <p:nvPr/>
        </p:nvSpPr>
        <p:spPr>
          <a:xfrm>
            <a:off x="314423" y="2165758"/>
            <a:ext cx="5813425"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600"/>
              <a:buFont typeface="Arial"/>
              <a:buNone/>
            </a:pPr>
            <a:r>
              <a:rPr lang="en-IN" sz="16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19" name="Google Shape;319;p28"/>
          <p:cNvSpPr/>
          <p:nvPr/>
        </p:nvSpPr>
        <p:spPr>
          <a:xfrm>
            <a:off x="356329" y="3183520"/>
            <a:ext cx="8064500" cy="16312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Is</a:t>
            </a:r>
            <a:r>
              <a:rPr lang="en-IN" sz="2000" b="1" i="0" u="none" strike="noStrike" cap="none">
                <a:solidFill>
                  <a:schemeClr val="dk1"/>
                </a:solidFill>
                <a:latin typeface="Garamond"/>
                <a:ea typeface="Garamond"/>
                <a:cs typeface="Garamond"/>
                <a:sym typeface="Garamond"/>
              </a:rPr>
              <a:t> </a:t>
            </a:r>
            <a:r>
              <a:rPr lang="en-IN" sz="2000" b="0" i="0" u="none" strike="noStrike" cap="none">
                <a:solidFill>
                  <a:schemeClr val="dk1"/>
                </a:solidFill>
                <a:latin typeface="Garamond"/>
                <a:ea typeface="Garamond"/>
                <a:cs typeface="Garamond"/>
                <a:sym typeface="Garamond"/>
              </a:rPr>
              <a:t>there evidence that the mean level of Salmonella in the ice cream is greater than 0.3 MPN/g?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Let us try in Python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p:txBody>
      </p:sp>
    </p:spTree>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9"/>
          <p:cNvSpPr/>
          <p:nvPr/>
        </p:nvSpPr>
        <p:spPr>
          <a:xfrm>
            <a:off x="468313" y="950913"/>
            <a:ext cx="7416800"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Let be the mean level of Salmonella in all batches of ice cream. Here the hypothesis of interest can be expressed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H0: &lt;= 0.3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Ha: &gt; 0.3 </a:t>
            </a:r>
            <a:endParaRPr sz="1400" b="0" i="0" u="none" strike="noStrike" cap="none">
              <a:solidFill>
                <a:srgbClr val="000000"/>
              </a:solidFill>
              <a:latin typeface="Arial"/>
              <a:ea typeface="Arial"/>
              <a:cs typeface="Arial"/>
              <a:sym typeface="Arial"/>
            </a:endParaRPr>
          </a:p>
        </p:txBody>
      </p:sp>
      <p:sp>
        <p:nvSpPr>
          <p:cNvPr id="325" name="Google Shape;325;p29"/>
          <p:cNvSpPr/>
          <p:nvPr/>
        </p:nvSpPr>
        <p:spPr>
          <a:xfrm>
            <a:off x="468313" y="3147814"/>
            <a:ext cx="842486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IN" sz="1800" b="0" i="0" u="none" strike="noStrike" cap="none">
                <a:solidFill>
                  <a:schemeClr val="lt1"/>
                </a:solidFill>
                <a:latin typeface="Arial"/>
                <a:ea typeface="Arial"/>
                <a:cs typeface="Arial"/>
                <a:sym typeface="Arial"/>
              </a:rPr>
              <a:t>Data = pd.Series([0.593, 0.142, 0.329, 0.691, 0.231, 0.793, 0.519, 0.392, 0.418])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r>
              <a:rPr lang="en-IN" sz="1800" b="0" i="0" u="none" strike="noStrike" cap="none">
                <a:solidFill>
                  <a:schemeClr val="lt1"/>
                </a:solidFill>
                <a:latin typeface="Arial"/>
                <a:ea typeface="Arial"/>
                <a:cs typeface="Arial"/>
                <a:sym typeface="Arial"/>
              </a:rPr>
              <a:t>scipy.stats.ttest_1samp(data,0.3)</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p:nvPr/>
        </p:nvSpPr>
        <p:spPr>
          <a:xfrm>
            <a:off x="123730" y="249238"/>
            <a:ext cx="3387915"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Two-sample t-tests </a:t>
            </a:r>
            <a:endParaRPr sz="1400" b="0" i="0" u="none" strike="noStrike" cap="none">
              <a:solidFill>
                <a:srgbClr val="000000"/>
              </a:solidFill>
              <a:latin typeface="Arial"/>
              <a:ea typeface="Arial"/>
              <a:cs typeface="Arial"/>
              <a:sym typeface="Arial"/>
            </a:endParaRPr>
          </a:p>
        </p:txBody>
      </p:sp>
      <p:sp>
        <p:nvSpPr>
          <p:cNvPr id="331" name="Google Shape;331;p30"/>
          <p:cNvSpPr/>
          <p:nvPr/>
        </p:nvSpPr>
        <p:spPr>
          <a:xfrm>
            <a:off x="250825" y="844550"/>
            <a:ext cx="849788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Ex. 6 subjects were given a drug (treatment group) and an additional 6 subjects a placebo (control group). Their reaction time to a stimulus was measured (in </a:t>
            </a:r>
            <a:r>
              <a:rPr lang="en-IN" sz="2000" b="0" i="1" u="none" strike="noStrike" cap="none">
                <a:solidFill>
                  <a:schemeClr val="dk1"/>
                </a:solidFill>
                <a:latin typeface="Garamond"/>
                <a:ea typeface="Garamond"/>
                <a:cs typeface="Garamond"/>
                <a:sym typeface="Garamond"/>
              </a:rPr>
              <a:t>ms). </a:t>
            </a:r>
            <a:r>
              <a:rPr lang="en-IN" sz="2000" b="0" i="0" u="none" strike="noStrike" cap="none">
                <a:solidFill>
                  <a:schemeClr val="dk1"/>
                </a:solidFill>
                <a:latin typeface="Garamond"/>
                <a:ea typeface="Garamond"/>
                <a:cs typeface="Garamond"/>
                <a:sym typeface="Garamond"/>
              </a:rPr>
              <a:t>We want to perform a two-sample t-test for comparing the means of the treatment and control groups. </a:t>
            </a:r>
            <a:endParaRPr sz="1400" b="0" i="0" u="none" strike="noStrike" cap="none">
              <a:solidFill>
                <a:srgbClr val="000000"/>
              </a:solidFill>
              <a:latin typeface="Arial"/>
              <a:ea typeface="Arial"/>
              <a:cs typeface="Arial"/>
              <a:sym typeface="Arial"/>
            </a:endParaRPr>
          </a:p>
        </p:txBody>
      </p:sp>
      <p:sp>
        <p:nvSpPr>
          <p:cNvPr id="332" name="Google Shape;332;p30"/>
          <p:cNvSpPr/>
          <p:nvPr/>
        </p:nvSpPr>
        <p:spPr>
          <a:xfrm>
            <a:off x="250825" y="2621499"/>
            <a:ext cx="7488238"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Control  : 91, 87, 99, 77, 88, 91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Treat :101, 110, 103, 93, 99, 104  </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p:nvPr/>
        </p:nvSpPr>
        <p:spPr>
          <a:xfrm>
            <a:off x="539750" y="700088"/>
            <a:ext cx="8280722"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Let Mu1 be the mean of the population taking medicine and Mu2 the mean of the untreated population. Here the hypothesis of interest can be expressed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H0: Mu1-Mu2=0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Ha: Mu1-Mu2 !=0 </a:t>
            </a:r>
            <a:endParaRPr sz="1400" b="0" i="0" u="none" strike="noStrike" cap="none">
              <a:solidFill>
                <a:srgbClr val="000000"/>
              </a:solidFill>
              <a:latin typeface="Arial"/>
              <a:ea typeface="Arial"/>
              <a:cs typeface="Arial"/>
              <a:sym typeface="Arial"/>
            </a:endParaRPr>
          </a:p>
        </p:txBody>
      </p:sp>
      <p:sp>
        <p:nvSpPr>
          <p:cNvPr id="338" name="Google Shape;338;p31"/>
          <p:cNvSpPr/>
          <p:nvPr/>
        </p:nvSpPr>
        <p:spPr>
          <a:xfrm>
            <a:off x="468313" y="2951163"/>
            <a:ext cx="748823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IN" sz="1600" b="0" i="0" u="none" strike="noStrike" cap="none">
                <a:solidFill>
                  <a:schemeClr val="lt1"/>
                </a:solidFill>
                <a:latin typeface="Garamond"/>
                <a:ea typeface="Garamond"/>
                <a:cs typeface="Garamond"/>
                <a:sym typeface="Garamond"/>
              </a:rPr>
              <a:t>Control=pd.Series([91, 87, 99, 77, 88, 91])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IN" sz="1600" b="0" i="0" u="none" strike="noStrike" cap="none">
                <a:solidFill>
                  <a:schemeClr val="lt1"/>
                </a:solidFill>
                <a:latin typeface="Garamond"/>
                <a:ea typeface="Garamond"/>
                <a:cs typeface="Garamond"/>
                <a:sym typeface="Garamond"/>
              </a:rPr>
              <a:t>Treat =pd.Series([101, 110, 103, 93, 99, 104])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IN" sz="1600" b="0" i="0" u="none" strike="noStrike" cap="none">
                <a:solidFill>
                  <a:schemeClr val="lt1"/>
                </a:solidFill>
                <a:latin typeface="Garamond"/>
                <a:ea typeface="Garamond"/>
                <a:cs typeface="Garamond"/>
                <a:sym typeface="Garamond"/>
              </a:rPr>
              <a:t>stats.ttest_ind( control,Treat)</a:t>
            </a:r>
            <a:endParaRPr sz="1400" b="0" i="0" u="none" strike="noStrike" cap="none">
              <a:solidFill>
                <a:srgbClr val="000000"/>
              </a:solidFill>
              <a:latin typeface="Arial"/>
              <a:ea typeface="Arial"/>
              <a:cs typeface="Arial"/>
              <a:sym typeface="Arial"/>
            </a:endParaRPr>
          </a:p>
        </p:txBody>
      </p:sp>
      <p:sp>
        <p:nvSpPr>
          <p:cNvPr id="339" name="Google Shape;339;p31"/>
          <p:cNvSpPr/>
          <p:nvPr/>
        </p:nvSpPr>
        <p:spPr>
          <a:xfrm>
            <a:off x="395536" y="4295508"/>
            <a:ext cx="806412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1600"/>
              <a:buFont typeface="Arial"/>
              <a:buNone/>
            </a:pPr>
            <a:r>
              <a:rPr lang="en-IN" sz="1600" b="0" i="0" u="none" strike="noStrike" cap="none">
                <a:solidFill>
                  <a:srgbClr val="00B050"/>
                </a:solidFill>
                <a:latin typeface="Arial"/>
                <a:ea typeface="Arial"/>
                <a:cs typeface="Arial"/>
                <a:sym typeface="Arial"/>
              </a:rPr>
              <a:t>Ttest_indResult(statistic=-3.445612673536487, pvalue=0.006272124350809803)</a:t>
            </a:r>
            <a:endParaRPr sz="1600" b="0" i="0" u="none" strike="noStrike" cap="none">
              <a:solidFill>
                <a:srgbClr val="00B050"/>
              </a:solidFill>
              <a:latin typeface="Arial"/>
              <a:ea typeface="Arial"/>
              <a:cs typeface="Arial"/>
              <a:sym typeface="Arial"/>
            </a:endParaRPr>
          </a:p>
        </p:txBody>
      </p:sp>
    </p:spTree>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p:nvPr/>
        </p:nvSpPr>
        <p:spPr>
          <a:xfrm>
            <a:off x="2682223" y="2004259"/>
            <a:ext cx="2951129"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IN" sz="3000" b="0" i="0" u="none" strike="noStrike" cap="none">
                <a:solidFill>
                  <a:srgbClr val="FF6700"/>
                </a:solidFill>
                <a:latin typeface="Garamond"/>
                <a:ea typeface="Garamond"/>
                <a:cs typeface="Garamond"/>
                <a:sym typeface="Garamond"/>
              </a:rPr>
              <a:t>2 Proportion t test</a:t>
            </a:r>
            <a:endParaRPr sz="2250" b="0" i="0" u="none" strike="noStrike" cap="none">
              <a:solidFill>
                <a:srgbClr val="FF6700"/>
              </a:solidFill>
              <a:latin typeface="Garamond"/>
              <a:ea typeface="Garamond"/>
              <a:cs typeface="Garamond"/>
              <a:sym typeface="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p:nvPr/>
        </p:nvSpPr>
        <p:spPr>
          <a:xfrm>
            <a:off x="10219" y="627534"/>
            <a:ext cx="9305096" cy="40934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292929"/>
                </a:solidFill>
                <a:latin typeface="Garamond"/>
                <a:ea typeface="Garamond"/>
                <a:cs typeface="Garamond"/>
                <a:sym typeface="Garamond"/>
              </a:rPr>
              <a:t>Usecase : </a:t>
            </a:r>
            <a:r>
              <a:rPr lang="en-IN" sz="2000" b="0" i="0" u="none" strike="noStrike" cap="none">
                <a:solidFill>
                  <a:srgbClr val="292929"/>
                </a:solidFill>
                <a:latin typeface="Garamond"/>
                <a:ea typeface="Garamond"/>
                <a:cs typeface="Garamond"/>
                <a:sym typeface="Garamond"/>
              </a:rPr>
              <a:t>Is there a significant difference between the population proportions of  state 1 and state 2 who report that they have been placed immediately after education?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92929"/>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Garamond"/>
                <a:ea typeface="Garamond"/>
                <a:cs typeface="Garamond"/>
                <a:sym typeface="Garamond"/>
              </a:rPr>
              <a:t>Populations</a:t>
            </a:r>
            <a:r>
              <a:rPr lang="en-IN" sz="2000" b="0" i="0" u="none" strike="noStrike" cap="none">
                <a:solidFill>
                  <a:srgbClr val="000000"/>
                </a:solidFill>
                <a:latin typeface="Garamond"/>
                <a:ea typeface="Garamond"/>
                <a:cs typeface="Garamond"/>
                <a:sym typeface="Garamond"/>
              </a:rPr>
              <a:t>: All Students who have completed graduation and Post graduation in both both states</a:t>
            </a:r>
            <a:br>
              <a:rPr lang="en-IN" sz="2000" b="0" i="0" u="none" strike="noStrike" cap="none">
                <a:solidFill>
                  <a:srgbClr val="000000"/>
                </a:solidFill>
                <a:latin typeface="Garamond"/>
                <a:ea typeface="Garamond"/>
                <a:cs typeface="Garamond"/>
                <a:sym typeface="Garamond"/>
              </a:rPr>
            </a:br>
            <a:r>
              <a:rPr lang="en-IN" sz="2000" b="1" i="0" u="none" strike="noStrike" cap="none">
                <a:solidFill>
                  <a:srgbClr val="000000"/>
                </a:solidFill>
                <a:latin typeface="Garamond"/>
                <a:ea typeface="Garamond"/>
                <a:cs typeface="Garamond"/>
                <a:sym typeface="Garamond"/>
              </a:rPr>
              <a:t>Parameter of Interest</a:t>
            </a:r>
            <a:r>
              <a:rPr lang="en-IN" sz="2000" b="0" i="0" u="none" strike="noStrike" cap="none">
                <a:solidFill>
                  <a:srgbClr val="000000"/>
                </a:solidFill>
                <a:latin typeface="Garamond"/>
                <a:ea typeface="Garamond"/>
                <a:cs typeface="Garamond"/>
                <a:sym typeface="Garamond"/>
              </a:rPr>
              <a:t>: p1 — p2, where p1 = state1 and p2 = state2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Garamond"/>
                <a:ea typeface="Garamond"/>
                <a:cs typeface="Garamond"/>
                <a:sym typeface="Garamond"/>
              </a:rPr>
              <a:t>Data</a:t>
            </a:r>
            <a:r>
              <a:rPr lang="en-IN" sz="2000" b="0" i="0" u="none" strike="noStrike" cap="none">
                <a:solidFill>
                  <a:srgbClr val="000000"/>
                </a:solidFill>
                <a:latin typeface="Garamond"/>
                <a:ea typeface="Garamond"/>
                <a:cs typeface="Garamond"/>
                <a:sym typeface="Garamond"/>
              </a:rPr>
              <a:t>: 247 students from state 1. 36.8% of students report that they have got the job.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Garamond"/>
                <a:ea typeface="Garamond"/>
                <a:cs typeface="Garamond"/>
                <a:sym typeface="Garamond"/>
              </a:rPr>
              <a:t>          308 students from state 2. 38.9% of students report that they have got the job.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Garamond"/>
                <a:ea typeface="Garamond"/>
                <a:cs typeface="Garamond"/>
                <a:sym typeface="Garamond"/>
              </a:rPr>
              <a:t>Hypothesis Definition: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Garamond"/>
                <a:ea typeface="Garamond"/>
                <a:cs typeface="Garamond"/>
                <a:sym typeface="Garamond"/>
              </a:rPr>
              <a:t>Null Hypothesis:</a:t>
            </a:r>
            <a:r>
              <a:rPr lang="en-IN" sz="2000" b="0" i="0" u="none" strike="noStrike" cap="none">
                <a:solidFill>
                  <a:srgbClr val="000000"/>
                </a:solidFill>
                <a:latin typeface="Garamond"/>
                <a:ea typeface="Garamond"/>
                <a:cs typeface="Garamond"/>
                <a:sym typeface="Garamond"/>
              </a:rPr>
              <a:t> p1 - p2 = 0</a:t>
            </a:r>
            <a:br>
              <a:rPr lang="en-IN" sz="2000" b="0" i="0" u="none" strike="noStrike" cap="none">
                <a:solidFill>
                  <a:srgbClr val="000000"/>
                </a:solidFill>
                <a:latin typeface="Garamond"/>
                <a:ea typeface="Garamond"/>
                <a:cs typeface="Garamond"/>
                <a:sym typeface="Garamond"/>
              </a:rPr>
            </a:br>
            <a:r>
              <a:rPr lang="en-IN" sz="2000" b="1" i="0" u="none" strike="noStrike" cap="none">
                <a:solidFill>
                  <a:srgbClr val="000000"/>
                </a:solidFill>
                <a:latin typeface="Garamond"/>
                <a:ea typeface="Garamond"/>
                <a:cs typeface="Garamond"/>
                <a:sym typeface="Garamond"/>
              </a:rPr>
              <a:t>Alternative Hypothesis:</a:t>
            </a:r>
            <a:r>
              <a:rPr lang="en-IN" sz="2000" b="0" i="0" u="none" strike="noStrike" cap="none">
                <a:solidFill>
                  <a:srgbClr val="000000"/>
                </a:solidFill>
                <a:latin typeface="Garamond"/>
                <a:ea typeface="Garamond"/>
                <a:cs typeface="Garamond"/>
                <a:sym typeface="Garamond"/>
              </a:rPr>
              <a:t> p1 -p2 ≠ 0</a:t>
            </a:r>
            <a:endParaRPr sz="2000" b="0" i="0" u="none" strike="noStrike" cap="none">
              <a:solidFill>
                <a:srgbClr val="000000"/>
              </a:solidFill>
              <a:latin typeface="Garamond"/>
              <a:ea typeface="Garamond"/>
              <a:cs typeface="Garamond"/>
              <a:sym typeface="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4"/>
          <p:cNvSpPr/>
          <p:nvPr/>
        </p:nvSpPr>
        <p:spPr>
          <a:xfrm>
            <a:off x="107504" y="217259"/>
            <a:ext cx="8458200" cy="47089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92929"/>
                </a:solidFill>
                <a:latin typeface="Garamond"/>
                <a:ea typeface="Garamond"/>
                <a:cs typeface="Garamond"/>
                <a:sym typeface="Garamond"/>
              </a:rPr>
              <a:t>The difference in population proportion needs </a:t>
            </a:r>
            <a:r>
              <a:rPr lang="en-IN" sz="2000" b="1" i="0" u="sng" strike="noStrike" cap="none">
                <a:solidFill>
                  <a:srgbClr val="000000"/>
                </a:solidFill>
                <a:latin typeface="Garamond"/>
                <a:ea typeface="Garamond"/>
                <a:cs typeface="Garamond"/>
                <a:sym typeface="Garamond"/>
                <a:hlinkClick r:id="rId3">
                  <a:extLst>
                    <a:ext uri="{A12FA001-AC4F-418D-AE19-62706E023703}">
                      <ahyp:hlinkClr xmlns:ahyp="http://schemas.microsoft.com/office/drawing/2018/hyperlinkcolor" val="tx"/>
                    </a:ext>
                  </a:extLst>
                </a:hlinkClick>
              </a:rPr>
              <a:t>t-test</a:t>
            </a:r>
            <a:r>
              <a:rPr lang="en-IN" sz="2000" b="0" i="0" u="none" strike="noStrike" cap="none">
                <a:solidFill>
                  <a:srgbClr val="292929"/>
                </a:solidFill>
                <a:latin typeface="Garamond"/>
                <a:ea typeface="Garamond"/>
                <a:cs typeface="Garamond"/>
                <a:sym typeface="Garamond"/>
              </a:rPr>
              <a:t>. Also, the population follows a binomial distribution here. We can just pass on the two population quantities with the appropriate binomial distribution parameters to the t-test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92929"/>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292929"/>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Garamond"/>
                <a:ea typeface="Garamond"/>
                <a:cs typeface="Garamond"/>
                <a:sym typeface="Garamond"/>
              </a:rPr>
              <a:t>We can use the ttest_ind() function from Statsmodels.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Garamond"/>
                <a:ea typeface="Garamond"/>
                <a:cs typeface="Garamond"/>
                <a:sym typeface="Garamond"/>
              </a:rPr>
              <a:t>The function returns three values: (a) test statistic, (b) p-value of the t-test, and (c) degrees of freedom used in the t-test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Garamond"/>
                <a:ea typeface="Garamond"/>
                <a:cs typeface="Garamond"/>
                <a:sym typeface="Garamond"/>
              </a:rPr>
              <a:t>Data Given: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Garamond"/>
                <a:ea typeface="Garamond"/>
                <a:cs typeface="Garamond"/>
                <a:sym typeface="Garamond"/>
              </a:rPr>
              <a:t>n1 = 247</a:t>
            </a:r>
            <a:br>
              <a:rPr lang="en-IN" sz="2000" b="0" i="0" u="none" strike="noStrike" cap="none">
                <a:solidFill>
                  <a:srgbClr val="000000"/>
                </a:solidFill>
                <a:latin typeface="Garamond"/>
                <a:ea typeface="Garamond"/>
                <a:cs typeface="Garamond"/>
                <a:sym typeface="Garamond"/>
              </a:rPr>
            </a:br>
            <a:r>
              <a:rPr lang="en-IN" sz="2000" b="0" i="0" u="none" strike="noStrike" cap="none">
                <a:solidFill>
                  <a:srgbClr val="000000"/>
                </a:solidFill>
                <a:latin typeface="Garamond"/>
                <a:ea typeface="Garamond"/>
                <a:cs typeface="Garamond"/>
                <a:sym typeface="Garamond"/>
              </a:rPr>
              <a:t>p1 = .37</a:t>
            </a:r>
            <a:br>
              <a:rPr lang="en-IN" sz="2000" b="0" i="0" u="none" strike="noStrike" cap="none">
                <a:solidFill>
                  <a:srgbClr val="000000"/>
                </a:solidFill>
                <a:latin typeface="Garamond"/>
                <a:ea typeface="Garamond"/>
                <a:cs typeface="Garamond"/>
                <a:sym typeface="Garamond"/>
              </a:rPr>
            </a:br>
            <a:br>
              <a:rPr lang="en-IN" sz="2000" b="0" i="0" u="none" strike="noStrike" cap="none">
                <a:solidFill>
                  <a:srgbClr val="000000"/>
                </a:solidFill>
                <a:latin typeface="Garamond"/>
                <a:ea typeface="Garamond"/>
                <a:cs typeface="Garamond"/>
                <a:sym typeface="Garamond"/>
              </a:rPr>
            </a:br>
            <a:r>
              <a:rPr lang="en-IN" sz="2000" b="0" i="0" u="none" strike="noStrike" cap="none">
                <a:solidFill>
                  <a:srgbClr val="000000"/>
                </a:solidFill>
                <a:latin typeface="Garamond"/>
                <a:ea typeface="Garamond"/>
                <a:cs typeface="Garamond"/>
                <a:sym typeface="Garamond"/>
              </a:rPr>
              <a:t>n2 = 308</a:t>
            </a:r>
            <a:br>
              <a:rPr lang="en-IN" sz="2000" b="0" i="0" u="none" strike="noStrike" cap="none">
                <a:solidFill>
                  <a:srgbClr val="000000"/>
                </a:solidFill>
                <a:latin typeface="Garamond"/>
                <a:ea typeface="Garamond"/>
                <a:cs typeface="Garamond"/>
                <a:sym typeface="Garamond"/>
              </a:rPr>
            </a:br>
            <a:r>
              <a:rPr lang="en-IN" sz="2000" b="0" i="0" u="none" strike="noStrike" cap="none">
                <a:solidFill>
                  <a:srgbClr val="000000"/>
                </a:solidFill>
                <a:latin typeface="Garamond"/>
                <a:ea typeface="Garamond"/>
                <a:cs typeface="Garamond"/>
                <a:sym typeface="Garamond"/>
              </a:rPr>
              <a:t>p2 = .39</a:t>
            </a:r>
            <a:endParaRPr sz="2000" b="0" i="0" u="none" strike="noStrike" cap="none">
              <a:solidFill>
                <a:srgbClr val="000000"/>
              </a:solidFill>
              <a:latin typeface="Garamond"/>
              <a:ea typeface="Garamond"/>
              <a:cs typeface="Garamond"/>
              <a:sym typeface="Garamon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p:nvPr/>
        </p:nvSpPr>
        <p:spPr>
          <a:xfrm>
            <a:off x="2699792" y="1995686"/>
            <a:ext cx="2376264" cy="553998"/>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Clr>
                <a:srgbClr val="FF9300"/>
              </a:buClr>
              <a:buSzPts val="3000"/>
              <a:buFont typeface="Arial"/>
              <a:buNone/>
            </a:pPr>
            <a:r>
              <a:rPr lang="en-IN" sz="3000" b="1" i="0" u="none" strike="noStrike" cap="none">
                <a:solidFill>
                  <a:srgbClr val="FF9300"/>
                </a:solidFill>
                <a:latin typeface="Garamond"/>
                <a:ea typeface="Garamond"/>
                <a:cs typeface="Garamond"/>
                <a:sym typeface="Garamond"/>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p:nvPr/>
        </p:nvSpPr>
        <p:spPr>
          <a:xfrm>
            <a:off x="457200" y="857250"/>
            <a:ext cx="8229600" cy="0"/>
          </a:xfrm>
          <a:custGeom>
            <a:avLst/>
            <a:gdLst/>
            <a:ahLst/>
            <a:cxnLst/>
            <a:rect l="l" t="t" r="r" b="b"/>
            <a:pathLst>
              <a:path w="8229600" h="120000" extrusionOk="0">
                <a:moveTo>
                  <a:pt x="0" y="0"/>
                </a:moveTo>
                <a:lnTo>
                  <a:pt x="8229600" y="0"/>
                </a:lnTo>
              </a:path>
            </a:pathLst>
          </a:custGeom>
          <a:noFill/>
          <a:ln w="10150" cap="flat" cmpd="sng">
            <a:solidFill>
              <a:srgbClr val="71685A"/>
            </a:solidFill>
            <a:prstDash val="dash"/>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150" name="Google Shape;150;p4"/>
          <p:cNvSpPr/>
          <p:nvPr/>
        </p:nvSpPr>
        <p:spPr>
          <a:xfrm>
            <a:off x="454025" y="4857750"/>
            <a:ext cx="120650" cy="142875"/>
          </a:xfrm>
          <a:custGeom>
            <a:avLst/>
            <a:gdLst/>
            <a:ahLst/>
            <a:cxnLst/>
            <a:rect l="l" t="t" r="r" b="b"/>
            <a:pathLst>
              <a:path w="120650" h="191134" extrusionOk="0">
                <a:moveTo>
                  <a:pt x="0" y="0"/>
                </a:moveTo>
                <a:lnTo>
                  <a:pt x="0" y="190842"/>
                </a:lnTo>
                <a:lnTo>
                  <a:pt x="120319" y="95427"/>
                </a:lnTo>
                <a:lnTo>
                  <a:pt x="0" y="0"/>
                </a:lnTo>
                <a:close/>
              </a:path>
            </a:pathLst>
          </a:custGeom>
          <a:solidFill>
            <a:srgbClr val="71685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151" name="Google Shape;151;p4"/>
          <p:cNvSpPr txBox="1">
            <a:spLocks noGrp="1"/>
          </p:cNvSpPr>
          <p:nvPr>
            <p:ph type="title"/>
          </p:nvPr>
        </p:nvSpPr>
        <p:spPr>
          <a:xfrm>
            <a:off x="179388" y="-165100"/>
            <a:ext cx="8229600" cy="815368"/>
          </a:xfrm>
          <a:prstGeom prst="rect">
            <a:avLst/>
          </a:prstGeom>
          <a:noFill/>
          <a:ln>
            <a:noFill/>
          </a:ln>
        </p:spPr>
        <p:txBody>
          <a:bodyPr spcFirstLastPara="1" wrap="square" lIns="0" tIns="350275" rIns="0" bIns="0" anchor="t" anchorCtr="0">
            <a:spAutoFit/>
          </a:bodyPr>
          <a:lstStyle/>
          <a:p>
            <a:pPr marL="12700" marR="0" lvl="0" indent="0" algn="ctr" rtl="0">
              <a:lnSpc>
                <a:spcPct val="100000"/>
              </a:lnSpc>
              <a:spcBef>
                <a:spcPts val="0"/>
              </a:spcBef>
              <a:spcAft>
                <a:spcPts val="0"/>
              </a:spcAft>
              <a:buClr>
                <a:srgbClr val="000000"/>
              </a:buClr>
              <a:buSzPts val="3000"/>
              <a:buFont typeface="Arial"/>
              <a:buNone/>
            </a:pPr>
            <a:r>
              <a:rPr lang="en-IN" sz="3000" b="1" i="0" u="none" strike="noStrike" cap="none">
                <a:solidFill>
                  <a:srgbClr val="FF9300"/>
                </a:solidFill>
                <a:latin typeface="Garamond"/>
                <a:ea typeface="Garamond"/>
                <a:cs typeface="Garamond"/>
                <a:sym typeface="Garamond"/>
              </a:rPr>
              <a:t>Example: Hypothesis Testing</a:t>
            </a:r>
            <a:endParaRPr sz="1400" b="0" i="0" u="none" strike="noStrike" cap="none">
              <a:solidFill>
                <a:srgbClr val="000000"/>
              </a:solidFill>
              <a:latin typeface="Arial"/>
              <a:ea typeface="Arial"/>
              <a:cs typeface="Arial"/>
              <a:sym typeface="Arial"/>
            </a:endParaRPr>
          </a:p>
        </p:txBody>
      </p:sp>
      <p:sp>
        <p:nvSpPr>
          <p:cNvPr id="152" name="Google Shape;152;p4"/>
          <p:cNvSpPr txBox="1"/>
          <p:nvPr/>
        </p:nvSpPr>
        <p:spPr>
          <a:xfrm>
            <a:off x="384175" y="908050"/>
            <a:ext cx="8148265" cy="1331134"/>
          </a:xfrm>
          <a:prstGeom prst="rect">
            <a:avLst/>
          </a:prstGeom>
          <a:noFill/>
          <a:ln>
            <a:noFill/>
          </a:ln>
        </p:spPr>
        <p:txBody>
          <a:bodyPr spcFirstLastPara="1" wrap="square" lIns="0" tIns="0" rIns="0" bIns="0" anchor="t" anchorCtr="0">
            <a:spAutoFit/>
          </a:bodyPr>
          <a:lstStyle/>
          <a:p>
            <a:pPr marL="287020" marR="0" lvl="0" indent="-274320" algn="l" rtl="0">
              <a:lnSpc>
                <a:spcPct val="100000"/>
              </a:lnSpc>
              <a:spcBef>
                <a:spcPts val="0"/>
              </a:spcBef>
              <a:spcAft>
                <a:spcPts val="0"/>
              </a:spcAft>
              <a:buClr>
                <a:srgbClr val="94C600"/>
              </a:buClr>
              <a:buSzPts val="1350"/>
              <a:buFont typeface="Noto Sans Symbols"/>
              <a:buChar char="⮚"/>
            </a:pPr>
            <a:r>
              <a:rPr lang="en-IN" sz="1850" b="1" i="0" u="none" strike="noStrike" cap="none">
                <a:solidFill>
                  <a:schemeClr val="dk1"/>
                </a:solidFill>
                <a:latin typeface="Garamond"/>
                <a:ea typeface="Garamond"/>
                <a:cs typeface="Garamond"/>
                <a:sym typeface="Garamond"/>
              </a:rPr>
              <a:t>Real Question:</a:t>
            </a:r>
            <a:endParaRPr sz="1850" b="1" i="0" u="none" strike="noStrike" cap="none">
              <a:solidFill>
                <a:schemeClr val="dk1"/>
              </a:solidFill>
              <a:latin typeface="Garamond"/>
              <a:ea typeface="Garamond"/>
              <a:cs typeface="Garamond"/>
              <a:sym typeface="Garamond"/>
            </a:endParaRPr>
          </a:p>
          <a:p>
            <a:pPr marL="12700" marR="0" lvl="0" indent="0" algn="ctr" rtl="0">
              <a:lnSpc>
                <a:spcPct val="100000"/>
              </a:lnSpc>
              <a:spcBef>
                <a:spcPts val="500"/>
              </a:spcBef>
              <a:spcAft>
                <a:spcPts val="0"/>
              </a:spcAft>
              <a:buClr>
                <a:srgbClr val="000000"/>
              </a:buClr>
              <a:buSzPts val="1850"/>
              <a:buFont typeface="Arial"/>
              <a:buNone/>
            </a:pPr>
            <a:r>
              <a:rPr lang="en-IN" sz="1850" b="1" i="0" u="none" strike="noStrike" cap="none">
                <a:solidFill>
                  <a:schemeClr val="dk1"/>
                </a:solidFill>
                <a:latin typeface="Garamond"/>
                <a:ea typeface="Garamond"/>
                <a:cs typeface="Garamond"/>
                <a:sym typeface="Garamond"/>
              </a:rPr>
              <a:t>        Can we say that the yield of improved Process B is greater than old Process A?</a:t>
            </a:r>
            <a:endParaRPr sz="1850" b="1" i="0" u="none" strike="noStrike" cap="none">
              <a:solidFill>
                <a:schemeClr val="dk1"/>
              </a:solidFill>
              <a:latin typeface="Garamond"/>
              <a:ea typeface="Garamond"/>
              <a:cs typeface="Garamond"/>
              <a:sym typeface="Garamond"/>
            </a:endParaRPr>
          </a:p>
          <a:p>
            <a:pPr marL="12700" marR="0" lvl="0" indent="0" algn="ctr" rtl="0">
              <a:lnSpc>
                <a:spcPct val="100000"/>
              </a:lnSpc>
              <a:spcBef>
                <a:spcPts val="500"/>
              </a:spcBef>
              <a:spcAft>
                <a:spcPts val="0"/>
              </a:spcAft>
              <a:buClr>
                <a:srgbClr val="000000"/>
              </a:buClr>
              <a:buSzPts val="1850"/>
              <a:buFont typeface="Arial"/>
              <a:buNone/>
            </a:pPr>
            <a:endParaRPr sz="1850" b="1" i="0" u="none" strike="noStrike" cap="none">
              <a:solidFill>
                <a:schemeClr val="dk1"/>
              </a:solidFill>
              <a:latin typeface="Garamond"/>
              <a:ea typeface="Garamond"/>
              <a:cs typeface="Garamond"/>
              <a:sym typeface="Garamond"/>
            </a:endParaRPr>
          </a:p>
          <a:p>
            <a:pPr marL="287020" marR="0" lvl="1" indent="-274320" algn="l" rtl="0">
              <a:lnSpc>
                <a:spcPct val="100000"/>
              </a:lnSpc>
              <a:spcBef>
                <a:spcPts val="500"/>
              </a:spcBef>
              <a:spcAft>
                <a:spcPts val="0"/>
              </a:spcAft>
              <a:buClr>
                <a:srgbClr val="94C600"/>
              </a:buClr>
              <a:buSzPts val="1350"/>
              <a:buFont typeface="Noto Sans Symbols"/>
              <a:buChar char="⮚"/>
            </a:pPr>
            <a:r>
              <a:rPr lang="en-IN" sz="1850" b="1" i="0" u="none" strike="noStrike" cap="none">
                <a:solidFill>
                  <a:schemeClr val="dk1"/>
                </a:solidFill>
                <a:latin typeface="Garamond"/>
                <a:ea typeface="Garamond"/>
                <a:cs typeface="Garamond"/>
                <a:sym typeface="Garamond"/>
              </a:rPr>
              <a:t>Descriptive Statistics</a:t>
            </a:r>
            <a:endParaRPr sz="1400" b="0" i="0" u="none" strike="noStrike" cap="none">
              <a:solidFill>
                <a:srgbClr val="000000"/>
              </a:solidFill>
              <a:latin typeface="Arial"/>
              <a:ea typeface="Arial"/>
              <a:cs typeface="Arial"/>
              <a:sym typeface="Arial"/>
            </a:endParaRPr>
          </a:p>
        </p:txBody>
      </p:sp>
      <p:sp>
        <p:nvSpPr>
          <p:cNvPr id="153" name="Google Shape;153;p4"/>
          <p:cNvSpPr txBox="1"/>
          <p:nvPr/>
        </p:nvSpPr>
        <p:spPr>
          <a:xfrm>
            <a:off x="468313" y="3508375"/>
            <a:ext cx="8218487" cy="860620"/>
          </a:xfrm>
          <a:prstGeom prst="rect">
            <a:avLst/>
          </a:prstGeom>
          <a:noFill/>
          <a:ln>
            <a:noFill/>
          </a:ln>
        </p:spPr>
        <p:txBody>
          <a:bodyPr spcFirstLastPara="1" wrap="square" lIns="0" tIns="0" rIns="0" bIns="0" anchor="t" anchorCtr="0">
            <a:spAutoFit/>
          </a:bodyPr>
          <a:lstStyle/>
          <a:p>
            <a:pPr marL="285750" marR="0" lvl="1" indent="-273050" algn="l" rtl="0">
              <a:lnSpc>
                <a:spcPct val="109400"/>
              </a:lnSpc>
              <a:spcBef>
                <a:spcPts val="0"/>
              </a:spcBef>
              <a:spcAft>
                <a:spcPts val="0"/>
              </a:spcAft>
              <a:buClr>
                <a:srgbClr val="94C600"/>
              </a:buClr>
              <a:buSzPts val="1460"/>
              <a:buFont typeface="Noto Sans Symbols"/>
              <a:buChar char="⮚"/>
            </a:pPr>
            <a:r>
              <a:rPr lang="en-IN" sz="2000" b="1" i="0" u="none" strike="noStrike" cap="none">
                <a:solidFill>
                  <a:schemeClr val="dk1"/>
                </a:solidFill>
                <a:latin typeface="Garamond"/>
                <a:ea typeface="Garamond"/>
                <a:cs typeface="Garamond"/>
                <a:sym typeface="Garamond"/>
              </a:rPr>
              <a:t>Statistical Question:</a:t>
            </a:r>
            <a:endParaRPr sz="1400" b="0" i="0" u="none" strike="noStrike" cap="none">
              <a:solidFill>
                <a:srgbClr val="000000"/>
              </a:solidFill>
              <a:latin typeface="Arial"/>
              <a:ea typeface="Arial"/>
              <a:cs typeface="Arial"/>
              <a:sym typeface="Arial"/>
            </a:endParaRPr>
          </a:p>
          <a:p>
            <a:pPr marL="285750" marR="0" lvl="1" indent="-273050" algn="ctr" rtl="0">
              <a:lnSpc>
                <a:spcPct val="108150"/>
              </a:lnSpc>
              <a:spcBef>
                <a:spcPts val="88"/>
              </a:spcBef>
              <a:spcAft>
                <a:spcPts val="0"/>
              </a:spcAft>
              <a:buClr>
                <a:schemeClr val="dk1"/>
              </a:buClr>
              <a:buSzPts val="2000"/>
              <a:buFont typeface="Noto Sans Symbols"/>
              <a:buNone/>
            </a:pPr>
            <a:r>
              <a:rPr lang="en-IN" sz="2000" b="0" i="0" u="none" strike="noStrike" cap="none">
                <a:solidFill>
                  <a:schemeClr val="dk1"/>
                </a:solidFill>
                <a:latin typeface="Garamond"/>
                <a:ea typeface="Garamond"/>
                <a:cs typeface="Garamond"/>
                <a:sym typeface="Garamond"/>
              </a:rPr>
              <a:t>Is there a statistically significant difference between mean of Process B (85.54) and mean of Process A (84.24)? Or, is this difference in mean just due to chance?</a:t>
            </a:r>
            <a:endParaRPr sz="1400" b="0" i="0" u="none" strike="noStrike" cap="none">
              <a:solidFill>
                <a:srgbClr val="000000"/>
              </a:solidFill>
              <a:latin typeface="Arial"/>
              <a:ea typeface="Arial"/>
              <a:cs typeface="Arial"/>
              <a:sym typeface="Arial"/>
            </a:endParaRPr>
          </a:p>
        </p:txBody>
      </p:sp>
      <p:graphicFrame>
        <p:nvGraphicFramePr>
          <p:cNvPr id="154" name="Google Shape;154;p4"/>
          <p:cNvGraphicFramePr/>
          <p:nvPr/>
        </p:nvGraphicFramePr>
        <p:xfrm>
          <a:off x="2195513" y="2571750"/>
          <a:ext cx="5181625" cy="835050"/>
        </p:xfrm>
        <a:graphic>
          <a:graphicData uri="http://schemas.openxmlformats.org/drawingml/2006/table">
            <a:tbl>
              <a:tblPr firstRow="1" bandRow="1">
                <a:noFill/>
                <a:tableStyleId>{5F13C6D9-02A6-4A3E-A80F-94DCBAE6B242}</a:tableStyleId>
              </a:tblPr>
              <a:tblGrid>
                <a:gridCol w="1036325">
                  <a:extLst>
                    <a:ext uri="{9D8B030D-6E8A-4147-A177-3AD203B41FA5}">
                      <a16:colId xmlns:a16="http://schemas.microsoft.com/office/drawing/2014/main" val="20000"/>
                    </a:ext>
                  </a:extLst>
                </a:gridCol>
                <a:gridCol w="1036325">
                  <a:extLst>
                    <a:ext uri="{9D8B030D-6E8A-4147-A177-3AD203B41FA5}">
                      <a16:colId xmlns:a16="http://schemas.microsoft.com/office/drawing/2014/main" val="20001"/>
                    </a:ext>
                  </a:extLst>
                </a:gridCol>
                <a:gridCol w="1036325">
                  <a:extLst>
                    <a:ext uri="{9D8B030D-6E8A-4147-A177-3AD203B41FA5}">
                      <a16:colId xmlns:a16="http://schemas.microsoft.com/office/drawing/2014/main" val="20002"/>
                    </a:ext>
                  </a:extLst>
                </a:gridCol>
                <a:gridCol w="1036325">
                  <a:extLst>
                    <a:ext uri="{9D8B030D-6E8A-4147-A177-3AD203B41FA5}">
                      <a16:colId xmlns:a16="http://schemas.microsoft.com/office/drawing/2014/main" val="20003"/>
                    </a:ext>
                  </a:extLst>
                </a:gridCol>
                <a:gridCol w="1036325">
                  <a:extLst>
                    <a:ext uri="{9D8B030D-6E8A-4147-A177-3AD203B41FA5}">
                      <a16:colId xmlns:a16="http://schemas.microsoft.com/office/drawing/2014/main" val="20004"/>
                    </a:ext>
                  </a:extLst>
                </a:gridCol>
              </a:tblGrid>
              <a:tr h="278350">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Variable</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Process</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N</a:t>
                      </a:r>
                      <a:endParaRPr sz="14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Mean</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Std. Dev.</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8350">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Yield</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A</a:t>
                      </a:r>
                      <a:endParaRPr sz="14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10</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84.24</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2.90</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83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B</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10</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85.54</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84455"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3.65</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p:nvPr/>
        </p:nvSpPr>
        <p:spPr>
          <a:xfrm>
            <a:off x="454025" y="4857750"/>
            <a:ext cx="120650" cy="142875"/>
          </a:xfrm>
          <a:custGeom>
            <a:avLst/>
            <a:gdLst/>
            <a:ahLst/>
            <a:cxnLst/>
            <a:rect l="l" t="t" r="r" b="b"/>
            <a:pathLst>
              <a:path w="120650" h="191134" extrusionOk="0">
                <a:moveTo>
                  <a:pt x="0" y="0"/>
                </a:moveTo>
                <a:lnTo>
                  <a:pt x="0" y="190842"/>
                </a:lnTo>
                <a:lnTo>
                  <a:pt x="120319" y="95427"/>
                </a:lnTo>
                <a:lnTo>
                  <a:pt x="0" y="0"/>
                </a:lnTo>
                <a:close/>
              </a:path>
            </a:pathLst>
          </a:custGeom>
          <a:solidFill>
            <a:srgbClr val="71685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162" name="Google Shape;162;p5"/>
          <p:cNvSpPr txBox="1">
            <a:spLocks noGrp="1"/>
          </p:cNvSpPr>
          <p:nvPr>
            <p:ph type="title"/>
          </p:nvPr>
        </p:nvSpPr>
        <p:spPr>
          <a:xfrm>
            <a:off x="323850" y="-60325"/>
            <a:ext cx="8229600" cy="857250"/>
          </a:xfrm>
          <a:prstGeom prst="rect">
            <a:avLst/>
          </a:prstGeom>
          <a:noFill/>
          <a:ln>
            <a:noFill/>
          </a:ln>
        </p:spPr>
        <p:txBody>
          <a:bodyPr spcFirstLastPara="1" wrap="square" lIns="91425" tIns="259075" rIns="91425" bIns="45700" anchor="t" anchorCtr="0">
            <a:noAutofit/>
          </a:bodyPr>
          <a:lstStyle/>
          <a:p>
            <a:pPr marL="12700" marR="0" lvl="0" indent="0" algn="ctr" rtl="0">
              <a:lnSpc>
                <a:spcPct val="100000"/>
              </a:lnSpc>
              <a:spcBef>
                <a:spcPts val="0"/>
              </a:spcBef>
              <a:spcAft>
                <a:spcPts val="0"/>
              </a:spcAft>
              <a:buClr>
                <a:srgbClr val="000000"/>
              </a:buClr>
              <a:buSzPts val="3000"/>
              <a:buFont typeface="Arial"/>
              <a:buNone/>
            </a:pPr>
            <a:r>
              <a:rPr lang="en-IN" sz="3000" b="1" i="0" u="none" strike="noStrike" cap="none">
                <a:solidFill>
                  <a:srgbClr val="FF9300"/>
                </a:solidFill>
                <a:latin typeface="Garamond"/>
                <a:ea typeface="Garamond"/>
                <a:cs typeface="Garamond"/>
                <a:sym typeface="Garamond"/>
              </a:rPr>
              <a:t>Hypothesis Testing</a:t>
            </a:r>
            <a:endParaRPr sz="1400" b="0" i="0" u="none" strike="noStrike" cap="none">
              <a:solidFill>
                <a:srgbClr val="000000"/>
              </a:solidFill>
              <a:latin typeface="Arial"/>
              <a:ea typeface="Arial"/>
              <a:cs typeface="Arial"/>
              <a:sym typeface="Arial"/>
            </a:endParaRPr>
          </a:p>
        </p:txBody>
      </p:sp>
      <p:grpSp>
        <p:nvGrpSpPr>
          <p:cNvPr id="163" name="Google Shape;163;p5"/>
          <p:cNvGrpSpPr/>
          <p:nvPr/>
        </p:nvGrpSpPr>
        <p:grpSpPr>
          <a:xfrm>
            <a:off x="383491" y="1018036"/>
            <a:ext cx="8380014" cy="3417840"/>
            <a:chOff x="40" y="21824"/>
            <a:chExt cx="8380014" cy="3417840"/>
          </a:xfrm>
        </p:grpSpPr>
        <p:sp>
          <p:nvSpPr>
            <p:cNvPr id="164" name="Google Shape;164;p5"/>
            <p:cNvSpPr/>
            <p:nvPr/>
          </p:nvSpPr>
          <p:spPr>
            <a:xfrm>
              <a:off x="40" y="21824"/>
              <a:ext cx="3915894" cy="13536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
            <p:cNvSpPr txBox="1"/>
            <p:nvPr/>
          </p:nvSpPr>
          <p:spPr>
            <a:xfrm>
              <a:off x="40" y="21824"/>
              <a:ext cx="3915894" cy="1353600"/>
            </a:xfrm>
            <a:prstGeom prst="rect">
              <a:avLst/>
            </a:prstGeom>
            <a:noFill/>
            <a:ln>
              <a:noFill/>
            </a:ln>
          </p:spPr>
          <p:txBody>
            <a:bodyPr spcFirstLastPara="1" wrap="square" lIns="120900" tIns="69075" rIns="120900" bIns="69075" anchor="ctr" anchorCtr="0">
              <a:noAutofit/>
            </a:bodyPr>
            <a:lstStyle/>
            <a:p>
              <a:pPr marL="0" marR="0" lvl="0" indent="0" algn="ctr" rtl="0">
                <a:lnSpc>
                  <a:spcPct val="90000"/>
                </a:lnSpc>
                <a:spcBef>
                  <a:spcPts val="0"/>
                </a:spcBef>
                <a:spcAft>
                  <a:spcPts val="0"/>
                </a:spcAft>
                <a:buClr>
                  <a:schemeClr val="lt1"/>
                </a:buClr>
                <a:buSzPts val="1700"/>
                <a:buFont typeface="Garamond"/>
                <a:buNone/>
              </a:pPr>
              <a:r>
                <a:rPr lang="en-IN" sz="1700" b="1" i="0" u="none" strike="noStrike" cap="none">
                  <a:solidFill>
                    <a:schemeClr val="lt1"/>
                  </a:solidFill>
                  <a:latin typeface="Garamond"/>
                  <a:ea typeface="Garamond"/>
                  <a:cs typeface="Garamond"/>
                  <a:sym typeface="Garamond"/>
                </a:rPr>
                <a:t>Develop the hypothesis for population and make statistical decision by determining the acceptance of hypothesis using sample data.</a:t>
              </a:r>
              <a:endParaRPr sz="1400" b="0" i="0" u="none" strike="noStrike" cap="none">
                <a:solidFill>
                  <a:srgbClr val="000000"/>
                </a:solidFill>
                <a:latin typeface="Arial"/>
                <a:ea typeface="Arial"/>
                <a:cs typeface="Arial"/>
                <a:sym typeface="Arial"/>
              </a:endParaRPr>
            </a:p>
          </p:txBody>
        </p:sp>
        <p:sp>
          <p:nvSpPr>
            <p:cNvPr id="166" name="Google Shape;166;p5"/>
            <p:cNvSpPr/>
            <p:nvPr/>
          </p:nvSpPr>
          <p:spPr>
            <a:xfrm>
              <a:off x="40" y="1375424"/>
              <a:ext cx="3915894" cy="2064240"/>
            </a:xfrm>
            <a:prstGeom prst="rect">
              <a:avLst/>
            </a:prstGeom>
            <a:solidFill>
              <a:srgbClr val="FFC000"/>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
            <p:cNvSpPr txBox="1"/>
            <p:nvPr/>
          </p:nvSpPr>
          <p:spPr>
            <a:xfrm>
              <a:off x="40" y="1375424"/>
              <a:ext cx="3915894" cy="2064240"/>
            </a:xfrm>
            <a:prstGeom prst="rect">
              <a:avLst/>
            </a:prstGeom>
            <a:noFill/>
            <a:ln>
              <a:noFill/>
            </a:ln>
          </p:spPr>
          <p:txBody>
            <a:bodyPr spcFirstLastPara="1" wrap="square" lIns="90675" tIns="90675" rIns="120900" bIns="136000" anchor="t" anchorCtr="0">
              <a:noAutofit/>
            </a:bodyPr>
            <a:lstStyle/>
            <a:p>
              <a:pPr marL="171450" marR="0" lvl="1" indent="-171450" algn="l" rtl="0">
                <a:lnSpc>
                  <a:spcPct val="90000"/>
                </a:lnSpc>
                <a:spcBef>
                  <a:spcPts val="0"/>
                </a:spcBef>
                <a:spcAft>
                  <a:spcPts val="0"/>
                </a:spcAft>
                <a:buClr>
                  <a:schemeClr val="dk1"/>
                </a:buClr>
                <a:buSzPts val="1700"/>
                <a:buFont typeface="Garamond"/>
                <a:buChar char="•"/>
              </a:pPr>
              <a:r>
                <a:rPr lang="en-IN" sz="1700" b="1" i="0" u="none" strike="noStrike" cap="none">
                  <a:solidFill>
                    <a:schemeClr val="dk1"/>
                  </a:solidFill>
                  <a:latin typeface="Garamond"/>
                  <a:ea typeface="Garamond"/>
                  <a:cs typeface="Garamond"/>
                  <a:sym typeface="Garamond"/>
                </a:rPr>
                <a:t>Null Hypothesis (H0): Argument made so far, or hypothesis saying that there is no change or difference</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255"/>
                </a:spcBef>
                <a:spcAft>
                  <a:spcPts val="0"/>
                </a:spcAft>
                <a:buClr>
                  <a:schemeClr val="dk1"/>
                </a:buClr>
                <a:buSzPts val="1700"/>
                <a:buFont typeface="Garamond"/>
                <a:buChar char="•"/>
              </a:pPr>
              <a:r>
                <a:rPr lang="en-IN" sz="1700" b="1" i="0" u="none" strike="noStrike" cap="none">
                  <a:solidFill>
                    <a:schemeClr val="dk1"/>
                  </a:solidFill>
                  <a:latin typeface="Garamond"/>
                  <a:ea typeface="Garamond"/>
                  <a:cs typeface="Garamond"/>
                  <a:sym typeface="Garamond"/>
                </a:rPr>
                <a:t>Alternative Hypothesis (H1): New argument, that is a hypothesis that you want to prove with solid ground obtained from sample</a:t>
              </a:r>
              <a:endParaRPr sz="1400" b="0" i="0" u="none" strike="noStrike" cap="none">
                <a:solidFill>
                  <a:srgbClr val="000000"/>
                </a:solidFill>
                <a:latin typeface="Arial"/>
                <a:ea typeface="Arial"/>
                <a:cs typeface="Arial"/>
                <a:sym typeface="Arial"/>
              </a:endParaRPr>
            </a:p>
          </p:txBody>
        </p:sp>
        <p:sp>
          <p:nvSpPr>
            <p:cNvPr id="168" name="Google Shape;168;p5"/>
            <p:cNvSpPr/>
            <p:nvPr/>
          </p:nvSpPr>
          <p:spPr>
            <a:xfrm>
              <a:off x="4464160" y="21824"/>
              <a:ext cx="3915894" cy="13536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
            <p:cNvSpPr txBox="1"/>
            <p:nvPr/>
          </p:nvSpPr>
          <p:spPr>
            <a:xfrm>
              <a:off x="4464160" y="21824"/>
              <a:ext cx="3915894" cy="1353600"/>
            </a:xfrm>
            <a:prstGeom prst="rect">
              <a:avLst/>
            </a:prstGeom>
            <a:noFill/>
            <a:ln>
              <a:noFill/>
            </a:ln>
          </p:spPr>
          <p:txBody>
            <a:bodyPr spcFirstLastPara="1" wrap="square" lIns="120900" tIns="69075" rIns="120900" bIns="69075" anchor="ctr" anchorCtr="0">
              <a:noAutofit/>
            </a:bodyPr>
            <a:lstStyle/>
            <a:p>
              <a:pPr marL="0" marR="0" lvl="0" indent="0" algn="ctr" rtl="0">
                <a:lnSpc>
                  <a:spcPct val="90000"/>
                </a:lnSpc>
                <a:spcBef>
                  <a:spcPts val="0"/>
                </a:spcBef>
                <a:spcAft>
                  <a:spcPts val="0"/>
                </a:spcAft>
                <a:buClr>
                  <a:schemeClr val="lt1"/>
                </a:buClr>
                <a:buSzPts val="1700"/>
                <a:buFont typeface="Garamond"/>
                <a:buNone/>
              </a:pPr>
              <a:r>
                <a:rPr lang="en-IN" sz="1700" b="1" i="0" u="none" strike="noStrike" cap="none">
                  <a:solidFill>
                    <a:schemeClr val="lt1"/>
                  </a:solidFill>
                  <a:latin typeface="Garamond"/>
                  <a:ea typeface="Garamond"/>
                  <a:cs typeface="Garamond"/>
                  <a:sym typeface="Garamond"/>
                </a:rPr>
                <a:t>Example: Medicine B for treating headache that is newly developed by a pharmaceutical company has 30 minutes longer effect than existing Medicine A.</a:t>
              </a:r>
              <a:endParaRPr sz="1400" b="0" i="0" u="none" strike="noStrike" cap="none">
                <a:solidFill>
                  <a:srgbClr val="000000"/>
                </a:solidFill>
                <a:latin typeface="Arial"/>
                <a:ea typeface="Arial"/>
                <a:cs typeface="Arial"/>
                <a:sym typeface="Arial"/>
              </a:endParaRPr>
            </a:p>
          </p:txBody>
        </p:sp>
        <p:sp>
          <p:nvSpPr>
            <p:cNvPr id="170" name="Google Shape;170;p5"/>
            <p:cNvSpPr/>
            <p:nvPr/>
          </p:nvSpPr>
          <p:spPr>
            <a:xfrm>
              <a:off x="4464160" y="1375424"/>
              <a:ext cx="3915894" cy="2064240"/>
            </a:xfrm>
            <a:prstGeom prst="rect">
              <a:avLst/>
            </a:prstGeom>
            <a:solidFill>
              <a:srgbClr val="FFC000"/>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
            <p:cNvSpPr txBox="1"/>
            <p:nvPr/>
          </p:nvSpPr>
          <p:spPr>
            <a:xfrm>
              <a:off x="4464160" y="1375424"/>
              <a:ext cx="3915894" cy="2064240"/>
            </a:xfrm>
            <a:prstGeom prst="rect">
              <a:avLst/>
            </a:prstGeom>
            <a:noFill/>
            <a:ln>
              <a:noFill/>
            </a:ln>
          </p:spPr>
          <p:txBody>
            <a:bodyPr spcFirstLastPara="1" wrap="square" lIns="90675" tIns="90675" rIns="120900" bIns="136000" anchor="t" anchorCtr="0">
              <a:noAutofit/>
            </a:bodyPr>
            <a:lstStyle/>
            <a:p>
              <a:pPr marL="171450" marR="0" lvl="1" indent="-171450" algn="l" rtl="0">
                <a:lnSpc>
                  <a:spcPct val="90000"/>
                </a:lnSpc>
                <a:spcBef>
                  <a:spcPts val="0"/>
                </a:spcBef>
                <a:spcAft>
                  <a:spcPts val="0"/>
                </a:spcAft>
                <a:buClr>
                  <a:schemeClr val="dk1"/>
                </a:buClr>
                <a:buSzPts val="1700"/>
                <a:buFont typeface="Garamond"/>
                <a:buChar char="•"/>
              </a:pPr>
              <a:r>
                <a:rPr lang="en-IN" sz="1700" b="1" i="0" u="none" strike="noStrike" cap="none">
                  <a:solidFill>
                    <a:schemeClr val="dk1"/>
                  </a:solidFill>
                  <a:latin typeface="Garamond"/>
                  <a:ea typeface="Garamond"/>
                  <a:cs typeface="Garamond"/>
                  <a:sym typeface="Garamond"/>
                </a:rPr>
                <a:t>H0 :  Medicine A and B have same effect</a:t>
              </a:r>
              <a:endParaRPr sz="1700" b="1" i="0" u="none" strike="noStrike" cap="none">
                <a:solidFill>
                  <a:schemeClr val="dk1"/>
                </a:solidFill>
                <a:latin typeface="Garamond"/>
                <a:ea typeface="Garamond"/>
                <a:cs typeface="Garamond"/>
                <a:sym typeface="Garamond"/>
              </a:endParaRPr>
            </a:p>
            <a:p>
              <a:pPr marL="171450" marR="0" lvl="1" indent="-171450" algn="l" rtl="0">
                <a:lnSpc>
                  <a:spcPct val="90000"/>
                </a:lnSpc>
                <a:spcBef>
                  <a:spcPts val="255"/>
                </a:spcBef>
                <a:spcAft>
                  <a:spcPts val="0"/>
                </a:spcAft>
                <a:buClr>
                  <a:schemeClr val="dk1"/>
                </a:buClr>
                <a:buSzPts val="1700"/>
                <a:buFont typeface="Garamond"/>
                <a:buChar char="•"/>
              </a:pPr>
              <a:r>
                <a:rPr lang="en-IN" sz="1700" b="1" i="0" u="none" strike="noStrike" cap="none">
                  <a:solidFill>
                    <a:schemeClr val="dk1"/>
                  </a:solidFill>
                  <a:latin typeface="Garamond"/>
                  <a:ea typeface="Garamond"/>
                  <a:cs typeface="Garamond"/>
                  <a:sym typeface="Garamond"/>
                </a:rPr>
                <a:t>H1 :   Medicine B has 30 minutes longer effect than Medicine A</a:t>
              </a:r>
              <a:endParaRPr sz="1700" b="1" i="0" u="none" strike="noStrike" cap="none">
                <a:solidFill>
                  <a:schemeClr val="dk1"/>
                </a:solidFill>
                <a:latin typeface="Garamond"/>
                <a:ea typeface="Garamond"/>
                <a:cs typeface="Garamond"/>
                <a:sym typeface="Garamon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p:nvPr/>
        </p:nvSpPr>
        <p:spPr>
          <a:xfrm>
            <a:off x="107504" y="987574"/>
            <a:ext cx="8640762"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The steps for hypothesis tests are as follows: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1. Define null and alternative hypotheses.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2. Identify the test statistic to be used for testing the validity of the null hypothesis, for example, Z-test or t-test.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000"/>
              <a:buFont typeface="Arial"/>
              <a:buNone/>
            </a:pPr>
            <a:r>
              <a:rPr lang="en-IN" sz="2000" b="0" i="0" u="none" strike="noStrike" cap="none">
                <a:solidFill>
                  <a:srgbClr val="0D0D0D"/>
                </a:solidFill>
                <a:latin typeface="Garamond"/>
                <a:ea typeface="Garamond"/>
                <a:cs typeface="Garamond"/>
                <a:sym typeface="Garamond"/>
              </a:rPr>
              <a:t>3. </a:t>
            </a:r>
            <a:r>
              <a:rPr lang="en-IN" sz="2000" b="0" i="0" u="none" strike="noStrike" cap="none">
                <a:solidFill>
                  <a:schemeClr val="dk1"/>
                </a:solidFill>
                <a:latin typeface="Garamond"/>
                <a:ea typeface="Garamond"/>
                <a:cs typeface="Garamond"/>
                <a:sym typeface="Garamond"/>
              </a:rPr>
              <a:t>Decide the significance value (Alpha). Typical value used for a is 0.05.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000"/>
              <a:buFont typeface="Arial"/>
              <a:buNone/>
            </a:pPr>
            <a:r>
              <a:rPr lang="en-IN" sz="2000" b="0" i="0" u="none" strike="noStrike" cap="none">
                <a:solidFill>
                  <a:srgbClr val="0D0D0D"/>
                </a:solidFill>
                <a:latin typeface="Garamond"/>
                <a:ea typeface="Garamond"/>
                <a:cs typeface="Garamond"/>
                <a:sym typeface="Garamond"/>
              </a:rPr>
              <a:t>4. </a:t>
            </a:r>
            <a:r>
              <a:rPr lang="en-IN" sz="2000" b="0" i="0" u="none" strike="noStrike" cap="none">
                <a:solidFill>
                  <a:schemeClr val="dk1"/>
                </a:solidFill>
                <a:latin typeface="Garamond"/>
                <a:ea typeface="Garamond"/>
                <a:cs typeface="Garamond"/>
                <a:sym typeface="Garamond"/>
              </a:rPr>
              <a:t>Calculate the p-value (probability value), which is the conditional probability of observing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test statistic value when the null hypothesis is true. We will use the functions provided in scipy.stats module for calculating the p-value.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000"/>
              <a:buFont typeface="Arial"/>
              <a:buNone/>
            </a:pPr>
            <a:r>
              <a:rPr lang="en-IN" sz="2000" b="0" i="0" u="none" strike="noStrike" cap="none">
                <a:solidFill>
                  <a:srgbClr val="0D0D0D"/>
                </a:solidFill>
                <a:latin typeface="Garamond"/>
                <a:ea typeface="Garamond"/>
                <a:cs typeface="Garamond"/>
                <a:sym typeface="Garamond"/>
              </a:rPr>
              <a:t>5. </a:t>
            </a:r>
            <a:r>
              <a:rPr lang="en-IN" sz="2000" b="0" i="0" u="none" strike="noStrike" cap="none">
                <a:solidFill>
                  <a:schemeClr val="dk1"/>
                </a:solidFill>
                <a:latin typeface="Garamond"/>
                <a:ea typeface="Garamond"/>
                <a:cs typeface="Garamond"/>
                <a:sym typeface="Garamond"/>
              </a:rPr>
              <a:t>Take the decision to reject or retain the null hypothesis based on the p-value and the significance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Garamond"/>
                <a:ea typeface="Garamond"/>
                <a:cs typeface="Garamond"/>
                <a:sym typeface="Garamond"/>
              </a:rPr>
              <a:t>value alpha a.</a:t>
            </a:r>
            <a:endParaRPr sz="1400" b="0" i="0" u="none" strike="noStrike" cap="none">
              <a:solidFill>
                <a:srgbClr val="000000"/>
              </a:solidFill>
              <a:latin typeface="Arial"/>
              <a:ea typeface="Arial"/>
              <a:cs typeface="Arial"/>
              <a:sym typeface="Arial"/>
            </a:endParaRPr>
          </a:p>
        </p:txBody>
      </p:sp>
      <p:sp>
        <p:nvSpPr>
          <p:cNvPr id="177" name="Google Shape;177;p6"/>
          <p:cNvSpPr txBox="1">
            <a:spLocks noGrp="1"/>
          </p:cNvSpPr>
          <p:nvPr>
            <p:ph type="title"/>
          </p:nvPr>
        </p:nvSpPr>
        <p:spPr>
          <a:xfrm>
            <a:off x="0" y="0"/>
            <a:ext cx="8229600" cy="461665"/>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000000"/>
              </a:buClr>
              <a:buSzPts val="3000"/>
              <a:buFont typeface="Arial"/>
              <a:buNone/>
            </a:pPr>
            <a:r>
              <a:rPr lang="en-IN" sz="3000" b="1" i="0" u="none" strike="noStrike" cap="none">
                <a:solidFill>
                  <a:srgbClr val="FF9300"/>
                </a:solidFill>
                <a:latin typeface="Garamond"/>
                <a:ea typeface="Garamond"/>
                <a:cs typeface="Garamond"/>
                <a:sym typeface="Garamond"/>
              </a:rPr>
              <a:t>Procedure of Hypothesis Testing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p:nvPr/>
        </p:nvSpPr>
        <p:spPr>
          <a:xfrm>
            <a:off x="454025" y="4857750"/>
            <a:ext cx="120650" cy="142875"/>
          </a:xfrm>
          <a:custGeom>
            <a:avLst/>
            <a:gdLst/>
            <a:ahLst/>
            <a:cxnLst/>
            <a:rect l="l" t="t" r="r" b="b"/>
            <a:pathLst>
              <a:path w="120650" h="191134" extrusionOk="0">
                <a:moveTo>
                  <a:pt x="0" y="0"/>
                </a:moveTo>
                <a:lnTo>
                  <a:pt x="0" y="190842"/>
                </a:lnTo>
                <a:lnTo>
                  <a:pt x="120319" y="95427"/>
                </a:lnTo>
                <a:lnTo>
                  <a:pt x="0" y="0"/>
                </a:lnTo>
                <a:close/>
              </a:path>
            </a:pathLst>
          </a:custGeom>
          <a:solidFill>
            <a:srgbClr val="71685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185" name="Google Shape;185;p7"/>
          <p:cNvSpPr txBox="1"/>
          <p:nvPr/>
        </p:nvSpPr>
        <p:spPr>
          <a:xfrm>
            <a:off x="783705" y="105717"/>
            <a:ext cx="7344816" cy="461665"/>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000000"/>
              </a:buClr>
              <a:buSzPts val="3000"/>
              <a:buFont typeface="Arial"/>
              <a:buNone/>
            </a:pPr>
            <a:r>
              <a:rPr lang="en-IN" sz="3000" b="1" i="0" u="none" strike="noStrike" cap="none">
                <a:solidFill>
                  <a:srgbClr val="FF9300"/>
                </a:solidFill>
                <a:latin typeface="Garamond"/>
                <a:ea typeface="Garamond"/>
                <a:cs typeface="Garamond"/>
                <a:sym typeface="Garamond"/>
              </a:rPr>
              <a:t>Procedure  of Hypothesis Testing</a:t>
            </a:r>
            <a:endParaRPr sz="1400" b="0" i="0" u="none" strike="noStrike" cap="none">
              <a:solidFill>
                <a:srgbClr val="000000"/>
              </a:solidFill>
              <a:latin typeface="Arial"/>
              <a:ea typeface="Arial"/>
              <a:cs typeface="Arial"/>
              <a:sym typeface="Arial"/>
            </a:endParaRPr>
          </a:p>
        </p:txBody>
      </p:sp>
      <p:sp>
        <p:nvSpPr>
          <p:cNvPr id="186" name="Google Shape;186;p7"/>
          <p:cNvSpPr/>
          <p:nvPr/>
        </p:nvSpPr>
        <p:spPr>
          <a:xfrm>
            <a:off x="4202113" y="3338513"/>
            <a:ext cx="254000" cy="22066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87" name="Google Shape;187;p7"/>
          <p:cNvPicPr preferRelativeResize="0"/>
          <p:nvPr/>
        </p:nvPicPr>
        <p:blipFill rotWithShape="1">
          <a:blip r:embed="rId4">
            <a:alphaModFix/>
          </a:blip>
          <a:srcRect/>
          <a:stretch/>
        </p:blipFill>
        <p:spPr>
          <a:xfrm>
            <a:off x="574675" y="1131590"/>
            <a:ext cx="6315076" cy="322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8"/>
          <p:cNvPicPr preferRelativeResize="0"/>
          <p:nvPr/>
        </p:nvPicPr>
        <p:blipFill rotWithShape="1">
          <a:blip r:embed="rId3">
            <a:alphaModFix/>
          </a:blip>
          <a:srcRect/>
          <a:stretch/>
        </p:blipFill>
        <p:spPr>
          <a:xfrm>
            <a:off x="323850" y="788988"/>
            <a:ext cx="8496300" cy="4046537"/>
          </a:xfrm>
          <a:prstGeom prst="rect">
            <a:avLst/>
          </a:prstGeom>
          <a:noFill/>
          <a:ln w="12700" cap="flat" cmpd="sng">
            <a:solidFill>
              <a:srgbClr val="FF0000"/>
            </a:solidFill>
            <a:prstDash val="solid"/>
            <a:miter lim="800000"/>
            <a:headEnd type="none" w="sm" len="sm"/>
            <a:tailEnd type="none" w="sm" len="sm"/>
          </a:ln>
        </p:spPr>
      </p:pic>
      <p:sp>
        <p:nvSpPr>
          <p:cNvPr id="193" name="Google Shape;193;p8"/>
          <p:cNvSpPr txBox="1"/>
          <p:nvPr/>
        </p:nvSpPr>
        <p:spPr>
          <a:xfrm>
            <a:off x="5435600" y="3598863"/>
            <a:ext cx="3168650" cy="706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1-tail, 2-Tail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1-Sample, 2-Sample</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9"/>
          <p:cNvPicPr preferRelativeResize="0"/>
          <p:nvPr/>
        </p:nvPicPr>
        <p:blipFill rotWithShape="1">
          <a:blip r:embed="rId3">
            <a:alphaModFix/>
          </a:blip>
          <a:srcRect/>
          <a:stretch/>
        </p:blipFill>
        <p:spPr>
          <a:xfrm>
            <a:off x="323850" y="736600"/>
            <a:ext cx="8424863" cy="4106863"/>
          </a:xfrm>
          <a:prstGeom prst="rect">
            <a:avLst/>
          </a:prstGeom>
          <a:noFill/>
          <a:ln w="12700" cap="flat" cmpd="sng">
            <a:solidFill>
              <a:srgbClr val="FF0000"/>
            </a:solidFill>
            <a:prstDash val="solid"/>
            <a:miter lim="800000"/>
            <a:headEnd type="none" w="sm" len="sm"/>
            <a:tailEnd type="none" w="sm" len="sm"/>
          </a:ln>
        </p:spPr>
      </p:pic>
    </p:spTree>
  </p:cSld>
  <p:clrMapOvr>
    <a:masterClrMapping/>
  </p:clrMapOvr>
  <p:transition>
    <p:push dir="r"/>
  </p:transition>
</p:sld>
</file>

<file path=ppt/theme/theme1.xml><?xml version="1.0" encoding="utf-8"?>
<a:theme xmlns:a="http://schemas.openxmlformats.org/drawingml/2006/main" name="dbllineb">
  <a:themeElements>
    <a:clrScheme name="">
      <a:dk1>
        <a:srgbClr val="000000"/>
      </a:dk1>
      <a:lt1>
        <a:srgbClr val="0066FF"/>
      </a:lt1>
      <a:dk2>
        <a:srgbClr val="000000"/>
      </a:dk2>
      <a:lt2>
        <a:srgbClr val="CECECE"/>
      </a:lt2>
      <a:accent1>
        <a:srgbClr val="EBEBEB"/>
      </a:accent1>
      <a:accent2>
        <a:srgbClr val="232323"/>
      </a:accent2>
      <a:accent3>
        <a:srgbClr val="AAB8FF"/>
      </a:accent3>
      <a:accent4>
        <a:srgbClr val="000000"/>
      </a:accent4>
      <a:accent5>
        <a:srgbClr val="F3F3F3"/>
      </a:accent5>
      <a:accent6>
        <a:srgbClr val="1F1F1F"/>
      </a:accent6>
      <a:hlink>
        <a:srgbClr val="9C9C9C"/>
      </a:hlink>
      <a:folHlink>
        <a:srgbClr val="6767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1696</Words>
  <Application>Microsoft Office PowerPoint</Application>
  <PresentationFormat>On-screen Show (16:9)</PresentationFormat>
  <Paragraphs>194</Paragraphs>
  <Slides>37</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Content</vt:lpstr>
      <vt:lpstr>Calibri</vt:lpstr>
      <vt:lpstr>Noto Sans Symbols</vt:lpstr>
      <vt:lpstr>Garamond</vt:lpstr>
      <vt:lpstr>Times New Roman</vt:lpstr>
      <vt:lpstr>Arial</vt:lpstr>
      <vt:lpstr>dbllineb</vt:lpstr>
      <vt:lpstr>Office Theme</vt:lpstr>
      <vt:lpstr>PowerPoint Presentation</vt:lpstr>
      <vt:lpstr>PowerPoint Presentation</vt:lpstr>
      <vt:lpstr>PowerPoint Presentation</vt:lpstr>
      <vt:lpstr>Example: Hypothesis Testing</vt:lpstr>
      <vt:lpstr>Hypothesis Testing</vt:lpstr>
      <vt:lpstr>Procedure of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 Wemple</dc:creator>
  <cp:lastModifiedBy>Vipul Sonawane</cp:lastModifiedBy>
  <cp:revision>1</cp:revision>
  <dcterms:created xsi:type="dcterms:W3CDTF">1998-12-30T17:17:51Z</dcterms:created>
  <dcterms:modified xsi:type="dcterms:W3CDTF">2023-09-29T11:48:39Z</dcterms:modified>
</cp:coreProperties>
</file>