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1.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Garamond"/>
      <p:regular r:id="rId44"/>
      <p:bold r:id="rId45"/>
      <p:italic r:id="rId46"/>
      <p:boldItalic r:id="rId47"/>
    </p:embeddedFont>
    <p:embeddedFont>
      <p:font typeface="Content"/>
      <p:regular r:id="rId48"/>
      <p:bold r:id="rId49"/>
    </p:embeddedFont>
    <p:embeddedFont>
      <p:font typeface="Cambria Math"/>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1" roundtripDataSignature="AMtx7miAluUZTA+LwdT46jw6SaX2mjrc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86EB3C-B9AE-42D7-8C72-43DAD7A37D1D}">
  <a:tblStyle styleId="{0786EB3C-B9AE-42D7-8C72-43DAD7A37D1D}" styleName="Table_0">
    <a:wholeTbl>
      <a:tcTxStyle b="off" i="off">
        <a:font>
          <a:latin typeface="Garamond"/>
          <a:ea typeface="Garamond"/>
          <a:cs typeface="Garamon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Garamond"/>
          <a:ea typeface="Garamond"/>
          <a:cs typeface="Garamond"/>
        </a:font>
        <a:schemeClr val="lt1"/>
      </a:tcTxStyle>
      <a:tcStyle>
        <a:fill>
          <a:solidFill>
            <a:schemeClr val="accent1"/>
          </a:solidFill>
        </a:fill>
      </a:tcStyle>
    </a:lastCol>
    <a:firstCol>
      <a:tcTxStyle b="on" i="off">
        <a:font>
          <a:latin typeface="Garamond"/>
          <a:ea typeface="Garamond"/>
          <a:cs typeface="Garamond"/>
        </a:font>
        <a:schemeClr val="lt1"/>
      </a:tcTxStyle>
      <a:tcStyle>
        <a:fill>
          <a:solidFill>
            <a:schemeClr val="accent1"/>
          </a:solidFill>
        </a:fill>
      </a:tcStyle>
    </a:firstCol>
    <a:lastRow>
      <a:tcTxStyle b="on" i="off">
        <a:font>
          <a:latin typeface="Garamond"/>
          <a:ea typeface="Garamond"/>
          <a:cs typeface="Garamond"/>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Garamond"/>
          <a:ea typeface="Garamond"/>
          <a:cs typeface="Garamond"/>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481E4333-B9C7-47CF-B134-B6D3A1566414}"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Garamond-regular.fntdata"/><Relationship Id="rId43" Type="http://schemas.openxmlformats.org/officeDocument/2006/relationships/slide" Target="slides/slide38.xml"/><Relationship Id="rId46" Type="http://schemas.openxmlformats.org/officeDocument/2006/relationships/font" Target="fonts/Garamond-italic.fntdata"/><Relationship Id="rId45" Type="http://schemas.openxmlformats.org/officeDocument/2006/relationships/font" Target="fonts/Garamon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ntent-regular.fntdata"/><Relationship Id="rId47" Type="http://schemas.openxmlformats.org/officeDocument/2006/relationships/font" Target="fonts/Garamond-boldItalic.fntdata"/><Relationship Id="rId49" Type="http://schemas.openxmlformats.org/officeDocument/2006/relationships/font" Target="fonts/Conten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CambriaMath-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Book13" TargetMode="Externa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C:\Temp\corr.tab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baseline="0">
                <a:solidFill>
                  <a:schemeClr val="accent2">
                    <a:lumMod val="75000"/>
                  </a:schemeClr>
                </a:solidFill>
                <a:latin typeface="+mn-lt"/>
                <a:ea typeface="+mn-ea"/>
                <a:cs typeface="+mn-cs"/>
              </a:defRPr>
            </a:pPr>
            <a:r>
              <a:rPr lang="en-US">
                <a:solidFill>
                  <a:schemeClr val="accent2">
                    <a:lumMod val="75000"/>
                  </a:schemeClr>
                </a:solidFill>
              </a:rPr>
              <a:t>Scatter Plot</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accent2">
                  <a:lumMod val="75000"/>
                </a:schemeClr>
              </a:solidFill>
              <a:latin typeface="+mn-lt"/>
              <a:ea typeface="+mn-ea"/>
              <a:cs typeface="+mn-cs"/>
            </a:defRPr>
          </a:pPr>
          <a:endParaRPr lang="en-US"/>
        </a:p>
      </c:txPr>
    </c:title>
    <c:autoTitleDeleted val="0"/>
    <c:plotArea>
      <c:layout/>
      <c:scatterChart>
        <c:scatterStyle val="lineMarker"/>
        <c:varyColors val="0"/>
        <c:ser>
          <c:idx val="0"/>
          <c:order val="0"/>
          <c:tx>
            <c:strRef>
              <c:f>Sheet1!$E$9</c:f>
              <c:strCache>
                <c:ptCount val="1"/>
                <c:pt idx="0">
                  <c:v>Y</c:v>
                </c:pt>
              </c:strCache>
            </c:strRef>
          </c:tx>
          <c:spPr>
            <a:ln w="9525" cap="rnd">
              <a:noFill/>
              <a:round/>
            </a:ln>
            <a:effectLst>
              <a:outerShdw blurRad="50800" dist="50800" dir="5400000" sx="1000" sy="1000" algn="ctr" rotWithShape="0">
                <a:srgbClr val="000000">
                  <a:alpha val="43137"/>
                </a:srgbClr>
              </a:outerShdw>
              <a:softEdge rad="0"/>
            </a:effectLst>
          </c:spPr>
          <c:marker>
            <c:symbol val="circle"/>
            <c:size val="5"/>
            <c:spPr>
              <a:solidFill>
                <a:schemeClr val="accent2">
                  <a:lumMod val="75000"/>
                </a:schemeClr>
              </a:solidFill>
              <a:ln w="9525">
                <a:solidFill>
                  <a:schemeClr val="accent2"/>
                </a:solidFill>
                <a:round/>
              </a:ln>
              <a:effectLst>
                <a:outerShdw blurRad="50800" dist="50800" dir="5400000" sx="1000" sy="1000" algn="ctr" rotWithShape="0">
                  <a:srgbClr val="000000">
                    <a:alpha val="43137"/>
                  </a:srgbClr>
                </a:outerShdw>
                <a:softEdge rad="0"/>
              </a:effectLst>
              <a:scene3d>
                <a:camera prst="orthographicFront"/>
                <a:lightRig rig="threePt" dir="t"/>
              </a:scene3d>
              <a:sp3d>
                <a:bevelT/>
              </a:sp3d>
            </c:spPr>
          </c:marker>
          <c:xVal>
            <c:numRef>
              <c:f>Sheet1!$D$10:$D$14</c:f>
              <c:numCache>
                <c:formatCode>General</c:formatCode>
                <c:ptCount val="5"/>
                <c:pt idx="0">
                  <c:v>0</c:v>
                </c:pt>
                <c:pt idx="1">
                  <c:v>5</c:v>
                </c:pt>
                <c:pt idx="2">
                  <c:v>10</c:v>
                </c:pt>
                <c:pt idx="3">
                  <c:v>15</c:v>
                </c:pt>
                <c:pt idx="4">
                  <c:v>20</c:v>
                </c:pt>
              </c:numCache>
            </c:numRef>
          </c:xVal>
          <c:yVal>
            <c:numRef>
              <c:f>Sheet1!$E$10:$E$14</c:f>
              <c:numCache>
                <c:formatCode>General</c:formatCode>
                <c:ptCount val="5"/>
                <c:pt idx="0">
                  <c:v>45</c:v>
                </c:pt>
                <c:pt idx="1">
                  <c:v>42</c:v>
                </c:pt>
                <c:pt idx="2">
                  <c:v>33</c:v>
                </c:pt>
                <c:pt idx="3">
                  <c:v>31</c:v>
                </c:pt>
                <c:pt idx="4">
                  <c:v>29</c:v>
                </c:pt>
              </c:numCache>
            </c:numRef>
          </c:yVal>
          <c:smooth val="0"/>
          <c:extLst>
            <c:ext xmlns:c16="http://schemas.microsoft.com/office/drawing/2014/chart" uri="{C3380CC4-5D6E-409C-BE32-E72D297353CC}">
              <c16:uniqueId val="{00000000-97E8-2340-B51F-441C670D22F0}"/>
            </c:ext>
          </c:extLst>
        </c:ser>
        <c:dLbls>
          <c:showLegendKey val="0"/>
          <c:showVal val="0"/>
          <c:showCatName val="0"/>
          <c:showSerName val="0"/>
          <c:showPercent val="0"/>
          <c:showBubbleSize val="0"/>
        </c:dLbls>
        <c:axId val="1686444752"/>
        <c:axId val="1686632992"/>
      </c:scatterChart>
      <c:valAx>
        <c:axId val="1686444752"/>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2000" b="1" i="0" u="none" strike="noStrike" kern="1200" baseline="0">
                    <a:solidFill>
                      <a:schemeClr val="accent2">
                        <a:lumMod val="75000"/>
                      </a:schemeClr>
                    </a:solidFill>
                    <a:latin typeface="+mn-lt"/>
                    <a:ea typeface="+mn-ea"/>
                    <a:cs typeface="+mn-cs"/>
                  </a:defRPr>
                </a:pPr>
                <a:r>
                  <a:rPr lang="en-GB">
                    <a:solidFill>
                      <a:schemeClr val="accent2">
                        <a:lumMod val="75000"/>
                      </a:schemeClr>
                    </a:solidFill>
                  </a:rPr>
                  <a:t>X</a:t>
                </a:r>
              </a:p>
            </c:rich>
          </c:tx>
          <c:overlay val="0"/>
          <c:spPr>
            <a:noFill/>
            <a:ln>
              <a:noFill/>
            </a:ln>
            <a:effectLst/>
          </c:spPr>
          <c:txPr>
            <a:bodyPr rot="0" spcFirstLastPara="1" vertOverflow="ellipsis" vert="horz" wrap="square" anchor="ctr" anchorCtr="1"/>
            <a:lstStyle/>
            <a:p>
              <a:pPr>
                <a:defRPr sz="2000" b="1" i="0" u="none" strike="noStrike" kern="1200" baseline="0">
                  <a:solidFill>
                    <a:schemeClr val="accent2">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crossAx val="1686632992"/>
        <c:crosses val="autoZero"/>
        <c:crossBetween val="midCat"/>
      </c:valAx>
      <c:valAx>
        <c:axId val="168663299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2000" b="1" i="0" u="none" strike="noStrike" kern="1200" baseline="0">
                    <a:solidFill>
                      <a:schemeClr val="accent2">
                        <a:lumMod val="75000"/>
                      </a:schemeClr>
                    </a:solidFill>
                    <a:latin typeface="+mn-lt"/>
                    <a:ea typeface="+mn-ea"/>
                    <a:cs typeface="+mn-cs"/>
                  </a:defRPr>
                </a:pPr>
                <a:r>
                  <a:rPr lang="en-GB">
                    <a:solidFill>
                      <a:schemeClr val="accent2">
                        <a:lumMod val="75000"/>
                      </a:schemeClr>
                    </a:solidFill>
                  </a:rPr>
                  <a:t>Y</a:t>
                </a:r>
              </a:p>
            </c:rich>
          </c:tx>
          <c:overlay val="0"/>
          <c:spPr>
            <a:noFill/>
            <a:ln>
              <a:noFill/>
            </a:ln>
            <a:effectLst/>
          </c:spPr>
          <c:txPr>
            <a:bodyPr rot="-5400000" spcFirstLastPara="1" vertOverflow="ellipsis" vert="horz" wrap="square" anchor="ctr" anchorCtr="1"/>
            <a:lstStyle/>
            <a:p>
              <a:pPr>
                <a:defRPr sz="2000" b="1" i="0" u="none" strike="noStrike" kern="1200" baseline="0">
                  <a:solidFill>
                    <a:schemeClr val="accent2">
                      <a:lumMod val="7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2000" b="0" i="0" u="none" strike="noStrike" kern="1200" baseline="0">
                <a:solidFill>
                  <a:schemeClr val="tx2"/>
                </a:solidFill>
                <a:latin typeface="+mn-lt"/>
                <a:ea typeface="+mn-ea"/>
                <a:cs typeface="+mn-cs"/>
              </a:defRPr>
            </a:pPr>
            <a:endParaRPr lang="en-US"/>
          </a:p>
        </c:txPr>
        <c:crossAx val="16864447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02060"/>
      </a:solidFill>
    </a:ln>
    <a:effectLst/>
  </c:spPr>
  <c:txPr>
    <a:bodyPr/>
    <a:lstStyle/>
    <a:p>
      <a:pPr>
        <a:defRPr sz="20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tx>
        <c:rich>
          <a:bodyPr/>
          <a:lstStyle/>
          <a:p>
            <a:pPr>
              <a:defRPr sz="2400"/>
            </a:pPr>
            <a:r>
              <a:rPr lang="en-US" sz="2800" b="1" dirty="0">
                <a:effectLst/>
                <a:latin typeface="Calibri" pitchFamily="34" charset="0"/>
              </a:rPr>
              <a:t>Lung</a:t>
            </a:r>
            <a:r>
              <a:rPr lang="en-US" b="1" dirty="0">
                <a:effectLst/>
                <a:latin typeface="Calibri" pitchFamily="34" charset="0"/>
              </a:rPr>
              <a:t> </a:t>
            </a:r>
            <a:r>
              <a:rPr lang="en-US" sz="2800" b="1" dirty="0">
                <a:effectLst/>
                <a:latin typeface="Calibri" pitchFamily="34" charset="0"/>
              </a:rPr>
              <a:t>Capacity </a:t>
            </a:r>
            <a:r>
              <a:rPr lang="en-US" b="1" dirty="0">
                <a:effectLst/>
                <a:latin typeface="Calibri" pitchFamily="34" charset="0"/>
              </a:rPr>
              <a:t> </a:t>
            </a:r>
            <a:r>
              <a:rPr lang="en-US" sz="2800" b="1" dirty="0"/>
              <a:t>(</a:t>
            </a:r>
            <a:r>
              <a:rPr lang="en-US" sz="2800" b="1" i="1" dirty="0">
                <a:latin typeface="Cambria Math" pitchFamily="18" charset="0"/>
                <a:ea typeface="Cambria Math" pitchFamily="18" charset="0"/>
              </a:rPr>
              <a:t>Y</a:t>
            </a:r>
            <a:r>
              <a:rPr lang="en-US" b="1" i="1" dirty="0">
                <a:latin typeface="Cambria Math" pitchFamily="18" charset="0"/>
                <a:ea typeface="Cambria Math" pitchFamily="18" charset="0"/>
              </a:rPr>
              <a:t> </a:t>
            </a:r>
            <a:r>
              <a:rPr lang="en-US" sz="1000" b="1" i="1" dirty="0">
                <a:latin typeface="Cambria Math" pitchFamily="18" charset="0"/>
                <a:ea typeface="Cambria Math" pitchFamily="18" charset="0"/>
              </a:rPr>
              <a:t> </a:t>
            </a:r>
            <a:r>
              <a:rPr lang="en-US" sz="2800" b="1" dirty="0"/>
              <a:t>)</a:t>
            </a:r>
          </a:p>
        </c:rich>
      </c:tx>
      <c:layout>
        <c:manualLayout>
          <c:xMode val="edge"/>
          <c:yMode val="edge"/>
          <c:x val="0.31688913484863024"/>
          <c:y val="2.9384759490371087E-2"/>
        </c:manualLayout>
      </c:layout>
      <c:overlay val="0"/>
    </c:title>
    <c:autoTitleDeleted val="0"/>
    <c:plotArea>
      <c:layout/>
      <c:scatterChart>
        <c:scatterStyle val="lineMarker"/>
        <c:varyColors val="0"/>
        <c:ser>
          <c:idx val="0"/>
          <c:order val="0"/>
          <c:tx>
            <c:strRef>
              <c:f>Sheet1!$E$5</c:f>
              <c:strCache>
                <c:ptCount val="1"/>
                <c:pt idx="0">
                  <c:v>Lung Capacity (Y)</c:v>
                </c:pt>
              </c:strCache>
            </c:strRef>
          </c:tx>
          <c:spPr>
            <a:ln w="28575">
              <a:noFill/>
            </a:ln>
            <a:effectLst>
              <a:outerShdw blurRad="50800" dist="38100" dir="2700000" algn="tl" rotWithShape="0">
                <a:prstClr val="black">
                  <a:alpha val="40000"/>
                </a:prstClr>
              </a:outerShdw>
            </a:effectLst>
          </c:spPr>
          <c:marker>
            <c:symbol val="circle"/>
            <c:size val="12"/>
            <c:spPr>
              <a:solidFill>
                <a:srgbClr val="FF0000"/>
              </a:solidFill>
              <a:effectLst>
                <a:outerShdw blurRad="50800" dist="38100" dir="2700000" algn="tl" rotWithShape="0">
                  <a:prstClr val="black">
                    <a:alpha val="40000"/>
                  </a:prstClr>
                </a:outerShdw>
              </a:effectLst>
            </c:spPr>
          </c:marker>
          <c:xVal>
            <c:numRef>
              <c:f>Sheet1!$D$6:$D$11</c:f>
              <c:numCache>
                <c:formatCode>General</c:formatCode>
                <c:ptCount val="6"/>
                <c:pt idx="1">
                  <c:v>0</c:v>
                </c:pt>
                <c:pt idx="2">
                  <c:v>5</c:v>
                </c:pt>
                <c:pt idx="3">
                  <c:v>10</c:v>
                </c:pt>
                <c:pt idx="4">
                  <c:v>15</c:v>
                </c:pt>
                <c:pt idx="5">
                  <c:v>20</c:v>
                </c:pt>
              </c:numCache>
            </c:numRef>
          </c:xVal>
          <c:yVal>
            <c:numRef>
              <c:f>Sheet1!$E$6:$E$11</c:f>
              <c:numCache>
                <c:formatCode>General</c:formatCode>
                <c:ptCount val="6"/>
                <c:pt idx="1">
                  <c:v>45</c:v>
                </c:pt>
                <c:pt idx="2">
                  <c:v>42</c:v>
                </c:pt>
                <c:pt idx="3">
                  <c:v>33</c:v>
                </c:pt>
                <c:pt idx="4">
                  <c:v>31</c:v>
                </c:pt>
                <c:pt idx="5">
                  <c:v>29</c:v>
                </c:pt>
              </c:numCache>
            </c:numRef>
          </c:yVal>
          <c:smooth val="0"/>
          <c:extLst>
            <c:ext xmlns:c16="http://schemas.microsoft.com/office/drawing/2014/chart" uri="{C3380CC4-5D6E-409C-BE32-E72D297353CC}">
              <c16:uniqueId val="{00000000-71B1-0248-93BB-693F46CD9782}"/>
            </c:ext>
          </c:extLst>
        </c:ser>
        <c:dLbls>
          <c:showLegendKey val="0"/>
          <c:showVal val="0"/>
          <c:showCatName val="0"/>
          <c:showSerName val="0"/>
          <c:showPercent val="0"/>
          <c:showBubbleSize val="0"/>
        </c:dLbls>
        <c:axId val="1180743912"/>
        <c:axId val="1180723136"/>
      </c:scatterChart>
      <c:valAx>
        <c:axId val="1180743912"/>
        <c:scaling>
          <c:orientation val="minMax"/>
          <c:min val="-5"/>
        </c:scaling>
        <c:delete val="0"/>
        <c:axPos val="b"/>
        <c:majorGridlines>
          <c:spPr>
            <a:ln w="12700">
              <a:solidFill>
                <a:srgbClr val="212844"/>
              </a:solidFill>
            </a:ln>
            <a:effectLst>
              <a:outerShdw blurRad="50800" dist="38100" dir="2700000" algn="tl" rotWithShape="0">
                <a:prstClr val="black">
                  <a:alpha val="40000"/>
                </a:prstClr>
              </a:outerShdw>
            </a:effectLst>
          </c:spPr>
        </c:majorGridlines>
        <c:title>
          <c:tx>
            <c:rich>
              <a:bodyPr/>
              <a:lstStyle/>
              <a:p>
                <a:pPr>
                  <a:defRPr/>
                </a:pPr>
                <a:r>
                  <a:rPr lang="en-US" sz="1800" dirty="0">
                    <a:latin typeface="Calibri" pitchFamily="34" charset="0"/>
                  </a:rPr>
                  <a:t>Smoking  (yrs)</a:t>
                </a:r>
              </a:p>
            </c:rich>
          </c:tx>
          <c:layout>
            <c:manualLayout>
              <c:xMode val="edge"/>
              <c:yMode val="edge"/>
              <c:x val="0.43571412133917464"/>
              <c:y val="0.89394897618022173"/>
            </c:manualLayout>
          </c:layout>
          <c:overlay val="0"/>
        </c:title>
        <c:numFmt formatCode="General" sourceLinked="1"/>
        <c:majorTickMark val="none"/>
        <c:minorTickMark val="none"/>
        <c:tickLblPos val="nextTo"/>
        <c:spPr>
          <a:ln w="28575">
            <a:solidFill>
              <a:srgbClr val="212844"/>
            </a:solidFill>
          </a:ln>
          <a:effectLst>
            <a:outerShdw blurRad="50800" dist="38100" dir="2700000" algn="tl" rotWithShape="0">
              <a:prstClr val="black">
                <a:alpha val="40000"/>
              </a:prstClr>
            </a:outerShdw>
          </a:effectLst>
        </c:spPr>
        <c:txPr>
          <a:bodyPr/>
          <a:lstStyle/>
          <a:p>
            <a:pPr>
              <a:defRPr sz="2000" b="1" baseline="0">
                <a:latin typeface="Calibri" pitchFamily="34" charset="0"/>
              </a:defRPr>
            </a:pPr>
            <a:endParaRPr lang="en-US"/>
          </a:p>
        </c:txPr>
        <c:crossAx val="1180723136"/>
        <c:crosses val="autoZero"/>
        <c:crossBetween val="midCat"/>
      </c:valAx>
      <c:valAx>
        <c:axId val="1180723136"/>
        <c:scaling>
          <c:orientation val="minMax"/>
          <c:min val="20"/>
        </c:scaling>
        <c:delete val="0"/>
        <c:axPos val="l"/>
        <c:majorGridlines>
          <c:spPr>
            <a:ln w="12700">
              <a:solidFill>
                <a:srgbClr val="212844"/>
              </a:solidFill>
            </a:ln>
            <a:effectLst>
              <a:outerShdw blurRad="50800" dist="38100" dir="2700000" algn="tl" rotWithShape="0">
                <a:prstClr val="black">
                  <a:alpha val="40000"/>
                </a:prstClr>
              </a:outerShdw>
            </a:effectLst>
          </c:spPr>
        </c:majorGridlines>
        <c:title>
          <c:tx>
            <c:rich>
              <a:bodyPr/>
              <a:lstStyle/>
              <a:p>
                <a:pPr>
                  <a:defRPr/>
                </a:pPr>
                <a:r>
                  <a:rPr lang="en-US" sz="1800" dirty="0">
                    <a:latin typeface="Calibri" pitchFamily="34" charset="0"/>
                  </a:rPr>
                  <a:t>Lung Capacity</a:t>
                </a:r>
              </a:p>
            </c:rich>
          </c:tx>
          <c:layout>
            <c:manualLayout>
              <c:xMode val="edge"/>
              <c:yMode val="edge"/>
              <c:x val="1.7605960851551821E-3"/>
              <c:y val="0.33645742429857495"/>
            </c:manualLayout>
          </c:layout>
          <c:overlay val="0"/>
        </c:title>
        <c:numFmt formatCode="General" sourceLinked="1"/>
        <c:majorTickMark val="none"/>
        <c:minorTickMark val="none"/>
        <c:tickLblPos val="nextTo"/>
        <c:spPr>
          <a:ln w="28575">
            <a:solidFill>
              <a:srgbClr val="212844"/>
            </a:solidFill>
          </a:ln>
          <a:effectLst>
            <a:outerShdw blurRad="50800" dist="38100" dir="2700000" algn="tl" rotWithShape="0">
              <a:prstClr val="black">
                <a:alpha val="40000"/>
              </a:prstClr>
            </a:outerShdw>
          </a:effectLst>
        </c:spPr>
        <c:txPr>
          <a:bodyPr/>
          <a:lstStyle/>
          <a:p>
            <a:pPr>
              <a:defRPr sz="2000" b="1" i="0" baseline="0">
                <a:latin typeface="Calibri" pitchFamily="34" charset="0"/>
              </a:defRPr>
            </a:pPr>
            <a:endParaRPr lang="en-US"/>
          </a:p>
        </c:txPr>
        <c:crossAx val="1180743912"/>
        <c:crossesAt val="-5"/>
        <c:crossBetween val="midCat"/>
      </c:valAx>
      <c:spPr>
        <a:solidFill>
          <a:srgbClr val="FFFFE9">
            <a:lumMod val="90000"/>
          </a:srgbClr>
        </a:solidFill>
      </c:spPr>
    </c:plotArea>
    <c:plotVisOnly val="1"/>
    <c:dispBlanksAs val="gap"/>
    <c:showDLblsOverMax val="0"/>
  </c:chart>
  <c:spPr>
    <a:solidFill>
      <a:srgbClr val="001F40">
        <a:lumMod val="10000"/>
        <a:lumOff val="90000"/>
      </a:srgbClr>
    </a:solidFill>
    <a:ln>
      <a:solidFill>
        <a:srgbClr val="212844">
          <a:lumMod val="50000"/>
          <a:lumOff val="50000"/>
        </a:srgbClr>
      </a:solidFill>
    </a:ln>
    <a:effectLst>
      <a:outerShdw blurRad="50800" dist="38100" dir="2700000" algn="tl" rotWithShape="0">
        <a:prstClr val="black">
          <a:alpha val="40000"/>
        </a:prstClr>
      </a:outerShdw>
    </a:effectLst>
  </c:spPr>
  <c:externalData r:id="rId2">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Garamon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Garamon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Garamon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8"/>
          <p:cNvSpPr/>
          <p:nvPr>
            <p:ph idx="2" type="pic"/>
          </p:nvPr>
        </p:nvSpPr>
        <p:spPr>
          <a:xfrm>
            <a:off x="5183188" y="987425"/>
            <a:ext cx="6172200" cy="4873625"/>
          </a:xfrm>
          <a:prstGeom prst="rect">
            <a:avLst/>
          </a:prstGeom>
          <a:noFill/>
          <a:ln>
            <a:noFill/>
          </a:ln>
        </p:spPr>
      </p:sp>
      <p:sp>
        <p:nvSpPr>
          <p:cNvPr id="69" name="Google Shape;69;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Garamond"/>
              <a:buNone/>
              <a:defRPr b="0" i="0" sz="44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aramond"/>
                <a:ea typeface="Garamond"/>
                <a:cs typeface="Garamond"/>
                <a:sym typeface="Garamon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aramond"/>
                <a:ea typeface="Garamond"/>
                <a:cs typeface="Garamond"/>
                <a:sym typeface="Garamon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aramond"/>
                <a:ea typeface="Garamond"/>
                <a:cs typeface="Garamond"/>
                <a:sym typeface="Garamon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aramond"/>
                <a:ea typeface="Garamond"/>
                <a:cs typeface="Garamond"/>
                <a:sym typeface="Garamond"/>
              </a:defRPr>
            </a:lvl9pPr>
          </a:lstStyle>
          <a:p/>
        </p:txBody>
      </p:sp>
      <p:sp>
        <p:nvSpPr>
          <p:cNvPr id="12" name="Google Shape;1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3" name="Google Shape;1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4" name="Google Shape;1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pic>
        <p:nvPicPr>
          <p:cNvPr id="15" name="Google Shape;15;p39"/>
          <p:cNvPicPr preferRelativeResize="0"/>
          <p:nvPr/>
        </p:nvPicPr>
        <p:blipFill rotWithShape="1">
          <a:blip r:embed="rId1">
            <a:alphaModFix/>
          </a:blip>
          <a:srcRect b="0" l="0" r="0" t="0"/>
          <a:stretch/>
        </p:blipFill>
        <p:spPr>
          <a:xfrm>
            <a:off x="10706847" y="0"/>
            <a:ext cx="1485153" cy="4741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0.png"/><Relationship Id="rId4" Type="http://schemas.openxmlformats.org/officeDocument/2006/relationships/hyperlink" Target="https://en.wikipedia.org/wiki/Correlation_and_dependenc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chart" Target="../charts/char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towardsdatascience.com/the-ultimate-guide-to-data-cleaning-3969843991d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307460" y="1920895"/>
            <a:ext cx="11761425" cy="3093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1F3864"/>
                </a:solidFill>
                <a:latin typeface="Garamond"/>
                <a:ea typeface="Garamond"/>
                <a:cs typeface="Garamond"/>
                <a:sym typeface="Garamond"/>
              </a:rPr>
              <a:t>Exploratory Data Analysis-1 (EDA-1)</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0"/>
              </a:spcBef>
              <a:spcAft>
                <a:spcPts val="0"/>
              </a:spcAft>
              <a:buClr>
                <a:srgbClr val="1F3864"/>
              </a:buClr>
              <a:buSzPts val="3000"/>
              <a:buFont typeface="Arial"/>
              <a:buChar char="•"/>
            </a:pPr>
            <a:r>
              <a:rPr b="0" i="0" lang="en-IN" sz="3000" u="none" cap="none" strike="noStrike">
                <a:solidFill>
                  <a:srgbClr val="1F3864"/>
                </a:solidFill>
                <a:latin typeface="Garamond"/>
                <a:ea typeface="Garamond"/>
                <a:cs typeface="Garamond"/>
                <a:sym typeface="Garamond"/>
              </a:rPr>
              <a:t>Data Cleaning,</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0"/>
              </a:spcBef>
              <a:spcAft>
                <a:spcPts val="0"/>
              </a:spcAft>
              <a:buClr>
                <a:srgbClr val="1F3864"/>
              </a:buClr>
              <a:buSzPts val="3000"/>
              <a:buFont typeface="Arial"/>
              <a:buChar char="•"/>
            </a:pPr>
            <a:r>
              <a:rPr b="0" i="0" lang="en-IN" sz="3000" u="none" cap="none" strike="noStrike">
                <a:solidFill>
                  <a:srgbClr val="1F3864"/>
                </a:solidFill>
                <a:latin typeface="Garamond"/>
                <a:ea typeface="Garamond"/>
                <a:cs typeface="Garamond"/>
                <a:sym typeface="Garamond"/>
              </a:rPr>
              <a:t>Imputation Techniques,</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0"/>
              </a:spcBef>
              <a:spcAft>
                <a:spcPts val="0"/>
              </a:spcAft>
              <a:buClr>
                <a:srgbClr val="1F3864"/>
              </a:buClr>
              <a:buSzPts val="3000"/>
              <a:buFont typeface="Arial"/>
              <a:buChar char="•"/>
            </a:pPr>
            <a:r>
              <a:rPr b="0" i="0" lang="en-IN" sz="3000" u="none" cap="none" strike="noStrike">
                <a:solidFill>
                  <a:srgbClr val="1F3864"/>
                </a:solidFill>
                <a:latin typeface="Garamond"/>
                <a:ea typeface="Garamond"/>
                <a:cs typeface="Garamond"/>
                <a:sym typeface="Garamond"/>
              </a:rPr>
              <a:t>Data Analysis and Visualization(Scatter Diagram, Correlation Analysis),</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0"/>
              </a:spcBef>
              <a:spcAft>
                <a:spcPts val="0"/>
              </a:spcAft>
              <a:buClr>
                <a:srgbClr val="1F3864"/>
              </a:buClr>
              <a:buSzPts val="3000"/>
              <a:buFont typeface="Arial"/>
              <a:buChar char="•"/>
            </a:pPr>
            <a:r>
              <a:rPr b="0" i="0" lang="en-IN" sz="3000" u="none" cap="none" strike="noStrike">
                <a:solidFill>
                  <a:srgbClr val="1F3864"/>
                </a:solidFill>
                <a:latin typeface="Garamond"/>
                <a:ea typeface="Garamond"/>
                <a:cs typeface="Garamond"/>
                <a:sym typeface="Garamond"/>
              </a:rPr>
              <a:t>Transformations </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0"/>
              </a:spcBef>
              <a:spcAft>
                <a:spcPts val="0"/>
              </a:spcAft>
              <a:buClr>
                <a:srgbClr val="1F3864"/>
              </a:buClr>
              <a:buSzPts val="3000"/>
              <a:buFont typeface="Arial"/>
              <a:buChar char="•"/>
            </a:pPr>
            <a:r>
              <a:rPr b="0" i="0" lang="en-IN" sz="3000" u="none" cap="none" strike="noStrike">
                <a:solidFill>
                  <a:srgbClr val="1F3864"/>
                </a:solidFill>
                <a:latin typeface="Garamond"/>
                <a:ea typeface="Garamond"/>
                <a:cs typeface="Garamond"/>
                <a:sym typeface="Garamond"/>
              </a:rPr>
              <a:t>Auto EDA libraries</a:t>
            </a:r>
            <a:endParaRPr b="0" i="0" sz="3000" u="none" cap="none" strike="noStrike">
              <a:solidFill>
                <a:srgbClr val="1F3864"/>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p:nvPr/>
        </p:nvSpPr>
        <p:spPr>
          <a:xfrm>
            <a:off x="289624" y="905463"/>
            <a:ext cx="10515600" cy="19082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F5496"/>
              </a:solidFill>
              <a:latin typeface="Content"/>
              <a:ea typeface="Content"/>
              <a:cs typeface="Content"/>
              <a:sym typeface="Content"/>
            </a:endParaRPr>
          </a:p>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2F5496"/>
                </a:solidFill>
                <a:latin typeface="Garamond"/>
                <a:ea typeface="Garamond"/>
                <a:cs typeface="Garamond"/>
                <a:sym typeface="Garamond"/>
              </a:rPr>
              <a:t>Histogram/Box Plot:</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When the feature is numeric, we can use a histogram and box plot to detect outliers.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From Histogram, if the data is highly skewed then there is a possibility of outliers and confirm with the boxplot</a:t>
            </a:r>
            <a:endParaRPr b="0" i="0" sz="1800" u="none" cap="none" strike="noStrike">
              <a:solidFill>
                <a:srgbClr val="2F5496"/>
              </a:solidFill>
              <a:latin typeface="Garamond"/>
              <a:ea typeface="Garamond"/>
              <a:cs typeface="Garamond"/>
              <a:sym typeface="Garamond"/>
            </a:endParaRPr>
          </a:p>
        </p:txBody>
      </p:sp>
      <p:pic>
        <p:nvPicPr>
          <p:cNvPr id="142" name="Google Shape;142;p10"/>
          <p:cNvPicPr preferRelativeResize="0"/>
          <p:nvPr/>
        </p:nvPicPr>
        <p:blipFill rotWithShape="1">
          <a:blip r:embed="rId3">
            <a:alphaModFix/>
          </a:blip>
          <a:srcRect b="0" l="0" r="0" t="0"/>
          <a:stretch/>
        </p:blipFill>
        <p:spPr>
          <a:xfrm>
            <a:off x="289624" y="3428999"/>
            <a:ext cx="5096764" cy="3361695"/>
          </a:xfrm>
          <a:prstGeom prst="rect">
            <a:avLst/>
          </a:prstGeom>
          <a:noFill/>
          <a:ln>
            <a:noFill/>
          </a:ln>
        </p:spPr>
      </p:pic>
      <p:pic>
        <p:nvPicPr>
          <p:cNvPr id="143" name="Google Shape;143;p10"/>
          <p:cNvPicPr preferRelativeResize="0"/>
          <p:nvPr/>
        </p:nvPicPr>
        <p:blipFill rotWithShape="1">
          <a:blip r:embed="rId4">
            <a:alphaModFix/>
          </a:blip>
          <a:srcRect b="0" l="0" r="0" t="0"/>
          <a:stretch/>
        </p:blipFill>
        <p:spPr>
          <a:xfrm>
            <a:off x="5989574" y="3380233"/>
            <a:ext cx="5096764" cy="3583944"/>
          </a:xfrm>
          <a:prstGeom prst="rect">
            <a:avLst/>
          </a:prstGeom>
          <a:noFill/>
          <a:ln>
            <a:noFill/>
          </a:ln>
        </p:spPr>
      </p:pic>
      <p:sp>
        <p:nvSpPr>
          <p:cNvPr id="144" name="Google Shape;144;p10"/>
          <p:cNvSpPr/>
          <p:nvPr/>
        </p:nvSpPr>
        <p:spPr>
          <a:xfrm>
            <a:off x="0" y="0"/>
            <a:ext cx="1991251"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Outliers</a:t>
            </a:r>
            <a:endParaRPr b="0" i="0" sz="4500" u="none" cap="none" strike="noStrike">
              <a:solidFill>
                <a:schemeClr val="dk1"/>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p:nvPr/>
        </p:nvSpPr>
        <p:spPr>
          <a:xfrm>
            <a:off x="109728" y="1391331"/>
            <a:ext cx="11338560" cy="20159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2F5496"/>
                </a:solidFill>
                <a:latin typeface="Garamond"/>
                <a:ea typeface="Garamond"/>
                <a:cs typeface="Garamond"/>
                <a:sym typeface="Garamond"/>
              </a:rPr>
              <a:t>Descriptive Statistics: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Also, for numeric features, the outliers could be too distinctive. We can look at their descriptive statistics.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For example, for the feature Ozone, we can see that the maximum value is 168, while the 75% quartile is only 68. The 168 value could be an outlier.</a:t>
            </a:r>
            <a:endParaRPr b="0" i="0" sz="1400" u="none" cap="none" strike="noStrike">
              <a:solidFill>
                <a:srgbClr val="000000"/>
              </a:solidFill>
              <a:latin typeface="Arial"/>
              <a:ea typeface="Arial"/>
              <a:cs typeface="Arial"/>
              <a:sym typeface="Arial"/>
            </a:endParaRPr>
          </a:p>
        </p:txBody>
      </p:sp>
      <p:pic>
        <p:nvPicPr>
          <p:cNvPr id="150" name="Google Shape;150;p11"/>
          <p:cNvPicPr preferRelativeResize="0"/>
          <p:nvPr/>
        </p:nvPicPr>
        <p:blipFill rotWithShape="1">
          <a:blip r:embed="rId3">
            <a:alphaModFix/>
          </a:blip>
          <a:srcRect b="0" l="0" r="0" t="0"/>
          <a:stretch/>
        </p:blipFill>
        <p:spPr>
          <a:xfrm>
            <a:off x="376428" y="3825240"/>
            <a:ext cx="3733800" cy="2743200"/>
          </a:xfrm>
          <a:prstGeom prst="rect">
            <a:avLst/>
          </a:prstGeom>
          <a:noFill/>
          <a:ln>
            <a:noFill/>
          </a:ln>
        </p:spPr>
      </p:pic>
      <p:sp>
        <p:nvSpPr>
          <p:cNvPr id="151" name="Google Shape;151;p11"/>
          <p:cNvSpPr/>
          <p:nvPr/>
        </p:nvSpPr>
        <p:spPr>
          <a:xfrm>
            <a:off x="0" y="0"/>
            <a:ext cx="1991251"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Outliers</a:t>
            </a:r>
            <a:endParaRPr b="0" i="0" sz="4500" u="none" cap="none" strike="noStrike">
              <a:solidFill>
                <a:schemeClr val="dk1"/>
              </a:solidFill>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p:nvPr/>
        </p:nvSpPr>
        <p:spPr>
          <a:xfrm>
            <a:off x="0" y="1274774"/>
            <a:ext cx="11697928" cy="256993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2F5496"/>
              </a:solidFill>
              <a:latin typeface="Content"/>
              <a:ea typeface="Content"/>
              <a:cs typeface="Content"/>
              <a:sym typeface="Content"/>
            </a:endParaRPr>
          </a:p>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chemeClr val="accent1"/>
                </a:solidFill>
                <a:latin typeface="Garamond"/>
                <a:ea typeface="Garamond"/>
                <a:cs typeface="Garamond"/>
                <a:sym typeface="Garamond"/>
              </a:rPr>
              <a:t>Bar Chart:</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When the feature is categorical. We can use a bar chart to learn about its categories and distribution.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For example, the feature Month has a reasonable distribution except for category 2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2</a:t>
            </a:r>
            <a:r>
              <a:rPr b="0" baseline="30000" i="0" lang="en-IN" sz="2500" u="none" cap="none" strike="noStrike">
                <a:solidFill>
                  <a:srgbClr val="2F5496"/>
                </a:solidFill>
                <a:latin typeface="Garamond"/>
                <a:ea typeface="Garamond"/>
                <a:cs typeface="Garamond"/>
                <a:sym typeface="Garamond"/>
              </a:rPr>
              <a:t>nd</a:t>
            </a:r>
            <a:r>
              <a:rPr b="0" i="0" lang="en-IN" sz="2500" u="none" cap="none" strike="noStrike">
                <a:solidFill>
                  <a:srgbClr val="2F5496"/>
                </a:solidFill>
                <a:latin typeface="Garamond"/>
                <a:ea typeface="Garamond"/>
                <a:cs typeface="Garamond"/>
                <a:sym typeface="Garamond"/>
              </a:rPr>
              <a:t> Month column has only one value , this can be an outlier.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F5496"/>
              </a:solidFill>
              <a:latin typeface="Garamond"/>
              <a:ea typeface="Garamond"/>
              <a:cs typeface="Garamond"/>
              <a:sym typeface="Garamond"/>
            </a:endParaRPr>
          </a:p>
        </p:txBody>
      </p:sp>
      <p:sp>
        <p:nvSpPr>
          <p:cNvPr id="157" name="Google Shape;157;p12"/>
          <p:cNvSpPr/>
          <p:nvPr/>
        </p:nvSpPr>
        <p:spPr>
          <a:xfrm>
            <a:off x="0" y="0"/>
            <a:ext cx="1991251"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Outliers</a:t>
            </a:r>
            <a:endParaRPr b="0" i="0" sz="4500" u="none" cap="none" strike="noStrike">
              <a:solidFill>
                <a:schemeClr val="dk1"/>
              </a:solidFill>
              <a:latin typeface="Garamond"/>
              <a:ea typeface="Garamond"/>
              <a:cs typeface="Garamond"/>
              <a:sym typeface="Garamond"/>
            </a:endParaRPr>
          </a:p>
        </p:txBody>
      </p:sp>
      <p:grpSp>
        <p:nvGrpSpPr>
          <p:cNvPr id="158" name="Google Shape;158;p12"/>
          <p:cNvGrpSpPr/>
          <p:nvPr/>
        </p:nvGrpSpPr>
        <p:grpSpPr>
          <a:xfrm>
            <a:off x="2504439" y="3429000"/>
            <a:ext cx="4775200" cy="3429000"/>
            <a:chOff x="2504439" y="3429000"/>
            <a:chExt cx="4775200" cy="3429000"/>
          </a:xfrm>
        </p:grpSpPr>
        <p:pic>
          <p:nvPicPr>
            <p:cNvPr id="159" name="Google Shape;159;p12"/>
            <p:cNvPicPr preferRelativeResize="0"/>
            <p:nvPr/>
          </p:nvPicPr>
          <p:blipFill rotWithShape="1">
            <a:blip r:embed="rId3">
              <a:alphaModFix/>
            </a:blip>
            <a:srcRect b="0" l="0" r="0" t="0"/>
            <a:stretch/>
          </p:blipFill>
          <p:spPr>
            <a:xfrm>
              <a:off x="2504439" y="3429000"/>
              <a:ext cx="4775200" cy="3213100"/>
            </a:xfrm>
            <a:prstGeom prst="rect">
              <a:avLst/>
            </a:prstGeom>
            <a:noFill/>
            <a:ln>
              <a:noFill/>
            </a:ln>
          </p:spPr>
        </p:pic>
        <p:grpSp>
          <p:nvGrpSpPr>
            <p:cNvPr id="160" name="Google Shape;160;p12"/>
            <p:cNvGrpSpPr/>
            <p:nvPr/>
          </p:nvGrpSpPr>
          <p:grpSpPr>
            <a:xfrm>
              <a:off x="6502423" y="6306266"/>
              <a:ext cx="542084" cy="551734"/>
              <a:chOff x="7509232" y="4718102"/>
              <a:chExt cx="637214" cy="551734"/>
            </a:xfrm>
          </p:grpSpPr>
          <p:pic>
            <p:nvPicPr>
              <p:cNvPr id="161" name="Google Shape;161;p12"/>
              <p:cNvPicPr preferRelativeResize="0"/>
              <p:nvPr/>
            </p:nvPicPr>
            <p:blipFill rotWithShape="1">
              <a:blip r:embed="rId4">
                <a:alphaModFix/>
              </a:blip>
              <a:srcRect b="0" l="0" r="0" t="0"/>
              <a:stretch/>
            </p:blipFill>
            <p:spPr>
              <a:xfrm>
                <a:off x="7509232" y="4718102"/>
                <a:ext cx="637214" cy="551734"/>
              </a:xfrm>
              <a:prstGeom prst="rect">
                <a:avLst/>
              </a:prstGeom>
              <a:noFill/>
              <a:ln>
                <a:noFill/>
              </a:ln>
            </p:spPr>
          </p:pic>
          <p:sp>
            <p:nvSpPr>
              <p:cNvPr id="162" name="Google Shape;162;p12"/>
              <p:cNvSpPr txBox="1"/>
              <p:nvPr/>
            </p:nvSpPr>
            <p:spPr>
              <a:xfrm>
                <a:off x="7655236" y="4809303"/>
                <a:ext cx="301868"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IN" sz="1200" u="none" cap="none" strike="noStrike">
                    <a:solidFill>
                      <a:schemeClr val="dk1"/>
                    </a:solidFill>
                    <a:latin typeface="Garamond"/>
                    <a:ea typeface="Garamond"/>
                    <a:cs typeface="Garamond"/>
                    <a:sym typeface="Garamond"/>
                  </a:rPr>
                  <a:t>2</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p:nvPr/>
        </p:nvSpPr>
        <p:spPr>
          <a:xfrm>
            <a:off x="0" y="1718393"/>
            <a:ext cx="11923776" cy="24006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What to 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While outliers are not hard to detect, we have to determine the right solutions to handle them. It highly depends on the dataset and the goal of the 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The methods of handling outliers are somewhat similar to missing data. We either drop or adjust or keep them. We can refer to the missing data section for possible solutions.</a:t>
            </a:r>
            <a:endParaRPr b="0" i="0" sz="1400" u="none" cap="none" strike="noStrike">
              <a:solidFill>
                <a:srgbClr val="000000"/>
              </a:solidFill>
              <a:latin typeface="Arial"/>
              <a:ea typeface="Arial"/>
              <a:cs typeface="Arial"/>
              <a:sym typeface="Arial"/>
            </a:endParaRPr>
          </a:p>
        </p:txBody>
      </p:sp>
      <p:sp>
        <p:nvSpPr>
          <p:cNvPr id="168" name="Google Shape;168;p13"/>
          <p:cNvSpPr/>
          <p:nvPr/>
        </p:nvSpPr>
        <p:spPr>
          <a:xfrm>
            <a:off x="0" y="0"/>
            <a:ext cx="1991251"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Outliers</a:t>
            </a:r>
            <a:endParaRPr b="0" i="0" sz="4500" u="none" cap="none" strike="noStrike">
              <a:solidFill>
                <a:schemeClr val="dk1"/>
              </a:solidFill>
              <a:latin typeface="Garamond"/>
              <a:ea typeface="Garamond"/>
              <a:cs typeface="Garamond"/>
              <a:sym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nvSpPr>
        <p:spPr>
          <a:xfrm>
            <a:off x="182880" y="1693039"/>
            <a:ext cx="7912608" cy="492378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Duplicate rows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Rename the columns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Drop unnecessary columns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Convert data types to other types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Remove strings in columns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Change the data types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Outliers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2F5496"/>
              </a:solidFill>
              <a:latin typeface="Garamond"/>
              <a:ea typeface="Garamond"/>
              <a:cs typeface="Garamond"/>
              <a:sym typeface="Garamond"/>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2F5496"/>
              </a:solidFill>
              <a:latin typeface="Garamond"/>
              <a:ea typeface="Garamond"/>
              <a:cs typeface="Garamond"/>
              <a:sym typeface="Garamond"/>
            </a:endParaRPr>
          </a:p>
        </p:txBody>
      </p:sp>
      <p:sp>
        <p:nvSpPr>
          <p:cNvPr id="174" name="Google Shape;174;p14"/>
          <p:cNvSpPr/>
          <p:nvPr/>
        </p:nvSpPr>
        <p:spPr>
          <a:xfrm>
            <a:off x="0" y="0"/>
            <a:ext cx="4704173"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Data Cleaning Steps</a:t>
            </a:r>
            <a:endParaRPr b="0" i="0" sz="4500" u="none" cap="none" strike="noStrike">
              <a:solidFill>
                <a:schemeClr val="dk1"/>
              </a:solidFill>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2517648" y="2851562"/>
            <a:ext cx="68580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Refer ipython notebook for</a:t>
            </a:r>
            <a:br>
              <a:rPr lang="en-IN" sz="4500">
                <a:solidFill>
                  <a:srgbClr val="FF6700"/>
                </a:solidFill>
              </a:rPr>
            </a:br>
            <a:r>
              <a:rPr lang="en-IN" sz="4500">
                <a:solidFill>
                  <a:srgbClr val="FF6700"/>
                </a:solidFill>
              </a:rPr>
              <a:t> data cleaning steps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p:nvPr/>
        </p:nvSpPr>
        <p:spPr>
          <a:xfrm>
            <a:off x="3628572" y="2575185"/>
            <a:ext cx="3625223" cy="17081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Missing Values:</a:t>
            </a:r>
            <a:endParaRPr b="0" i="0" sz="1400" u="none" cap="none" strike="noStrike">
              <a:solidFill>
                <a:srgbClr val="000000"/>
              </a:solidFill>
              <a:latin typeface="Arial"/>
              <a:ea typeface="Arial"/>
              <a:cs typeface="Arial"/>
              <a:sym typeface="Arial"/>
            </a:endParaRPr>
          </a:p>
          <a:p>
            <a:pPr indent="-571500" lvl="1" marL="1028700" marR="0" rtl="0" algn="l">
              <a:lnSpc>
                <a:spcPct val="100000"/>
              </a:lnSpc>
              <a:spcBef>
                <a:spcPts val="0"/>
              </a:spcBef>
              <a:spcAft>
                <a:spcPts val="0"/>
              </a:spcAft>
              <a:buClr>
                <a:srgbClr val="FF6700"/>
              </a:buClr>
              <a:buSzPts val="3000"/>
              <a:buFont typeface="Arial"/>
              <a:buChar char="•"/>
            </a:pPr>
            <a:r>
              <a:rPr b="0" i="0" lang="en-IN" sz="3000" u="none" cap="none" strike="noStrike">
                <a:solidFill>
                  <a:srgbClr val="FF6700"/>
                </a:solidFill>
                <a:latin typeface="Garamond"/>
                <a:ea typeface="Garamond"/>
                <a:cs typeface="Garamond"/>
                <a:sym typeface="Garamond"/>
              </a:rPr>
              <a:t>Detection</a:t>
            </a:r>
            <a:endParaRPr b="0" i="0" sz="1400" u="none" cap="none" strike="noStrike">
              <a:solidFill>
                <a:srgbClr val="000000"/>
              </a:solidFill>
              <a:latin typeface="Arial"/>
              <a:ea typeface="Arial"/>
              <a:cs typeface="Arial"/>
              <a:sym typeface="Arial"/>
            </a:endParaRPr>
          </a:p>
          <a:p>
            <a:pPr indent="-571500" lvl="1" marL="1028700" marR="0" rtl="0" algn="l">
              <a:lnSpc>
                <a:spcPct val="100000"/>
              </a:lnSpc>
              <a:spcBef>
                <a:spcPts val="0"/>
              </a:spcBef>
              <a:spcAft>
                <a:spcPts val="0"/>
              </a:spcAft>
              <a:buClr>
                <a:srgbClr val="FF6700"/>
              </a:buClr>
              <a:buSzPts val="3000"/>
              <a:buFont typeface="Arial"/>
              <a:buChar char="•"/>
            </a:pPr>
            <a:r>
              <a:rPr b="0" i="0" lang="en-IN" sz="3000" u="none" cap="none" strike="noStrike">
                <a:solidFill>
                  <a:srgbClr val="FF6700"/>
                </a:solidFill>
                <a:latin typeface="Garamond"/>
                <a:ea typeface="Garamond"/>
                <a:cs typeface="Garamond"/>
                <a:sym typeface="Garamond"/>
              </a:rPr>
              <a:t>Treatment</a:t>
            </a:r>
            <a:endParaRPr b="0" i="0" sz="3000" u="none" cap="none" strike="noStrike">
              <a:solidFill>
                <a:srgbClr val="FF6700"/>
              </a:solidFill>
              <a:latin typeface="Garamond"/>
              <a:ea typeface="Garamond"/>
              <a:cs typeface="Garamond"/>
              <a:sym typeface="Garamo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p:nvPr/>
        </p:nvSpPr>
        <p:spPr>
          <a:xfrm>
            <a:off x="0" y="0"/>
            <a:ext cx="9496425"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What is missing value</a:t>
            </a:r>
            <a:endParaRPr b="0" i="0" sz="1400" u="none" cap="none" strike="noStrike">
              <a:solidFill>
                <a:srgbClr val="000000"/>
              </a:solidFill>
              <a:latin typeface="Arial"/>
              <a:ea typeface="Arial"/>
              <a:cs typeface="Arial"/>
              <a:sym typeface="Arial"/>
            </a:endParaRPr>
          </a:p>
        </p:txBody>
      </p:sp>
      <p:pic>
        <p:nvPicPr>
          <p:cNvPr id="190" name="Google Shape;190;p17"/>
          <p:cNvPicPr preferRelativeResize="0"/>
          <p:nvPr/>
        </p:nvPicPr>
        <p:blipFill rotWithShape="1">
          <a:blip r:embed="rId3">
            <a:alphaModFix/>
          </a:blip>
          <a:srcRect b="0" l="0" r="0" t="0"/>
          <a:stretch/>
        </p:blipFill>
        <p:spPr>
          <a:xfrm>
            <a:off x="1150936" y="2407143"/>
            <a:ext cx="5972155" cy="4422775"/>
          </a:xfrm>
          <a:prstGeom prst="rect">
            <a:avLst/>
          </a:prstGeom>
          <a:noFill/>
          <a:ln>
            <a:noFill/>
          </a:ln>
        </p:spPr>
      </p:pic>
      <p:sp>
        <p:nvSpPr>
          <p:cNvPr id="191" name="Google Shape;191;p17"/>
          <p:cNvSpPr txBox="1"/>
          <p:nvPr/>
        </p:nvSpPr>
        <p:spPr>
          <a:xfrm>
            <a:off x="109728" y="1353312"/>
            <a:ext cx="7716408"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Some of the values will be missed in the data set because of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various reasons such as human error, machine failures etc</a:t>
            </a:r>
            <a:endParaRPr b="0" i="0" sz="2500" u="none" cap="none" strike="noStrike">
              <a:solidFill>
                <a:srgbClr val="2F5496"/>
              </a:solidFill>
              <a:latin typeface="Garamond"/>
              <a:ea typeface="Garamond"/>
              <a:cs typeface="Garamond"/>
              <a:sym typeface="Garamo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p:nvPr/>
        </p:nvSpPr>
        <p:spPr>
          <a:xfrm>
            <a:off x="0" y="1143169"/>
            <a:ext cx="5559552"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2F5496"/>
                </a:solidFill>
                <a:latin typeface="Garamond"/>
                <a:ea typeface="Garamond"/>
                <a:cs typeface="Garamond"/>
                <a:sym typeface="Garamond"/>
              </a:rPr>
              <a:t>Missing Data Heatmap:</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When there is a smaller number of features, we can visualize the missing data via heatmap.</a:t>
            </a:r>
            <a:endParaRPr b="0" i="0" sz="2500" u="none" cap="none" strike="noStrike">
              <a:solidFill>
                <a:srgbClr val="2F5496"/>
              </a:solidFill>
              <a:latin typeface="Garamond"/>
              <a:ea typeface="Garamond"/>
              <a:cs typeface="Garamond"/>
              <a:sym typeface="Garamond"/>
            </a:endParaRPr>
          </a:p>
        </p:txBody>
      </p:sp>
      <p:pic>
        <p:nvPicPr>
          <p:cNvPr id="197" name="Google Shape;197;p18"/>
          <p:cNvPicPr preferRelativeResize="0"/>
          <p:nvPr/>
        </p:nvPicPr>
        <p:blipFill rotWithShape="1">
          <a:blip r:embed="rId3">
            <a:alphaModFix/>
          </a:blip>
          <a:srcRect b="0" l="0" r="0" t="0"/>
          <a:stretch/>
        </p:blipFill>
        <p:spPr>
          <a:xfrm>
            <a:off x="6096000" y="2927906"/>
            <a:ext cx="5204985" cy="3663844"/>
          </a:xfrm>
          <a:prstGeom prst="rect">
            <a:avLst/>
          </a:prstGeom>
          <a:noFill/>
          <a:ln>
            <a:noFill/>
          </a:ln>
        </p:spPr>
      </p:pic>
      <p:sp>
        <p:nvSpPr>
          <p:cNvPr id="198" name="Google Shape;198;p18"/>
          <p:cNvSpPr/>
          <p:nvPr/>
        </p:nvSpPr>
        <p:spPr>
          <a:xfrm>
            <a:off x="6096000" y="1352002"/>
            <a:ext cx="5929503"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7030A0"/>
                </a:solidFill>
                <a:latin typeface="Garamond"/>
                <a:ea typeface="Garamond"/>
                <a:cs typeface="Garamond"/>
                <a:sym typeface="Garamond"/>
              </a:rPr>
              <a:t>The horizontal axis shows the feature name; the vertical axis shows the number of observations/rows; the yellow colour represents the missing data while the blue colour otherwise.</a:t>
            </a:r>
            <a:endParaRPr b="0" i="0" sz="2400" u="none" cap="none" strike="noStrike">
              <a:solidFill>
                <a:srgbClr val="7030A0"/>
              </a:solidFill>
              <a:latin typeface="Garamond"/>
              <a:ea typeface="Garamond"/>
              <a:cs typeface="Garamond"/>
              <a:sym typeface="Garamond"/>
            </a:endParaRPr>
          </a:p>
        </p:txBody>
      </p:sp>
      <p:pic>
        <p:nvPicPr>
          <p:cNvPr id="199" name="Google Shape;199;p18"/>
          <p:cNvPicPr preferRelativeResize="0"/>
          <p:nvPr/>
        </p:nvPicPr>
        <p:blipFill rotWithShape="1">
          <a:blip r:embed="rId4">
            <a:alphaModFix/>
          </a:blip>
          <a:srcRect b="0" l="0" r="0" t="0"/>
          <a:stretch/>
        </p:blipFill>
        <p:spPr>
          <a:xfrm>
            <a:off x="274320" y="2921662"/>
            <a:ext cx="4638675" cy="3435245"/>
          </a:xfrm>
          <a:prstGeom prst="rect">
            <a:avLst/>
          </a:prstGeom>
          <a:noFill/>
          <a:ln>
            <a:noFill/>
          </a:ln>
        </p:spPr>
      </p:pic>
      <p:sp>
        <p:nvSpPr>
          <p:cNvPr id="200" name="Google Shape;200;p18"/>
          <p:cNvSpPr/>
          <p:nvPr/>
        </p:nvSpPr>
        <p:spPr>
          <a:xfrm>
            <a:off x="0" y="0"/>
            <a:ext cx="6887719"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Missing Values: How to find? </a:t>
            </a:r>
            <a:endParaRPr b="0" i="0" sz="4500" u="none" cap="none" strike="noStrike">
              <a:solidFill>
                <a:schemeClr val="dk1"/>
              </a:solidFill>
              <a:latin typeface="Garamond"/>
              <a:ea typeface="Garamond"/>
              <a:cs typeface="Garamond"/>
              <a:sym typeface="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Treat missing values</a:t>
            </a:r>
            <a:br>
              <a:rPr lang="en-IN" sz="4050">
                <a:solidFill>
                  <a:srgbClr val="FF6700"/>
                </a:solidFill>
              </a:rPr>
            </a:br>
            <a:endParaRPr sz="4050">
              <a:solidFill>
                <a:srgbClr val="FF6700"/>
              </a:solidFill>
            </a:endParaRPr>
          </a:p>
        </p:txBody>
      </p:sp>
      <p:sp>
        <p:nvSpPr>
          <p:cNvPr id="206" name="Google Shape;206;p19"/>
          <p:cNvSpPr/>
          <p:nvPr/>
        </p:nvSpPr>
        <p:spPr>
          <a:xfrm>
            <a:off x="6583" y="4944255"/>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
        <p:nvSpPr>
          <p:cNvPr id="207" name="Google Shape;207;p19"/>
          <p:cNvSpPr/>
          <p:nvPr/>
        </p:nvSpPr>
        <p:spPr>
          <a:xfrm>
            <a:off x="6583" y="1544413"/>
            <a:ext cx="11159234" cy="24006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chemeClr val="accent1"/>
                </a:solidFill>
                <a:latin typeface="Garamond"/>
                <a:ea typeface="Garamond"/>
                <a:cs typeface="Garamond"/>
                <a:sym typeface="Garamond"/>
              </a:rPr>
              <a:t>Drop the Observation</a:t>
            </a:r>
            <a:endParaRPr b="1" i="0" sz="2500" u="none" cap="none" strike="noStrike">
              <a:solidFill>
                <a:schemeClr val="accent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accent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chemeClr val="accent1"/>
                </a:solidFill>
                <a:latin typeface="Garamond"/>
                <a:ea typeface="Garamond"/>
                <a:cs typeface="Garamond"/>
                <a:sym typeface="Garamond"/>
              </a:rPr>
              <a:t>In statistics, this method is called the listwise deletion technique. In this solution, we drop the entire observation if it contains a missing value.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chemeClr val="accent1"/>
                </a:solidFill>
                <a:latin typeface="Garamond"/>
                <a:ea typeface="Garamond"/>
                <a:cs typeface="Garamond"/>
                <a:sym typeface="Garamond"/>
              </a:rPr>
              <a:t>Only if we are sure that the missing data is not informative, we perform this. Otherwise, we should consider other solutions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0" y="1"/>
            <a:ext cx="1633728" cy="8900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EDA</a:t>
            </a:r>
            <a:endParaRPr/>
          </a:p>
        </p:txBody>
      </p:sp>
      <p:sp>
        <p:nvSpPr>
          <p:cNvPr id="95" name="Google Shape;95;p2"/>
          <p:cNvSpPr/>
          <p:nvPr/>
        </p:nvSpPr>
        <p:spPr>
          <a:xfrm>
            <a:off x="109728" y="1896886"/>
            <a:ext cx="11277600" cy="234634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1) </a:t>
            </a:r>
            <a:r>
              <a:rPr b="1" i="0" lang="en-IN" sz="2500" u="none" cap="none" strike="noStrike">
                <a:solidFill>
                  <a:srgbClr val="2F5496"/>
                </a:solidFill>
                <a:latin typeface="Garamond"/>
                <a:ea typeface="Garamond"/>
                <a:cs typeface="Garamond"/>
                <a:sym typeface="Garamond"/>
              </a:rPr>
              <a:t>Describe a dataset</a:t>
            </a:r>
            <a:r>
              <a:rPr b="0" i="0" lang="en-IN" sz="2500" u="none" cap="none" strike="noStrike">
                <a:solidFill>
                  <a:srgbClr val="2F5496"/>
                </a:solidFill>
                <a:latin typeface="Garamond"/>
                <a:ea typeface="Garamond"/>
                <a:cs typeface="Garamond"/>
                <a:sym typeface="Garamond"/>
              </a:rPr>
              <a:t>: Number of rows/columns, missing data, data types, preview.</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2) </a:t>
            </a:r>
            <a:r>
              <a:rPr b="1" i="0" lang="en-IN" sz="2500" u="none" cap="none" strike="noStrike">
                <a:solidFill>
                  <a:srgbClr val="2F5496"/>
                </a:solidFill>
                <a:latin typeface="Garamond"/>
                <a:ea typeface="Garamond"/>
                <a:cs typeface="Garamond"/>
                <a:sym typeface="Garamond"/>
              </a:rPr>
              <a:t>Clean data : </a:t>
            </a:r>
            <a:r>
              <a:rPr b="0" i="0" lang="en-IN" sz="2500" u="none" cap="none" strike="noStrike">
                <a:solidFill>
                  <a:srgbClr val="2F5496"/>
                </a:solidFill>
                <a:latin typeface="Garamond"/>
                <a:ea typeface="Garamond"/>
                <a:cs typeface="Garamond"/>
                <a:sym typeface="Garamond"/>
              </a:rPr>
              <a:t>Handle missing data, invalid data types, incorrect values and outliers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3) </a:t>
            </a:r>
            <a:r>
              <a:rPr b="1" i="0" lang="en-IN" sz="2500" u="none" cap="none" strike="noStrike">
                <a:solidFill>
                  <a:srgbClr val="2F5496"/>
                </a:solidFill>
                <a:latin typeface="Garamond"/>
                <a:ea typeface="Garamond"/>
                <a:cs typeface="Garamond"/>
                <a:sym typeface="Garamond"/>
              </a:rPr>
              <a:t>Visualize data distributions: </a:t>
            </a:r>
            <a:r>
              <a:rPr b="0" i="0" lang="en-IN" sz="2500" u="none" cap="none" strike="noStrike">
                <a:solidFill>
                  <a:srgbClr val="2F5496"/>
                </a:solidFill>
                <a:latin typeface="Garamond"/>
                <a:ea typeface="Garamond"/>
                <a:cs typeface="Garamond"/>
                <a:sym typeface="Garamond"/>
              </a:rPr>
              <a:t>Bar charts, histograms, box plots.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4) </a:t>
            </a:r>
            <a:r>
              <a:rPr b="1" i="0" lang="en-IN" sz="2500" u="none" cap="none" strike="noStrike">
                <a:solidFill>
                  <a:srgbClr val="2F5496"/>
                </a:solidFill>
                <a:latin typeface="Garamond"/>
                <a:ea typeface="Garamond"/>
                <a:cs typeface="Garamond"/>
                <a:sym typeface="Garamond"/>
              </a:rPr>
              <a:t>Calculate and visualize: C</a:t>
            </a:r>
            <a:r>
              <a:rPr b="0" i="0" lang="en-IN" sz="2500" u="none" cap="none" strike="noStrike">
                <a:solidFill>
                  <a:srgbClr val="2F5496"/>
                </a:solidFill>
                <a:latin typeface="Garamond"/>
                <a:ea typeface="Garamond"/>
                <a:cs typeface="Garamond"/>
                <a:sym typeface="Garamond"/>
              </a:rPr>
              <a:t>orrelations (relationships) between variables, Heat map</a:t>
            </a:r>
            <a:endParaRPr b="0" i="0" sz="2500" u="none" cap="none" strike="noStrike">
              <a:solidFill>
                <a:srgbClr val="2F5496"/>
              </a:solidFill>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p:nvPr/>
        </p:nvSpPr>
        <p:spPr>
          <a:xfrm>
            <a:off x="-1" y="1885861"/>
            <a:ext cx="11716513" cy="19082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chemeClr val="accent1"/>
                </a:solidFill>
                <a:latin typeface="Garamond"/>
                <a:ea typeface="Garamond"/>
                <a:cs typeface="Garamond"/>
                <a:sym typeface="Garamond"/>
              </a:rPr>
              <a:t>When the feature is a numeric variable, we can conduct missing data imputation. We replace the missing values with the average or median value from the data of the same feature that is not missing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accent1"/>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548135"/>
                </a:solidFill>
                <a:latin typeface="Garamond"/>
                <a:ea typeface="Garamond"/>
                <a:cs typeface="Garamond"/>
                <a:sym typeface="Garamond"/>
              </a:rPr>
              <a:t>data_cleaned3['Ozone'] = data_cleaned3['Ozone'].fillna(med)</a:t>
            </a:r>
            <a:endParaRPr b="0" i="0" sz="1400" u="none" cap="none" strike="noStrike">
              <a:solidFill>
                <a:srgbClr val="000000"/>
              </a:solidFill>
              <a:latin typeface="Arial"/>
              <a:ea typeface="Arial"/>
              <a:cs typeface="Arial"/>
              <a:sym typeface="Arial"/>
            </a:endParaRPr>
          </a:p>
        </p:txBody>
      </p:sp>
      <p:sp>
        <p:nvSpPr>
          <p:cNvPr id="213" name="Google Shape;213;p20"/>
          <p:cNvSpPr/>
          <p:nvPr/>
        </p:nvSpPr>
        <p:spPr>
          <a:xfrm>
            <a:off x="0" y="4670798"/>
            <a:ext cx="3013325" cy="7540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chemeClr val="accent1"/>
                </a:solidFill>
                <a:latin typeface="Garamond"/>
                <a:ea typeface="Garamond"/>
                <a:cs typeface="Garamond"/>
                <a:sym typeface="Garamond"/>
              </a:rPr>
              <a:t>For categorical values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548135"/>
                </a:solidFill>
                <a:latin typeface="Garamond"/>
                <a:ea typeface="Garamond"/>
                <a:cs typeface="Garamond"/>
                <a:sym typeface="Garamond"/>
              </a:rPr>
              <a:t>df = df.fillna(df.mode().iloc[0])</a:t>
            </a:r>
            <a:endParaRPr b="0" i="0" sz="1800" u="none" cap="none" strike="noStrike">
              <a:solidFill>
                <a:srgbClr val="548135"/>
              </a:solidFill>
              <a:latin typeface="Garamond"/>
              <a:ea typeface="Garamond"/>
              <a:cs typeface="Garamond"/>
              <a:sym typeface="Garamond"/>
            </a:endParaRPr>
          </a:p>
        </p:txBody>
      </p:sp>
      <p:sp>
        <p:nvSpPr>
          <p:cNvPr id="214" name="Google Shape;214;p20"/>
          <p:cNvSpPr/>
          <p:nvPr/>
        </p:nvSpPr>
        <p:spPr>
          <a:xfrm>
            <a:off x="-1" y="0"/>
            <a:ext cx="9288505"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Treat missing values :Impute the Missing</a:t>
            </a:r>
            <a:endParaRPr b="0" i="0" sz="4500" u="none" cap="none" strike="noStrike">
              <a:solidFill>
                <a:schemeClr val="dk1"/>
              </a:solidFill>
              <a:latin typeface="Garamond"/>
              <a:ea typeface="Garamond"/>
              <a:cs typeface="Garamond"/>
              <a:sym typeface="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0" y="1"/>
            <a:ext cx="10515600" cy="130454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Treat missing values</a:t>
            </a:r>
            <a:br>
              <a:rPr lang="en-IN" sz="4500"/>
            </a:br>
            <a:endParaRPr sz="4500"/>
          </a:p>
        </p:txBody>
      </p:sp>
      <p:graphicFrame>
        <p:nvGraphicFramePr>
          <p:cNvPr id="220" name="Google Shape;220;p21"/>
          <p:cNvGraphicFramePr/>
          <p:nvPr/>
        </p:nvGraphicFramePr>
        <p:xfrm>
          <a:off x="647309" y="1417948"/>
          <a:ext cx="3000000" cy="3000000"/>
        </p:xfrm>
        <a:graphic>
          <a:graphicData uri="http://schemas.openxmlformats.org/drawingml/2006/table">
            <a:tbl>
              <a:tblPr bandRow="1" firstRow="1">
                <a:noFill/>
                <a:tableStyleId>{0786EB3C-B9AE-42D7-8C72-43DAD7A37D1D}</a:tableStyleId>
              </a:tblPr>
              <a:tblGrid>
                <a:gridCol w="3252575"/>
                <a:gridCol w="7438675"/>
              </a:tblGrid>
              <a:tr h="519475">
                <a:tc>
                  <a:txBody>
                    <a:bodyPr/>
                    <a:lstStyle/>
                    <a:p>
                      <a:pPr indent="0" lvl="0" marL="0" marR="0" rtl="0" algn="l">
                        <a:lnSpc>
                          <a:spcPct val="100000"/>
                        </a:lnSpc>
                        <a:spcBef>
                          <a:spcPts val="0"/>
                        </a:spcBef>
                        <a:spcAft>
                          <a:spcPts val="0"/>
                        </a:spcAft>
                        <a:buClr>
                          <a:schemeClr val="dk1"/>
                        </a:buClr>
                        <a:buSzPts val="2500"/>
                        <a:buFont typeface="Garamond"/>
                        <a:buNone/>
                      </a:pPr>
                      <a:r>
                        <a:rPr lang="en-IN" sz="2500" u="none" cap="none" strike="noStrike"/>
                        <a:t>df.method()</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500"/>
                        <a:buFont typeface="Garamond"/>
                        <a:buNone/>
                      </a:pPr>
                      <a:r>
                        <a:rPr lang="en-IN" sz="2500" u="none" cap="none" strike="noStrike"/>
                        <a:t>description</a:t>
                      </a:r>
                      <a:endParaRPr sz="1400" u="none" cap="none" strike="noStrike"/>
                    </a:p>
                  </a:txBody>
                  <a:tcPr marT="45725" marB="45725" marR="91450" marL="91450"/>
                </a:tc>
              </a:tr>
              <a:tr h="478650">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dropna()</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Drop missing observations</a:t>
                      </a:r>
                      <a:endParaRPr sz="1400" u="none" cap="none" strike="noStrike"/>
                    </a:p>
                  </a:txBody>
                  <a:tcPr marT="45725" marB="45725" marR="91450" marL="91450"/>
                </a:tc>
              </a:tr>
              <a:tr h="478650">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dropna(how='all')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Drop observations where all cells is NA</a:t>
                      </a:r>
                      <a:endParaRPr sz="1400" u="none" cap="none" strike="noStrike"/>
                    </a:p>
                  </a:txBody>
                  <a:tcPr marT="45725" marB="45725" marR="91450" marL="91450"/>
                </a:tc>
              </a:tr>
              <a:tr h="864675">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dropna(axis=1, how='all')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Drop column if all the values are missing</a:t>
                      </a:r>
                      <a:endParaRPr sz="2500" u="none" cap="none" strike="noStrike"/>
                    </a:p>
                  </a:txBody>
                  <a:tcPr marT="45725" marB="45725" marR="91450" marL="91450"/>
                </a:tc>
              </a:tr>
              <a:tr h="864675">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dropna(thresh = 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Drop rows that contain less than 5 non-missing values</a:t>
                      </a:r>
                      <a:endParaRPr sz="1400" u="none" cap="none" strike="noStrike"/>
                    </a:p>
                  </a:txBody>
                  <a:tcPr marT="45725" marB="45725" marR="91450" marL="91450"/>
                </a:tc>
              </a:tr>
              <a:tr h="487675">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fillna(0)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Replace missing values with zeros</a:t>
                      </a:r>
                      <a:endParaRPr sz="1400" u="none" cap="none" strike="noStrike"/>
                    </a:p>
                  </a:txBody>
                  <a:tcPr marT="45725" marB="45725" marR="91450" marL="91450"/>
                </a:tc>
              </a:tr>
              <a:tr h="478650">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isnull()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returns True if the value is missing</a:t>
                      </a:r>
                      <a:endParaRPr sz="1400" u="none" cap="none" strike="noStrike"/>
                    </a:p>
                  </a:txBody>
                  <a:tcPr marT="45725" marB="45725" marR="91450" marL="91450"/>
                </a:tc>
              </a:tr>
              <a:tr h="505575">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notnull()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500"/>
                        <a:buFont typeface="Arial"/>
                        <a:buNone/>
                      </a:pPr>
                      <a:r>
                        <a:rPr lang="en-IN" sz="2500" u="none" cap="none" strike="noStrike"/>
                        <a:t>Returns True for non-missing values</a:t>
                      </a:r>
                      <a:endParaRPr sz="1400" u="none" cap="none" strike="noStrike"/>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2517648" y="2851562"/>
            <a:ext cx="8174736" cy="213496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Refer ipython notebook for</a:t>
            </a:r>
            <a:br>
              <a:rPr lang="en-IN" sz="4500">
                <a:solidFill>
                  <a:srgbClr val="FF6700"/>
                </a:solidFill>
              </a:rPr>
            </a:br>
            <a:r>
              <a:rPr lang="en-IN" sz="4500">
                <a:solidFill>
                  <a:srgbClr val="FF6700"/>
                </a:solidFill>
              </a:rPr>
              <a:t> Missing values treatment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idx="4294967295" type="body"/>
          </p:nvPr>
        </p:nvSpPr>
        <p:spPr>
          <a:xfrm>
            <a:off x="4331208" y="2652712"/>
            <a:ext cx="3276600" cy="7762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6700"/>
              </a:buClr>
              <a:buSzPts val="4500"/>
              <a:buNone/>
            </a:pPr>
            <a:r>
              <a:rPr lang="en-IN" sz="4500">
                <a:solidFill>
                  <a:srgbClr val="FF6700"/>
                </a:solidFill>
                <a:latin typeface="Garamond"/>
                <a:ea typeface="Garamond"/>
                <a:cs typeface="Garamond"/>
                <a:sym typeface="Garamond"/>
              </a:rPr>
              <a:t>Scatter Plot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24"/>
          <p:cNvPicPr preferRelativeResize="0"/>
          <p:nvPr/>
        </p:nvPicPr>
        <p:blipFill rotWithShape="1">
          <a:blip r:embed="rId3">
            <a:alphaModFix/>
          </a:blip>
          <a:srcRect b="0" l="0" r="0" t="0"/>
          <a:stretch/>
        </p:blipFill>
        <p:spPr>
          <a:xfrm>
            <a:off x="4841347" y="2288732"/>
            <a:ext cx="5707557" cy="3477452"/>
          </a:xfrm>
          <a:prstGeom prst="rect">
            <a:avLst/>
          </a:prstGeom>
          <a:noFill/>
          <a:ln cap="flat" cmpd="sng" w="9525">
            <a:solidFill>
              <a:srgbClr val="002060"/>
            </a:solidFill>
            <a:prstDash val="solid"/>
            <a:round/>
            <a:headEnd len="sm" w="sm" type="none"/>
            <a:tailEnd len="sm" w="sm" type="none"/>
          </a:ln>
        </p:spPr>
      </p:pic>
      <p:sp>
        <p:nvSpPr>
          <p:cNvPr id="236" name="Google Shape;236;p24"/>
          <p:cNvSpPr/>
          <p:nvPr/>
        </p:nvSpPr>
        <p:spPr>
          <a:xfrm>
            <a:off x="0" y="1091816"/>
            <a:ext cx="1125754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accent1"/>
                </a:solidFill>
                <a:latin typeface="Garamond"/>
                <a:ea typeface="Garamond"/>
                <a:cs typeface="Garamond"/>
                <a:sym typeface="Garamond"/>
              </a:rPr>
              <a:t>A scatter plot (aka scatter chart, scatter graph) uses dots to represent values for two different numeric variables. Scatter plots are used to observe relationships between variables.</a:t>
            </a:r>
            <a:endParaRPr b="0" i="0" sz="2400" u="none" cap="none" strike="noStrike">
              <a:solidFill>
                <a:schemeClr val="accent1"/>
              </a:solidFill>
              <a:latin typeface="Garamond"/>
              <a:ea typeface="Garamond"/>
              <a:cs typeface="Garamond"/>
              <a:sym typeface="Garamond"/>
            </a:endParaRPr>
          </a:p>
        </p:txBody>
      </p:sp>
      <p:sp>
        <p:nvSpPr>
          <p:cNvPr id="237" name="Google Shape;237;p24"/>
          <p:cNvSpPr txBox="1"/>
          <p:nvPr/>
        </p:nvSpPr>
        <p:spPr>
          <a:xfrm>
            <a:off x="4310032" y="6246941"/>
            <a:ext cx="3385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FF0000"/>
                </a:solidFill>
                <a:latin typeface="Garamond"/>
                <a:ea typeface="Garamond"/>
                <a:cs typeface="Garamond"/>
                <a:sym typeface="Garamond"/>
              </a:rPr>
              <a:t>Which variable affects which one?</a:t>
            </a:r>
            <a:endParaRPr b="0" i="0" sz="1400" u="none" cap="none" strike="noStrike">
              <a:solidFill>
                <a:srgbClr val="000000"/>
              </a:solidFill>
              <a:latin typeface="Arial"/>
              <a:ea typeface="Arial"/>
              <a:cs typeface="Arial"/>
              <a:sym typeface="Arial"/>
            </a:endParaRPr>
          </a:p>
        </p:txBody>
      </p:sp>
      <p:sp>
        <p:nvSpPr>
          <p:cNvPr id="238" name="Google Shape;238;p24"/>
          <p:cNvSpPr txBox="1"/>
          <p:nvPr/>
        </p:nvSpPr>
        <p:spPr>
          <a:xfrm>
            <a:off x="0" y="0"/>
            <a:ext cx="4086225"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Scatter Plot</a:t>
            </a:r>
            <a:endParaRPr b="0" i="0" sz="4500" u="none" cap="none" strike="noStrike">
              <a:solidFill>
                <a:srgbClr val="FF6700"/>
              </a:solidFill>
              <a:latin typeface="Garamond"/>
              <a:ea typeface="Garamond"/>
              <a:cs typeface="Garamond"/>
              <a:sym typeface="Garamond"/>
            </a:endParaRPr>
          </a:p>
        </p:txBody>
      </p:sp>
      <p:graphicFrame>
        <p:nvGraphicFramePr>
          <p:cNvPr id="239" name="Google Shape;239;p24"/>
          <p:cNvGraphicFramePr/>
          <p:nvPr/>
        </p:nvGraphicFramePr>
        <p:xfrm>
          <a:off x="314325" y="2114132"/>
          <a:ext cx="3000000" cy="3000000"/>
        </p:xfrm>
        <a:graphic>
          <a:graphicData uri="http://schemas.openxmlformats.org/drawingml/2006/table">
            <a:tbl>
              <a:tblPr>
                <a:noFill/>
                <a:tableStyleId>{481E4333-B9C7-47CF-B134-B6D3A1566414}</a:tableStyleId>
              </a:tblPr>
              <a:tblGrid>
                <a:gridCol w="1154075"/>
                <a:gridCol w="1093825"/>
              </a:tblGrid>
              <a:tr h="8382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Temperature °C</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Ice Cream Sales</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4C6E7"/>
                    </a:solidFill>
                  </a:tcPr>
                </a:tc>
              </a:tr>
              <a:tr h="2794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14.2°</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$215</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16.4°</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$325</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11.9°</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$185</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15.2°</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$332</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18.5°</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$406</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22.1°</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$522</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19.4°</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$412</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25.1°</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$614</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23.4°</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$544</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18.1°</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$421</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22.6°</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$445</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9400">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17.2°</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$408</a:t>
                      </a:r>
                      <a:endParaRPr sz="1400" u="none" cap="none" strike="noStrike"/>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40" name="Google Shape;240;p24"/>
          <p:cNvSpPr/>
          <p:nvPr/>
        </p:nvSpPr>
        <p:spPr>
          <a:xfrm>
            <a:off x="2957513" y="3429000"/>
            <a:ext cx="1128712" cy="1171575"/>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aphicFrame>
        <p:nvGraphicFramePr>
          <p:cNvPr id="245" name="Google Shape;245;p25"/>
          <p:cNvGraphicFramePr/>
          <p:nvPr/>
        </p:nvGraphicFramePr>
        <p:xfrm>
          <a:off x="4684127" y="1720516"/>
          <a:ext cx="5867568" cy="4078705"/>
        </p:xfrm>
        <a:graphic>
          <a:graphicData uri="http://schemas.openxmlformats.org/drawingml/2006/chart">
            <c:chart r:id="rId3"/>
          </a:graphicData>
        </a:graphic>
      </p:graphicFrame>
      <p:sp>
        <p:nvSpPr>
          <p:cNvPr id="246" name="Google Shape;246;p25"/>
          <p:cNvSpPr/>
          <p:nvPr/>
        </p:nvSpPr>
        <p:spPr>
          <a:xfrm>
            <a:off x="0" y="0"/>
            <a:ext cx="2768707"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Scatter Plot</a:t>
            </a:r>
            <a:endParaRPr b="0" i="0" sz="1400" u="none" cap="none" strike="noStrike">
              <a:solidFill>
                <a:srgbClr val="000000"/>
              </a:solidFill>
              <a:latin typeface="Arial"/>
              <a:ea typeface="Arial"/>
              <a:cs typeface="Arial"/>
              <a:sym typeface="Arial"/>
            </a:endParaRPr>
          </a:p>
        </p:txBody>
      </p:sp>
      <p:graphicFrame>
        <p:nvGraphicFramePr>
          <p:cNvPr id="247" name="Google Shape;247;p25"/>
          <p:cNvGraphicFramePr/>
          <p:nvPr/>
        </p:nvGraphicFramePr>
        <p:xfrm>
          <a:off x="203366" y="1720516"/>
          <a:ext cx="3000000" cy="3000000"/>
        </p:xfrm>
        <a:graphic>
          <a:graphicData uri="http://schemas.openxmlformats.org/drawingml/2006/table">
            <a:tbl>
              <a:tblPr>
                <a:noFill/>
                <a:tableStyleId>{481E4333-B9C7-47CF-B134-B6D3A1566414}</a:tableStyleId>
              </a:tblPr>
              <a:tblGrid>
                <a:gridCol w="1556075"/>
                <a:gridCol w="1317800"/>
              </a:tblGrid>
              <a:tr h="451375">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Calibri"/>
                          <a:ea typeface="Calibri"/>
                          <a:cs typeface="Calibri"/>
                          <a:sym typeface="Calibri"/>
                        </a:rPr>
                        <a:t>Cigarettes (X) in Years</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Calibri"/>
                          <a:ea typeface="Calibri"/>
                          <a:cs typeface="Calibri"/>
                          <a:sym typeface="Calibri"/>
                        </a:rPr>
                        <a:t>Lung Capacity (Y)</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8CBAD"/>
                    </a:solidFill>
                  </a:tcPr>
                </a:tc>
              </a:tr>
              <a:tr h="345875">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45</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875">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5</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42</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875">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10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33</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875">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15</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31</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5875">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20</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29</a:t>
                      </a:r>
                      <a:endParaRPr sz="1400" u="none" cap="none" strike="noStrike"/>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48" name="Google Shape;248;p25"/>
          <p:cNvSpPr/>
          <p:nvPr/>
        </p:nvSpPr>
        <p:spPr>
          <a:xfrm>
            <a:off x="3316329" y="2588293"/>
            <a:ext cx="1128712" cy="1171575"/>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4666488" y="2635885"/>
            <a:ext cx="28590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Correlation</a:t>
            </a:r>
            <a:br>
              <a:rPr lang="en-IN" sz="4050">
                <a:solidFill>
                  <a:srgbClr val="FF6700"/>
                </a:solidFill>
              </a:rPr>
            </a:br>
            <a:endParaRPr sz="4050">
              <a:solidFill>
                <a:srgbClr val="FF67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0" y="0"/>
            <a:ext cx="5718048" cy="10505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Pearson Correlation</a:t>
            </a:r>
            <a:endParaRPr/>
          </a:p>
        </p:txBody>
      </p:sp>
      <p:sp>
        <p:nvSpPr>
          <p:cNvPr id="259" name="Google Shape;259;p27"/>
          <p:cNvSpPr txBox="1"/>
          <p:nvPr/>
        </p:nvSpPr>
        <p:spPr>
          <a:xfrm>
            <a:off x="97537" y="1050572"/>
            <a:ext cx="115336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chemeClr val="accent1"/>
                </a:solidFill>
                <a:latin typeface="Garamond"/>
                <a:ea typeface="Garamond"/>
                <a:cs typeface="Garamond"/>
                <a:sym typeface="Garamond"/>
              </a:rPr>
              <a:t>Correlation is a bi-variate analysis that measures the strength of linear association between two variables and the direction of the relationship. Correlation is a statistical technique used to determine the degree  to which two variables are linearly related.</a:t>
            </a:r>
            <a:endParaRPr b="0" i="0" sz="1400" u="none" cap="none" strike="noStrike">
              <a:solidFill>
                <a:srgbClr val="000000"/>
              </a:solidFill>
              <a:latin typeface="Arial"/>
              <a:ea typeface="Arial"/>
              <a:cs typeface="Arial"/>
              <a:sym typeface="Arial"/>
            </a:endParaRPr>
          </a:p>
        </p:txBody>
      </p:sp>
      <p:pic>
        <p:nvPicPr>
          <p:cNvPr id="260" name="Google Shape;260;p27"/>
          <p:cNvPicPr preferRelativeResize="0"/>
          <p:nvPr/>
        </p:nvPicPr>
        <p:blipFill rotWithShape="1">
          <a:blip r:embed="rId3">
            <a:alphaModFix/>
          </a:blip>
          <a:srcRect b="0" l="0" r="0" t="0"/>
          <a:stretch/>
        </p:blipFill>
        <p:spPr>
          <a:xfrm>
            <a:off x="4218433" y="4870269"/>
            <a:ext cx="3279648" cy="1967789"/>
          </a:xfrm>
          <a:prstGeom prst="rect">
            <a:avLst/>
          </a:prstGeom>
          <a:noFill/>
          <a:ln cap="flat" cmpd="sng" w="9525">
            <a:solidFill>
              <a:schemeClr val="accent2"/>
            </a:solidFill>
            <a:prstDash val="solid"/>
            <a:round/>
            <a:headEnd len="sm" w="sm" type="none"/>
            <a:tailEnd len="sm" w="sm" type="none"/>
          </a:ln>
        </p:spPr>
      </p:pic>
      <p:sp>
        <p:nvSpPr>
          <p:cNvPr id="261" name="Google Shape;261;p27"/>
          <p:cNvSpPr txBox="1"/>
          <p:nvPr/>
        </p:nvSpPr>
        <p:spPr>
          <a:xfrm>
            <a:off x="1292351" y="2410687"/>
            <a:ext cx="9448801"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accent1"/>
                </a:solidFill>
                <a:latin typeface="Garamond"/>
                <a:ea typeface="Garamond"/>
                <a:cs typeface="Garamond"/>
                <a:sym typeface="Garamond"/>
              </a:rPr>
              <a:t>  [ -1  …..  </a:t>
            </a:r>
            <a:r>
              <a:rPr b="0" i="0" lang="en-IN" sz="8000" u="none" cap="none" strike="noStrike">
                <a:solidFill>
                  <a:schemeClr val="accent2"/>
                </a:solidFill>
                <a:latin typeface="Garamond"/>
                <a:ea typeface="Garamond"/>
                <a:cs typeface="Garamond"/>
                <a:sym typeface="Garamond"/>
              </a:rPr>
              <a:t>0</a:t>
            </a:r>
            <a:r>
              <a:rPr b="0" i="0" lang="en-IN" sz="8000" u="none" cap="none" strike="noStrike">
                <a:solidFill>
                  <a:schemeClr val="accent1"/>
                </a:solidFill>
                <a:latin typeface="Garamond"/>
                <a:ea typeface="Garamond"/>
                <a:cs typeface="Garamond"/>
                <a:sym typeface="Garamond"/>
              </a:rPr>
              <a:t> …..  +1 ]</a:t>
            </a:r>
            <a:endParaRPr b="0" i="0" sz="1400" u="none" cap="none" strike="noStrike">
              <a:solidFill>
                <a:srgbClr val="000000"/>
              </a:solidFill>
              <a:latin typeface="Arial"/>
              <a:ea typeface="Arial"/>
              <a:cs typeface="Arial"/>
              <a:sym typeface="Arial"/>
            </a:endParaRPr>
          </a:p>
        </p:txBody>
      </p:sp>
      <p:sp>
        <p:nvSpPr>
          <p:cNvPr id="262" name="Google Shape;262;p27"/>
          <p:cNvSpPr/>
          <p:nvPr/>
        </p:nvSpPr>
        <p:spPr>
          <a:xfrm rot="10800000">
            <a:off x="3822194" y="3585540"/>
            <a:ext cx="792480" cy="1023036"/>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263" name="Google Shape;263;p27"/>
          <p:cNvSpPr/>
          <p:nvPr/>
        </p:nvSpPr>
        <p:spPr>
          <a:xfrm>
            <a:off x="6957141" y="3608660"/>
            <a:ext cx="792480" cy="1023036"/>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264" name="Google Shape;264;p27"/>
          <p:cNvSpPr txBox="1"/>
          <p:nvPr/>
        </p:nvSpPr>
        <p:spPr>
          <a:xfrm>
            <a:off x="1828800" y="3935512"/>
            <a:ext cx="169084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1"/>
                </a:solidFill>
                <a:latin typeface="Garamond"/>
                <a:ea typeface="Garamond"/>
                <a:cs typeface="Garamond"/>
                <a:sym typeface="Garamond"/>
              </a:rPr>
              <a:t>High correlation</a:t>
            </a:r>
            <a:endParaRPr b="0" i="0" sz="1400" u="none" cap="none" strike="noStrike">
              <a:solidFill>
                <a:srgbClr val="000000"/>
              </a:solidFill>
              <a:latin typeface="Arial"/>
              <a:ea typeface="Arial"/>
              <a:cs typeface="Arial"/>
              <a:sym typeface="Arial"/>
            </a:endParaRPr>
          </a:p>
        </p:txBody>
      </p:sp>
      <p:sp>
        <p:nvSpPr>
          <p:cNvPr id="265" name="Google Shape;265;p27"/>
          <p:cNvSpPr txBox="1"/>
          <p:nvPr/>
        </p:nvSpPr>
        <p:spPr>
          <a:xfrm>
            <a:off x="8401241" y="3938157"/>
            <a:ext cx="169084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accent1"/>
                </a:solidFill>
                <a:latin typeface="Garamond"/>
                <a:ea typeface="Garamond"/>
                <a:cs typeface="Garamond"/>
                <a:sym typeface="Garamond"/>
              </a:rPr>
              <a:t>High correlation</a:t>
            </a:r>
            <a:endParaRPr b="0" i="0" sz="1400" u="none" cap="none" strike="noStrike">
              <a:solidFill>
                <a:srgbClr val="000000"/>
              </a:solidFill>
              <a:latin typeface="Arial"/>
              <a:ea typeface="Arial"/>
              <a:cs typeface="Arial"/>
              <a:sym typeface="Arial"/>
            </a:endParaRPr>
          </a:p>
        </p:txBody>
      </p:sp>
      <p:sp>
        <p:nvSpPr>
          <p:cNvPr id="266" name="Google Shape;266;p27"/>
          <p:cNvSpPr txBox="1"/>
          <p:nvPr/>
        </p:nvSpPr>
        <p:spPr>
          <a:xfrm>
            <a:off x="4917221" y="3935512"/>
            <a:ext cx="164666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C55A11"/>
                </a:solidFill>
                <a:latin typeface="Garamond"/>
                <a:ea typeface="Garamond"/>
                <a:cs typeface="Garamond"/>
                <a:sym typeface="Garamond"/>
              </a:rPr>
              <a:t>Low correlation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ph type="title"/>
          </p:nvPr>
        </p:nvSpPr>
        <p:spPr>
          <a:xfrm>
            <a:off x="0" y="0"/>
            <a:ext cx="88392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Correlation r - Interpretation</a:t>
            </a:r>
            <a:endParaRPr/>
          </a:p>
        </p:txBody>
      </p:sp>
      <p:sp>
        <p:nvSpPr>
          <p:cNvPr id="272" name="Google Shape;272;p28"/>
          <p:cNvSpPr txBox="1"/>
          <p:nvPr>
            <p:ph idx="1" type="body"/>
          </p:nvPr>
        </p:nvSpPr>
        <p:spPr>
          <a:xfrm>
            <a:off x="158497" y="1410493"/>
            <a:ext cx="11353800" cy="3075782"/>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accent1"/>
              </a:buClr>
              <a:buSzPts val="2400"/>
              <a:buChar char="•"/>
            </a:pPr>
            <a:r>
              <a:rPr lang="en-IN" sz="2400">
                <a:solidFill>
                  <a:schemeClr val="accent1"/>
                </a:solidFill>
                <a:latin typeface="Garamond"/>
                <a:ea typeface="Garamond"/>
                <a:cs typeface="Garamond"/>
                <a:sym typeface="Garamond"/>
              </a:rPr>
              <a:t>Positive r indicates positive linear association between x and y or variables, and negative r indicates negative linear relationship</a:t>
            </a:r>
            <a:endParaRPr/>
          </a:p>
          <a:p>
            <a:pPr indent="-228600" lvl="0" marL="228600" rtl="0" algn="l">
              <a:lnSpc>
                <a:spcPct val="80000"/>
              </a:lnSpc>
              <a:spcBef>
                <a:spcPts val="1000"/>
              </a:spcBef>
              <a:spcAft>
                <a:spcPts val="0"/>
              </a:spcAft>
              <a:buClr>
                <a:schemeClr val="accent1"/>
              </a:buClr>
              <a:buSzPts val="2400"/>
              <a:buChar char="•"/>
            </a:pPr>
            <a:r>
              <a:rPr lang="en-IN" sz="2400">
                <a:solidFill>
                  <a:schemeClr val="accent1"/>
                </a:solidFill>
                <a:latin typeface="Garamond"/>
                <a:ea typeface="Garamond"/>
                <a:cs typeface="Garamond"/>
                <a:sym typeface="Garamond"/>
              </a:rPr>
              <a:t>r – always between -1 and +1</a:t>
            </a:r>
            <a:endParaRPr/>
          </a:p>
          <a:p>
            <a:pPr indent="-228600" lvl="0" marL="228600" rtl="0" algn="l">
              <a:lnSpc>
                <a:spcPct val="80000"/>
              </a:lnSpc>
              <a:spcBef>
                <a:spcPts val="1000"/>
              </a:spcBef>
              <a:spcAft>
                <a:spcPts val="0"/>
              </a:spcAft>
              <a:buClr>
                <a:schemeClr val="accent1"/>
              </a:buClr>
              <a:buSzPts val="2400"/>
              <a:buChar char="•"/>
            </a:pPr>
            <a:r>
              <a:rPr lang="en-IN" sz="2400">
                <a:solidFill>
                  <a:schemeClr val="accent1"/>
                </a:solidFill>
                <a:latin typeface="Garamond"/>
                <a:ea typeface="Garamond"/>
                <a:cs typeface="Garamond"/>
                <a:sym typeface="Garamond"/>
              </a:rPr>
              <a:t>The strength increases as r moves away from zero toward wither -1 or +1</a:t>
            </a:r>
            <a:endParaRPr/>
          </a:p>
          <a:p>
            <a:pPr indent="-228600" lvl="0" marL="228600" rtl="0" algn="l">
              <a:lnSpc>
                <a:spcPct val="80000"/>
              </a:lnSpc>
              <a:spcBef>
                <a:spcPts val="1000"/>
              </a:spcBef>
              <a:spcAft>
                <a:spcPts val="0"/>
              </a:spcAft>
              <a:buClr>
                <a:schemeClr val="accent1"/>
              </a:buClr>
              <a:buSzPts val="2400"/>
              <a:buChar char="•"/>
            </a:pPr>
            <a:r>
              <a:rPr lang="en-IN" sz="2400">
                <a:solidFill>
                  <a:schemeClr val="accent1"/>
                </a:solidFill>
                <a:latin typeface="Garamond"/>
                <a:ea typeface="Garamond"/>
                <a:cs typeface="Garamond"/>
                <a:sym typeface="Garamond"/>
              </a:rPr>
              <a:t>The extreme values +1 and -1 indicate perfect linear relationship (points lie exactly along a straight line)</a:t>
            </a:r>
            <a:endParaRPr/>
          </a:p>
          <a:p>
            <a:pPr indent="-228600" lvl="0" marL="228600" rtl="0" algn="l">
              <a:lnSpc>
                <a:spcPct val="80000"/>
              </a:lnSpc>
              <a:spcBef>
                <a:spcPts val="1000"/>
              </a:spcBef>
              <a:spcAft>
                <a:spcPts val="0"/>
              </a:spcAft>
              <a:buClr>
                <a:schemeClr val="accent1"/>
              </a:buClr>
              <a:buSzPts val="2400"/>
              <a:buChar char="•"/>
            </a:pPr>
            <a:r>
              <a:rPr lang="en-IN" sz="2400">
                <a:solidFill>
                  <a:schemeClr val="accent1"/>
                </a:solidFill>
                <a:latin typeface="Garamond"/>
                <a:ea typeface="Garamond"/>
                <a:cs typeface="Garamond"/>
                <a:sym typeface="Garamond"/>
              </a:rPr>
              <a:t>Graded interpretation : r 0.1-0.3 = weak; 0.4-0.7 = moderate and 0.8-1.0=strong correlation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0" y="0"/>
            <a:ext cx="3071813"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Correlation</a:t>
            </a:r>
            <a:endParaRPr/>
          </a:p>
        </p:txBody>
      </p:sp>
      <p:pic>
        <p:nvPicPr>
          <p:cNvPr id="278" name="Google Shape;278;p29"/>
          <p:cNvPicPr preferRelativeResize="0"/>
          <p:nvPr/>
        </p:nvPicPr>
        <p:blipFill rotWithShape="1">
          <a:blip r:embed="rId3">
            <a:alphaModFix/>
          </a:blip>
          <a:srcRect b="0" l="0" r="0" t="0"/>
          <a:stretch/>
        </p:blipFill>
        <p:spPr>
          <a:xfrm>
            <a:off x="287020" y="1525016"/>
            <a:ext cx="5808980" cy="2619322"/>
          </a:xfrm>
          <a:prstGeom prst="rect">
            <a:avLst/>
          </a:prstGeom>
          <a:noFill/>
          <a:ln>
            <a:noFill/>
          </a:ln>
        </p:spPr>
      </p:pic>
      <p:pic>
        <p:nvPicPr>
          <p:cNvPr id="279" name="Google Shape;279;p29"/>
          <p:cNvPicPr preferRelativeResize="0"/>
          <p:nvPr/>
        </p:nvPicPr>
        <p:blipFill rotWithShape="1">
          <a:blip r:embed="rId4">
            <a:alphaModFix/>
          </a:blip>
          <a:srcRect b="0" l="0" r="0" t="0"/>
          <a:stretch/>
        </p:blipFill>
        <p:spPr>
          <a:xfrm>
            <a:off x="6266688" y="4130018"/>
            <a:ext cx="5723636" cy="25808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p:nvPr/>
        </p:nvSpPr>
        <p:spPr>
          <a:xfrm>
            <a:off x="4079812" y="3036585"/>
            <a:ext cx="4032376"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Data Cleaning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0" y="0"/>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Correlation</a:t>
            </a:r>
            <a:endParaRPr/>
          </a:p>
        </p:txBody>
      </p:sp>
      <p:pic>
        <p:nvPicPr>
          <p:cNvPr id="285" name="Google Shape;285;p30"/>
          <p:cNvPicPr preferRelativeResize="0"/>
          <p:nvPr/>
        </p:nvPicPr>
        <p:blipFill rotWithShape="1">
          <a:blip r:embed="rId3">
            <a:alphaModFix/>
          </a:blip>
          <a:srcRect b="0" l="0" r="0" t="0"/>
          <a:stretch/>
        </p:blipFill>
        <p:spPr>
          <a:xfrm>
            <a:off x="1286989" y="1464056"/>
            <a:ext cx="9866875" cy="444906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31"/>
          <p:cNvPicPr preferRelativeResize="0"/>
          <p:nvPr/>
        </p:nvPicPr>
        <p:blipFill rotWithShape="1">
          <a:blip r:embed="rId3">
            <a:alphaModFix/>
          </a:blip>
          <a:srcRect b="0" l="0" r="0" t="0"/>
          <a:stretch/>
        </p:blipFill>
        <p:spPr>
          <a:xfrm>
            <a:off x="0" y="647700"/>
            <a:ext cx="12192000" cy="5562600"/>
          </a:xfrm>
          <a:prstGeom prst="rect">
            <a:avLst/>
          </a:prstGeom>
          <a:noFill/>
          <a:ln>
            <a:noFill/>
          </a:ln>
        </p:spPr>
      </p:pic>
      <p:sp>
        <p:nvSpPr>
          <p:cNvPr id="291" name="Google Shape;291;p31"/>
          <p:cNvSpPr txBox="1"/>
          <p:nvPr/>
        </p:nvSpPr>
        <p:spPr>
          <a:xfrm>
            <a:off x="125100" y="6586106"/>
            <a:ext cx="4087979"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IN" sz="1100" u="none" cap="none" strike="noStrike">
                <a:solidFill>
                  <a:schemeClr val="accent2"/>
                </a:solidFill>
                <a:latin typeface="Garamond"/>
                <a:ea typeface="Garamond"/>
                <a:cs typeface="Garamond"/>
                <a:sym typeface="Garamond"/>
              </a:rPr>
              <a:t>Source</a:t>
            </a:r>
            <a:r>
              <a:rPr b="0" i="0" lang="en-IN" sz="1100" u="none" cap="none" strike="noStrike">
                <a:solidFill>
                  <a:schemeClr val="dk1"/>
                </a:solidFill>
                <a:latin typeface="Garamond"/>
                <a:ea typeface="Garamond"/>
                <a:cs typeface="Garamond"/>
                <a:sym typeface="Garamond"/>
              </a:rPr>
              <a:t>: </a:t>
            </a:r>
            <a:r>
              <a:rPr b="0" i="0" lang="en-IN" sz="1100" u="sng" cap="none" strike="noStrike">
                <a:solidFill>
                  <a:schemeClr val="dk1"/>
                </a:solidFill>
                <a:latin typeface="Garamond"/>
                <a:ea typeface="Garamond"/>
                <a:cs typeface="Garamond"/>
                <a:sym typeface="Garamond"/>
                <a:hlinkClick r:id="rId4">
                  <a:extLst>
                    <a:ext uri="{A12FA001-AC4F-418D-AE19-62706E023703}">
                      <ahyp:hlinkClr val="tx"/>
                    </a:ext>
                  </a:extLst>
                </a:hlinkClick>
              </a:rPr>
              <a:t>https://en.wikipedia.org/wiki/Correlation_and_dependence</a:t>
            </a:r>
            <a:endParaRPr b="0" i="0" sz="1100" u="none" cap="none" strike="noStrike">
              <a:solidFill>
                <a:schemeClr val="dk1"/>
              </a:solidFill>
              <a:latin typeface="Garamond"/>
              <a:ea typeface="Garamond"/>
              <a:cs typeface="Garamond"/>
              <a:sym typeface="Garamond"/>
            </a:endParaRPr>
          </a:p>
        </p:txBody>
      </p:sp>
      <p:sp>
        <p:nvSpPr>
          <p:cNvPr id="292" name="Google Shape;292;p31"/>
          <p:cNvSpPr txBox="1"/>
          <p:nvPr/>
        </p:nvSpPr>
        <p:spPr>
          <a:xfrm>
            <a:off x="9107424" y="6593800"/>
            <a:ext cx="2791149"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50"/>
              <a:buFont typeface="Arial"/>
              <a:buNone/>
            </a:pPr>
            <a:r>
              <a:rPr b="0" i="0" lang="en-IN" sz="1050" u="none" cap="none" strike="noStrike">
                <a:solidFill>
                  <a:schemeClr val="accent2"/>
                </a:solidFill>
                <a:latin typeface="Garamond"/>
                <a:ea typeface="Garamond"/>
                <a:cs typeface="Garamond"/>
                <a:sym typeface="Garamond"/>
              </a:rPr>
              <a:t>Non-linear association will be covered in EDA - 2</a:t>
            </a:r>
            <a:endParaRPr b="0" i="0" sz="1050" u="none" cap="none" strike="noStrike">
              <a:solidFill>
                <a:schemeClr val="dk1"/>
              </a:solidFill>
              <a:latin typeface="Garamond"/>
              <a:ea typeface="Garamond"/>
              <a:cs typeface="Garamond"/>
              <a:sym typeface="Garamon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descr="Large confetti" id="297" name="Google Shape;297;p32"/>
          <p:cNvSpPr txBox="1"/>
          <p:nvPr>
            <p:ph type="title"/>
          </p:nvPr>
        </p:nvSpPr>
        <p:spPr>
          <a:xfrm>
            <a:off x="91440" y="155257"/>
            <a:ext cx="9509760" cy="838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Scatter Plot and Correlation : Smoking and Lung Capacity</a:t>
            </a:r>
            <a:endParaRPr/>
          </a:p>
        </p:txBody>
      </p:sp>
      <p:sp>
        <p:nvSpPr>
          <p:cNvPr id="298" name="Google Shape;298;p32"/>
          <p:cNvSpPr txBox="1"/>
          <p:nvPr>
            <p:ph idx="1" type="body"/>
          </p:nvPr>
        </p:nvSpPr>
        <p:spPr>
          <a:xfrm>
            <a:off x="219075" y="2022476"/>
            <a:ext cx="10515600" cy="23919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1"/>
              </a:buClr>
              <a:buSzPts val="2500"/>
              <a:buChar char="•"/>
            </a:pPr>
            <a:r>
              <a:rPr lang="en-IN" sz="2500">
                <a:solidFill>
                  <a:schemeClr val="accent1"/>
                </a:solidFill>
                <a:latin typeface="Garamond"/>
                <a:ea typeface="Garamond"/>
                <a:cs typeface="Garamond"/>
                <a:sym typeface="Garamond"/>
              </a:rPr>
              <a:t>Example: investigate relationship between cigarette smoking and lung capacity</a:t>
            </a:r>
            <a:endParaRPr/>
          </a:p>
          <a:p>
            <a:pPr indent="-69850" lvl="0" marL="228600" rtl="0" algn="l">
              <a:lnSpc>
                <a:spcPct val="90000"/>
              </a:lnSpc>
              <a:spcBef>
                <a:spcPts val="1000"/>
              </a:spcBef>
              <a:spcAft>
                <a:spcPts val="0"/>
              </a:spcAft>
              <a:buClr>
                <a:schemeClr val="dk1"/>
              </a:buClr>
              <a:buSzPts val="2500"/>
              <a:buNone/>
            </a:pPr>
            <a:r>
              <a:t/>
            </a:r>
            <a:endParaRPr sz="2500">
              <a:solidFill>
                <a:schemeClr val="accent1"/>
              </a:solidFill>
              <a:latin typeface="Garamond"/>
              <a:ea typeface="Garamond"/>
              <a:cs typeface="Garamond"/>
              <a:sym typeface="Garamond"/>
            </a:endParaRPr>
          </a:p>
          <a:p>
            <a:pPr indent="-228600" lvl="0" marL="228600" rtl="0" algn="l">
              <a:lnSpc>
                <a:spcPct val="90000"/>
              </a:lnSpc>
              <a:spcBef>
                <a:spcPts val="1000"/>
              </a:spcBef>
              <a:spcAft>
                <a:spcPts val="0"/>
              </a:spcAft>
              <a:buClr>
                <a:schemeClr val="accent1"/>
              </a:buClr>
              <a:buSzPts val="2500"/>
              <a:buChar char="•"/>
            </a:pPr>
            <a:r>
              <a:rPr lang="en-IN" sz="2500">
                <a:solidFill>
                  <a:schemeClr val="accent1"/>
                </a:solidFill>
                <a:latin typeface="Garamond"/>
                <a:ea typeface="Garamond"/>
                <a:cs typeface="Garamond"/>
                <a:sym typeface="Garamond"/>
              </a:rPr>
              <a:t>Data: sample group response data on smoking habits, and measured lung capacities, respectively</a:t>
            </a:r>
            <a:endParaRPr/>
          </a:p>
        </p:txBody>
      </p:sp>
      <p:sp>
        <p:nvSpPr>
          <p:cNvPr id="299" name="Google Shape;299;p32"/>
          <p:cNvSpPr txBox="1"/>
          <p:nvPr>
            <p:ph idx="12" type="sldNum"/>
          </p:nvPr>
        </p:nvSpPr>
        <p:spPr>
          <a:xfrm>
            <a:off x="9601200" y="6194426"/>
            <a:ext cx="673100" cy="4222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264C"/>
              </a:buClr>
              <a:buSzPts val="1400"/>
              <a:buFont typeface="Arial"/>
              <a:buNone/>
            </a:pPr>
            <a:fld id="{00000000-1234-1234-1234-123412341234}" type="slidenum">
              <a:rPr lang="en-IN" sz="1400">
                <a:solidFill>
                  <a:srgbClr val="00264C"/>
                </a:solidFill>
                <a:latin typeface="Calibri"/>
                <a:ea typeface="Calibri"/>
                <a:cs typeface="Calibri"/>
                <a:sym typeface="Calibri"/>
              </a:rPr>
              <a:t>‹#›</a:t>
            </a:fld>
            <a:endParaRPr sz="1400">
              <a:solidFill>
                <a:srgbClr val="00264C"/>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descr="Large confetti" id="304" name="Google Shape;304;p33"/>
          <p:cNvSpPr txBox="1"/>
          <p:nvPr>
            <p:ph type="title"/>
          </p:nvPr>
        </p:nvSpPr>
        <p:spPr>
          <a:xfrm>
            <a:off x="0" y="0"/>
            <a:ext cx="8839200"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Smoking v Lung Capacity Data</a:t>
            </a:r>
            <a:endParaRPr/>
          </a:p>
        </p:txBody>
      </p:sp>
      <p:sp>
        <p:nvSpPr>
          <p:cNvPr id="305" name="Google Shape;305;p33"/>
          <p:cNvSpPr txBox="1"/>
          <p:nvPr>
            <p:ph idx="1" type="body"/>
          </p:nvPr>
        </p:nvSpPr>
        <p:spPr>
          <a:xfrm>
            <a:off x="3352800" y="5178362"/>
            <a:ext cx="8839200" cy="5963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1"/>
              </a:buClr>
              <a:buSzPts val="2400"/>
              <a:buChar char="•"/>
            </a:pPr>
            <a:r>
              <a:rPr lang="en-IN" sz="2400">
                <a:solidFill>
                  <a:schemeClr val="accent1"/>
                </a:solidFill>
                <a:latin typeface="Garamond"/>
                <a:ea typeface="Garamond"/>
                <a:cs typeface="Garamond"/>
                <a:sym typeface="Garamond"/>
              </a:rPr>
              <a:t> -0.96 implies almost certainty  smoker will have diminish lung capacity</a:t>
            </a:r>
            <a:endParaRPr/>
          </a:p>
        </p:txBody>
      </p:sp>
      <p:graphicFrame>
        <p:nvGraphicFramePr>
          <p:cNvPr id="306" name="Google Shape;306;p33"/>
          <p:cNvGraphicFramePr/>
          <p:nvPr/>
        </p:nvGraphicFramePr>
        <p:xfrm>
          <a:off x="176784" y="1083311"/>
          <a:ext cx="3000000" cy="3000000"/>
        </p:xfrm>
        <a:graphic>
          <a:graphicData uri="http://schemas.openxmlformats.org/drawingml/2006/table">
            <a:tbl>
              <a:tblPr>
                <a:noFill/>
                <a:tableStyleId>{481E4333-B9C7-47CF-B134-B6D3A1566414}</a:tableStyleId>
              </a:tblPr>
              <a:tblGrid>
                <a:gridCol w="577950"/>
                <a:gridCol w="1354475"/>
                <a:gridCol w="1341125"/>
              </a:tblGrid>
              <a:tr h="610025">
                <a:tc>
                  <a:txBody>
                    <a:bodyPr/>
                    <a:lstStyle/>
                    <a:p>
                      <a:pPr indent="0" lvl="0" marL="0" marR="0" rtl="0" algn="ctr">
                        <a:lnSpc>
                          <a:spcPct val="100000"/>
                        </a:lnSpc>
                        <a:spcBef>
                          <a:spcPts val="0"/>
                        </a:spcBef>
                        <a:spcAft>
                          <a:spcPts val="0"/>
                        </a:spcAft>
                        <a:buClr>
                          <a:schemeClr val="dk1"/>
                        </a:buClr>
                        <a:buSzPts val="1360"/>
                        <a:buFont typeface="Cambria Math"/>
                        <a:buNone/>
                      </a:pPr>
                      <a:r>
                        <a:rPr b="0" i="1" lang="en-IN" sz="1600" u="none" cap="none" strike="noStrike">
                          <a:solidFill>
                            <a:schemeClr val="dk1"/>
                          </a:solidFill>
                          <a:latin typeface="Cambria Math"/>
                          <a:ea typeface="Cambria Math"/>
                          <a:cs typeface="Cambria Math"/>
                          <a:sym typeface="Cambria Math"/>
                        </a:rPr>
                        <a:t>N</a:t>
                      </a:r>
                      <a:endParaRPr sz="1400" u="none" cap="none" strike="noStrike"/>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360"/>
                        <a:buFont typeface="Calibri"/>
                        <a:buNone/>
                      </a:pPr>
                      <a:r>
                        <a:rPr b="1" i="0" lang="en-IN" sz="1600" u="none" cap="none" strike="noStrike">
                          <a:solidFill>
                            <a:schemeClr val="dk1"/>
                          </a:solidFill>
                          <a:latin typeface="Calibri"/>
                          <a:ea typeface="Calibri"/>
                          <a:cs typeface="Calibri"/>
                          <a:sym typeface="Calibri"/>
                        </a:rPr>
                        <a:t>Cigarettes</a:t>
                      </a:r>
                      <a:r>
                        <a:rPr b="0" i="0" lang="en-IN" sz="1600" u="none" cap="none" strike="noStrike">
                          <a:solidFill>
                            <a:schemeClr val="dk1"/>
                          </a:solidFill>
                          <a:latin typeface="Calibri"/>
                          <a:ea typeface="Calibri"/>
                          <a:cs typeface="Calibri"/>
                          <a:sym typeface="Calibri"/>
                        </a:rPr>
                        <a:t> </a:t>
                      </a:r>
                      <a:endParaRPr sz="1400" u="none" cap="none" strike="noStrike"/>
                    </a:p>
                    <a:p>
                      <a:pPr indent="0" lvl="0" marL="0" marR="0" rtl="0" algn="ctr">
                        <a:lnSpc>
                          <a:spcPct val="100000"/>
                        </a:lnSpc>
                        <a:spcBef>
                          <a:spcPts val="320"/>
                        </a:spcBef>
                        <a:spcAft>
                          <a:spcPts val="0"/>
                        </a:spcAft>
                        <a:buClr>
                          <a:schemeClr val="dk1"/>
                        </a:buClr>
                        <a:buSzPts val="1360"/>
                        <a:buFont typeface="Calibri"/>
                        <a:buNone/>
                      </a:pPr>
                      <a:r>
                        <a:rPr b="1" i="0" lang="en-IN" sz="1600" u="none" cap="none" strike="noStrike">
                          <a:solidFill>
                            <a:schemeClr val="dk1"/>
                          </a:solidFill>
                          <a:latin typeface="Calibri"/>
                          <a:ea typeface="Calibri"/>
                          <a:cs typeface="Calibri"/>
                          <a:sym typeface="Calibri"/>
                        </a:rPr>
                        <a:t>(</a:t>
                      </a:r>
                      <a:r>
                        <a:rPr b="1" i="1" lang="en-IN" sz="1600" u="none" cap="none" strike="noStrike">
                          <a:solidFill>
                            <a:schemeClr val="dk1"/>
                          </a:solidFill>
                          <a:latin typeface="Cambria Math"/>
                          <a:ea typeface="Cambria Math"/>
                          <a:cs typeface="Cambria Math"/>
                          <a:sym typeface="Cambria Math"/>
                        </a:rPr>
                        <a:t>X</a:t>
                      </a:r>
                      <a:r>
                        <a:rPr b="1" i="1" lang="en-IN" sz="1000" u="none" cap="none" strike="noStrike">
                          <a:solidFill>
                            <a:schemeClr val="dk1"/>
                          </a:solidFill>
                          <a:latin typeface="Cambria Math"/>
                          <a:ea typeface="Cambria Math"/>
                          <a:cs typeface="Cambria Math"/>
                          <a:sym typeface="Cambria Math"/>
                        </a:rPr>
                        <a:t>  </a:t>
                      </a:r>
                      <a:r>
                        <a:rPr b="1" i="0" lang="en-IN" sz="1600" u="none" cap="none" strike="noStrike">
                          <a:solidFill>
                            <a:schemeClr val="dk1"/>
                          </a:solidFill>
                          <a:latin typeface="Calibri"/>
                          <a:ea typeface="Calibri"/>
                          <a:cs typeface="Calibri"/>
                          <a:sym typeface="Calibri"/>
                        </a:rPr>
                        <a:t>)</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E5E5E5"/>
                    </a:solidFill>
                  </a:tcPr>
                </a:tc>
                <a:tc>
                  <a:txBody>
                    <a:bodyPr/>
                    <a:lstStyle/>
                    <a:p>
                      <a:pPr indent="0" lvl="0" marL="0" marR="0" rtl="0" algn="ctr">
                        <a:lnSpc>
                          <a:spcPct val="100000"/>
                        </a:lnSpc>
                        <a:spcBef>
                          <a:spcPts val="0"/>
                        </a:spcBef>
                        <a:spcAft>
                          <a:spcPts val="0"/>
                        </a:spcAft>
                        <a:buClr>
                          <a:schemeClr val="dk1"/>
                        </a:buClr>
                        <a:buSzPts val="1360"/>
                        <a:buFont typeface="Calibri"/>
                        <a:buNone/>
                      </a:pPr>
                      <a:r>
                        <a:rPr b="1" i="0" lang="en-IN" sz="1600" u="none" cap="none" strike="noStrike">
                          <a:solidFill>
                            <a:schemeClr val="dk1"/>
                          </a:solidFill>
                          <a:latin typeface="Calibri"/>
                          <a:ea typeface="Calibri"/>
                          <a:cs typeface="Calibri"/>
                          <a:sym typeface="Calibri"/>
                        </a:rPr>
                        <a:t>Lung Capacity (</a:t>
                      </a:r>
                      <a:r>
                        <a:rPr b="1" i="1" lang="en-IN" sz="1600" u="none" cap="none" strike="noStrike">
                          <a:solidFill>
                            <a:schemeClr val="dk1"/>
                          </a:solidFill>
                          <a:latin typeface="Cambria Math"/>
                          <a:ea typeface="Cambria Math"/>
                          <a:cs typeface="Cambria Math"/>
                          <a:sym typeface="Cambria Math"/>
                        </a:rPr>
                        <a:t>Y </a:t>
                      </a:r>
                      <a:r>
                        <a:rPr b="1" i="1" lang="en-IN" sz="800" u="none" cap="none" strike="noStrike">
                          <a:solidFill>
                            <a:schemeClr val="dk1"/>
                          </a:solidFill>
                          <a:latin typeface="Cambria Math"/>
                          <a:ea typeface="Cambria Math"/>
                          <a:cs typeface="Cambria Math"/>
                          <a:sym typeface="Cambria Math"/>
                        </a:rPr>
                        <a:t> </a:t>
                      </a:r>
                      <a:r>
                        <a:rPr b="1" i="0" lang="en-IN" sz="1600" u="none" cap="none" strike="noStrike">
                          <a:solidFill>
                            <a:schemeClr val="dk1"/>
                          </a:solidFill>
                          <a:latin typeface="Calibri"/>
                          <a:ea typeface="Calibri"/>
                          <a:cs typeface="Calibri"/>
                          <a:sym typeface="Calibri"/>
                        </a:rPr>
                        <a:t>)</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E5E5E5"/>
                    </a:solidFill>
                  </a:tcPr>
                </a:tc>
              </a:tr>
              <a:tr h="324425">
                <a:tc>
                  <a:txBody>
                    <a:bodyPr/>
                    <a:lstStyle/>
                    <a:p>
                      <a:pPr indent="0" lvl="0" marL="0" marR="0" rtl="0" algn="ct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1</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0</a:t>
                      </a:r>
                      <a:endParaRPr sz="1400" u="none" cap="none" strike="noStrike"/>
                    </a:p>
                  </a:txBody>
                  <a:tcPr marT="45725" marB="45725" marR="91440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45</a:t>
                      </a:r>
                      <a:endParaRPr sz="1400" u="none" cap="none" strike="noStrike"/>
                    </a:p>
                  </a:txBody>
                  <a:tcPr marT="45725" marB="45725" marR="91440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4425">
                <a:tc>
                  <a:txBody>
                    <a:bodyPr/>
                    <a:lstStyle/>
                    <a:p>
                      <a:pPr indent="0" lvl="0" marL="0" marR="0" rtl="0" algn="ct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2</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5</a:t>
                      </a:r>
                      <a:endParaRPr sz="1400" u="none" cap="none" strike="noStrike"/>
                    </a:p>
                  </a:txBody>
                  <a:tcPr marT="45725" marB="45725" marR="91440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42</a:t>
                      </a:r>
                      <a:endParaRPr sz="1400" u="none" cap="none" strike="noStrike"/>
                    </a:p>
                  </a:txBody>
                  <a:tcPr marT="45725" marB="45725" marR="91440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0400">
                <a:tc>
                  <a:txBody>
                    <a:bodyPr/>
                    <a:lstStyle/>
                    <a:p>
                      <a:pPr indent="0" lvl="0" marL="0" marR="0" rtl="0" algn="ct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3</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10</a:t>
                      </a:r>
                      <a:endParaRPr sz="1400" u="none" cap="none" strike="noStrike"/>
                    </a:p>
                  </a:txBody>
                  <a:tcPr marT="45725" marB="45725" marR="91440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33</a:t>
                      </a:r>
                      <a:endParaRPr sz="1400" u="none" cap="none" strike="noStrike"/>
                    </a:p>
                  </a:txBody>
                  <a:tcPr marT="45725" marB="45725" marR="91440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0400">
                <a:tc>
                  <a:txBody>
                    <a:bodyPr/>
                    <a:lstStyle/>
                    <a:p>
                      <a:pPr indent="0" lvl="0" marL="0" marR="0" rtl="0" algn="ct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4</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15</a:t>
                      </a:r>
                      <a:endParaRPr sz="1400" u="none" cap="none" strike="noStrike"/>
                    </a:p>
                  </a:txBody>
                  <a:tcPr marT="45725" marB="45725" marR="91440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31</a:t>
                      </a:r>
                      <a:endParaRPr sz="1400" u="none" cap="none" strike="noStrike"/>
                    </a:p>
                  </a:txBody>
                  <a:tcPr marT="45725" marB="45725" marR="91440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0400">
                <a:tc>
                  <a:txBody>
                    <a:bodyPr/>
                    <a:lstStyle/>
                    <a:p>
                      <a:pPr indent="0" lvl="0" marL="0" marR="0" rtl="0" algn="ct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5</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20</a:t>
                      </a:r>
                      <a:endParaRPr sz="1400" u="none" cap="none" strike="noStrike"/>
                    </a:p>
                  </a:txBody>
                  <a:tcPr marT="45725" marB="45725" marR="91440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360"/>
                        <a:buFont typeface="Calibri"/>
                        <a:buNone/>
                      </a:pPr>
                      <a:r>
                        <a:rPr b="0" i="0" lang="en-IN" sz="1600" u="none" cap="none" strike="noStrike">
                          <a:solidFill>
                            <a:schemeClr val="dk1"/>
                          </a:solidFill>
                          <a:latin typeface="Calibri"/>
                          <a:ea typeface="Calibri"/>
                          <a:cs typeface="Calibri"/>
                          <a:sym typeface="Calibri"/>
                        </a:rPr>
                        <a:t>29</a:t>
                      </a:r>
                      <a:endParaRPr sz="1400" u="none" cap="none" strike="noStrike"/>
                    </a:p>
                  </a:txBody>
                  <a:tcPr marT="45725" marB="45725" marR="91440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07" name="Google Shape;307;p33"/>
          <p:cNvGraphicFramePr/>
          <p:nvPr/>
        </p:nvGraphicFramePr>
        <p:xfrm>
          <a:off x="5481638" y="1083310"/>
          <a:ext cx="6429946" cy="3574033"/>
        </p:xfrm>
        <a:graphic>
          <a:graphicData uri="http://schemas.openxmlformats.org/drawingml/2006/chart">
            <c:chart r:id="rId3"/>
          </a:graphicData>
        </a:graphic>
      </p:graphicFrame>
      <p:pic>
        <p:nvPicPr>
          <p:cNvPr id="308" name="Google Shape;308;p33"/>
          <p:cNvPicPr preferRelativeResize="0"/>
          <p:nvPr/>
        </p:nvPicPr>
        <p:blipFill rotWithShape="1">
          <a:blip r:embed="rId4">
            <a:alphaModFix/>
          </a:blip>
          <a:srcRect b="0" l="0" r="0" t="0"/>
          <a:stretch/>
        </p:blipFill>
        <p:spPr>
          <a:xfrm>
            <a:off x="549211" y="5178362"/>
            <a:ext cx="2070506" cy="633412"/>
          </a:xfrm>
          <a:prstGeom prst="rect">
            <a:avLst/>
          </a:prstGeom>
          <a:noFill/>
          <a:ln>
            <a:noFill/>
          </a:ln>
        </p:spPr>
      </p:pic>
      <p:sp>
        <p:nvSpPr>
          <p:cNvPr id="309" name="Google Shape;309;p33"/>
          <p:cNvSpPr/>
          <p:nvPr/>
        </p:nvSpPr>
        <p:spPr>
          <a:xfrm>
            <a:off x="3864864" y="2194560"/>
            <a:ext cx="987552" cy="838200"/>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310" name="Google Shape;310;p33"/>
          <p:cNvSpPr/>
          <p:nvPr/>
        </p:nvSpPr>
        <p:spPr>
          <a:xfrm rot="5400000">
            <a:off x="988225" y="4226658"/>
            <a:ext cx="862721" cy="787946"/>
          </a:xfrm>
          <a:prstGeom prst="striped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4"/>
          <p:cNvSpPr/>
          <p:nvPr/>
        </p:nvSpPr>
        <p:spPr>
          <a:xfrm>
            <a:off x="3048000" y="2813447"/>
            <a:ext cx="5291328"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Transformations</a:t>
            </a:r>
            <a:endParaRPr b="0" i="0" sz="4500" u="none" cap="none" strike="noStrike">
              <a:solidFill>
                <a:schemeClr val="dk1"/>
              </a:solidFill>
              <a:latin typeface="Garamond"/>
              <a:ea typeface="Garamond"/>
              <a:cs typeface="Garamond"/>
              <a:sym typeface="Garamond"/>
            </a:endParaRPr>
          </a:p>
        </p:txBody>
      </p:sp>
      <p:sp>
        <p:nvSpPr>
          <p:cNvPr id="316" name="Google Shape;316;p34"/>
          <p:cNvSpPr/>
          <p:nvPr/>
        </p:nvSpPr>
        <p:spPr>
          <a:xfrm>
            <a:off x="4194048" y="3598277"/>
            <a:ext cx="354787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n-IN" sz="3000" u="none" cap="none" strike="noStrike">
                <a:solidFill>
                  <a:srgbClr val="FF6700"/>
                </a:solidFill>
                <a:latin typeface="Garamond"/>
                <a:ea typeface="Garamond"/>
                <a:cs typeface="Garamond"/>
                <a:sym typeface="Garamond"/>
              </a:rPr>
              <a:t>Dummy Variable </a:t>
            </a:r>
            <a:br>
              <a:rPr b="0" i="0" lang="en-IN" sz="3000" u="none" cap="none" strike="noStrike">
                <a:solidFill>
                  <a:srgbClr val="FF6700"/>
                </a:solidFill>
                <a:latin typeface="Garamond"/>
                <a:ea typeface="Garamond"/>
                <a:cs typeface="Garamond"/>
                <a:sym typeface="Garamond"/>
              </a:rPr>
            </a:br>
            <a:r>
              <a:rPr b="0" i="0" lang="en-IN" sz="3000" u="none" cap="none" strike="noStrike">
                <a:solidFill>
                  <a:srgbClr val="FF6700"/>
                </a:solidFill>
                <a:latin typeface="Garamond"/>
                <a:ea typeface="Garamond"/>
                <a:cs typeface="Garamond"/>
                <a:sym typeface="Garamond"/>
              </a:rPr>
              <a:t>Feature Scaling</a:t>
            </a:r>
            <a:endParaRPr b="0" i="0" sz="3000" u="none" cap="none" strike="noStrike">
              <a:solidFill>
                <a:schemeClr val="dk1"/>
              </a:solidFill>
              <a:latin typeface="Garamond"/>
              <a:ea typeface="Garamond"/>
              <a:cs typeface="Garamond"/>
              <a:sym typeface="Garamon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5"/>
          <p:cNvSpPr txBox="1"/>
          <p:nvPr>
            <p:ph type="title"/>
          </p:nvPr>
        </p:nvSpPr>
        <p:spPr>
          <a:xfrm>
            <a:off x="0" y="0"/>
            <a:ext cx="491642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Dummy variables</a:t>
            </a:r>
            <a:endParaRPr/>
          </a:p>
        </p:txBody>
      </p:sp>
      <p:pic>
        <p:nvPicPr>
          <p:cNvPr id="322" name="Google Shape;322;p35"/>
          <p:cNvPicPr preferRelativeResize="0"/>
          <p:nvPr/>
        </p:nvPicPr>
        <p:blipFill rotWithShape="1">
          <a:blip r:embed="rId3">
            <a:alphaModFix/>
          </a:blip>
          <a:srcRect b="0" l="0" r="0" t="0"/>
          <a:stretch/>
        </p:blipFill>
        <p:spPr>
          <a:xfrm>
            <a:off x="6194634" y="4884806"/>
            <a:ext cx="5799413" cy="1642491"/>
          </a:xfrm>
          <a:prstGeom prst="rect">
            <a:avLst/>
          </a:prstGeom>
          <a:noFill/>
          <a:ln>
            <a:noFill/>
          </a:ln>
        </p:spPr>
      </p:pic>
      <p:sp>
        <p:nvSpPr>
          <p:cNvPr id="323" name="Google Shape;323;p35"/>
          <p:cNvSpPr/>
          <p:nvPr/>
        </p:nvSpPr>
        <p:spPr>
          <a:xfrm>
            <a:off x="332862" y="1949763"/>
            <a:ext cx="5182114" cy="12464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Categorical variables have to be converted to numerical using a method called  One-hot encoding</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OHE : Pandas, sklearn</a:t>
            </a:r>
            <a:endParaRPr b="0" i="0" sz="2500" u="none" cap="none" strike="noStrike">
              <a:solidFill>
                <a:srgbClr val="2F5496"/>
              </a:solidFill>
              <a:latin typeface="Garamond"/>
              <a:ea typeface="Garamond"/>
              <a:cs typeface="Garamond"/>
              <a:sym typeface="Garamond"/>
            </a:endParaRPr>
          </a:p>
        </p:txBody>
      </p:sp>
      <p:pic>
        <p:nvPicPr>
          <p:cNvPr id="324" name="Google Shape;324;p35"/>
          <p:cNvPicPr preferRelativeResize="0"/>
          <p:nvPr/>
        </p:nvPicPr>
        <p:blipFill rotWithShape="1">
          <a:blip r:embed="rId4">
            <a:alphaModFix/>
          </a:blip>
          <a:srcRect b="49452" l="0" r="0" t="0"/>
          <a:stretch/>
        </p:blipFill>
        <p:spPr>
          <a:xfrm>
            <a:off x="5514976" y="1834389"/>
            <a:ext cx="5832572" cy="2071907"/>
          </a:xfrm>
          <a:prstGeom prst="rect">
            <a:avLst/>
          </a:prstGeom>
          <a:noFill/>
          <a:ln>
            <a:noFill/>
          </a:ln>
        </p:spPr>
      </p:pic>
      <p:sp>
        <p:nvSpPr>
          <p:cNvPr id="325" name="Google Shape;325;p35"/>
          <p:cNvSpPr txBox="1"/>
          <p:nvPr/>
        </p:nvSpPr>
        <p:spPr>
          <a:xfrm>
            <a:off x="449076" y="4358200"/>
            <a:ext cx="2670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548135"/>
                </a:solidFill>
                <a:latin typeface="Garamond"/>
                <a:ea typeface="Garamond"/>
                <a:cs typeface="Garamond"/>
                <a:sym typeface="Garamond"/>
              </a:rPr>
              <a:t>Pd.get_dummies(df)</a:t>
            </a:r>
            <a:endParaRPr b="0" i="0" sz="1800" u="none" cap="none" strike="noStrike">
              <a:solidFill>
                <a:srgbClr val="548135"/>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548135"/>
                </a:solidFill>
                <a:latin typeface="Garamond"/>
                <a:ea typeface="Garamond"/>
                <a:cs typeface="Garamond"/>
                <a:sym typeface="Garamond"/>
              </a:rPr>
              <a:t>sklearn.OneHotEncoding</a:t>
            </a:r>
            <a:endParaRPr b="0" i="0" sz="1800" u="none" cap="none" strike="noStrike">
              <a:solidFill>
                <a:srgbClr val="548135"/>
              </a:solidFill>
              <a:latin typeface="Garamond"/>
              <a:ea typeface="Garamond"/>
              <a:cs typeface="Garamond"/>
              <a:sym typeface="Garamond"/>
            </a:endParaRPr>
          </a:p>
        </p:txBody>
      </p:sp>
      <p:sp>
        <p:nvSpPr>
          <p:cNvPr id="326" name="Google Shape;326;p35"/>
          <p:cNvSpPr/>
          <p:nvPr/>
        </p:nvSpPr>
        <p:spPr>
          <a:xfrm rot="5400000">
            <a:off x="10173190" y="3364786"/>
            <a:ext cx="1028227" cy="2111248"/>
          </a:xfrm>
          <a:prstGeom prst="leftBrace">
            <a:avLst>
              <a:gd fmla="val 8333" name="adj1"/>
              <a:gd fmla="val 50000" name="adj2"/>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aramond"/>
              <a:ea typeface="Garamond"/>
              <a:cs typeface="Garamond"/>
              <a:sym typeface="Garamon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6"/>
          <p:cNvSpPr/>
          <p:nvPr/>
        </p:nvSpPr>
        <p:spPr>
          <a:xfrm>
            <a:off x="0" y="0"/>
            <a:ext cx="3487108"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Feature scaling</a:t>
            </a:r>
            <a:endParaRPr b="0" i="0" sz="1400" u="none" cap="none" strike="noStrike">
              <a:solidFill>
                <a:srgbClr val="000000"/>
              </a:solidFill>
              <a:latin typeface="Arial"/>
              <a:ea typeface="Arial"/>
              <a:cs typeface="Arial"/>
              <a:sym typeface="Arial"/>
            </a:endParaRPr>
          </a:p>
        </p:txBody>
      </p:sp>
      <p:sp>
        <p:nvSpPr>
          <p:cNvPr id="332" name="Google Shape;332;p36"/>
          <p:cNvSpPr txBox="1"/>
          <p:nvPr/>
        </p:nvSpPr>
        <p:spPr>
          <a:xfrm>
            <a:off x="0" y="2387561"/>
            <a:ext cx="10814304"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Standardization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Standardization is scaling technique where the values are cantered around the mean with a unit standard deviation.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Normalization</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Normalization is a scaling technique in which values are shifted and rescaled so that they end up ranging between 0 and 1. It is also known as Min-Max scaling</a:t>
            </a:r>
            <a:endParaRPr b="0" i="0" sz="2500" u="none" cap="none" strike="noStrike">
              <a:solidFill>
                <a:srgbClr val="2F5496"/>
              </a:solidFill>
              <a:latin typeface="Garamond"/>
              <a:ea typeface="Garamond"/>
              <a:cs typeface="Garamond"/>
              <a:sym typeface="Garamond"/>
            </a:endParaRPr>
          </a:p>
        </p:txBody>
      </p:sp>
      <p:sp>
        <p:nvSpPr>
          <p:cNvPr id="333" name="Google Shape;333;p36"/>
          <p:cNvSpPr/>
          <p:nvPr/>
        </p:nvSpPr>
        <p:spPr>
          <a:xfrm>
            <a:off x="0" y="936010"/>
            <a:ext cx="10814304" cy="12464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Some machine learning algorithms are sensitive to feature scaling means results will vary based on the units of the features so remove of the effect of scaling, it is required to go for feature scaling </a:t>
            </a:r>
            <a:endParaRPr b="0" i="0" sz="2500" u="none" cap="none" strike="noStrike">
              <a:solidFill>
                <a:srgbClr val="2F5496"/>
              </a:solidFill>
              <a:latin typeface="Garamond"/>
              <a:ea typeface="Garamond"/>
              <a:cs typeface="Garamond"/>
              <a:sym typeface="Garamond"/>
            </a:endParaRPr>
          </a:p>
        </p:txBody>
      </p:sp>
      <p:pic>
        <p:nvPicPr>
          <p:cNvPr id="334" name="Google Shape;334;p36"/>
          <p:cNvPicPr preferRelativeResize="0"/>
          <p:nvPr/>
        </p:nvPicPr>
        <p:blipFill rotWithShape="1">
          <a:blip r:embed="rId3">
            <a:alphaModFix/>
          </a:blip>
          <a:srcRect b="0" l="0" r="0" t="0"/>
          <a:stretch/>
        </p:blipFill>
        <p:spPr>
          <a:xfrm>
            <a:off x="7260082" y="3222576"/>
            <a:ext cx="2451100" cy="1054100"/>
          </a:xfrm>
          <a:prstGeom prst="rect">
            <a:avLst/>
          </a:prstGeom>
          <a:noFill/>
          <a:ln>
            <a:noFill/>
          </a:ln>
        </p:spPr>
      </p:pic>
      <p:pic>
        <p:nvPicPr>
          <p:cNvPr id="335" name="Google Shape;335;p36"/>
          <p:cNvPicPr preferRelativeResize="0"/>
          <p:nvPr/>
        </p:nvPicPr>
        <p:blipFill rotWithShape="1">
          <a:blip r:embed="rId4">
            <a:alphaModFix/>
          </a:blip>
          <a:srcRect b="0" l="0" r="0" t="0"/>
          <a:stretch/>
        </p:blipFill>
        <p:spPr>
          <a:xfrm>
            <a:off x="7475982" y="5552510"/>
            <a:ext cx="2235200" cy="927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0"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6700"/>
              </a:buClr>
              <a:buSzPts val="4500"/>
              <a:buFont typeface="Garamond"/>
              <a:buNone/>
            </a:pPr>
            <a:r>
              <a:rPr lang="en-IN" sz="4500">
                <a:solidFill>
                  <a:srgbClr val="FF6700"/>
                </a:solidFill>
              </a:rPr>
              <a:t>Automatic EDA methods</a:t>
            </a:r>
            <a:endParaRPr/>
          </a:p>
        </p:txBody>
      </p:sp>
      <p:sp>
        <p:nvSpPr>
          <p:cNvPr id="341" name="Google Shape;341;p37"/>
          <p:cNvSpPr/>
          <p:nvPr/>
        </p:nvSpPr>
        <p:spPr>
          <a:xfrm>
            <a:off x="182880" y="1442365"/>
            <a:ext cx="11362944" cy="24006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Exploratory data analysis (EDA) is an essential early step in most data science projects and it often consists of taking the same steps to characterize a dataset (e.g. find out data types, missing information, distribution of values, correlations, etc.).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Given the repetitiveness and similarity of such tasks, there are a few libraries that automate and help speed up the process</a:t>
            </a:r>
            <a:endParaRPr b="0" i="0" sz="2500" u="none" cap="none" strike="noStrike">
              <a:solidFill>
                <a:srgbClr val="2F5496"/>
              </a:solidFill>
              <a:latin typeface="Garamond"/>
              <a:ea typeface="Garamond"/>
              <a:cs typeface="Garamond"/>
              <a:sym typeface="Garamond"/>
            </a:endParaRPr>
          </a:p>
        </p:txBody>
      </p:sp>
      <p:sp>
        <p:nvSpPr>
          <p:cNvPr id="342" name="Google Shape;342;p37"/>
          <p:cNvSpPr txBox="1"/>
          <p:nvPr/>
        </p:nvSpPr>
        <p:spPr>
          <a:xfrm>
            <a:off x="268224" y="4492305"/>
            <a:ext cx="3133344" cy="1262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7030A0"/>
                </a:solidFill>
                <a:latin typeface="Garamond"/>
                <a:ea typeface="Garamond"/>
                <a:cs typeface="Garamond"/>
                <a:sym typeface="Garamond"/>
              </a:rPr>
              <a:t>Libraries: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7030A0"/>
                </a:solidFill>
                <a:latin typeface="Garamond"/>
                <a:ea typeface="Garamond"/>
                <a:cs typeface="Garamond"/>
                <a:sym typeface="Garamond"/>
              </a:rPr>
              <a:t>pandas_profiling</a:t>
            </a:r>
            <a:endParaRPr b="0" i="0" sz="2500" u="none" cap="none" strike="noStrike">
              <a:solidFill>
                <a:srgbClr val="7030A0"/>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7030A0"/>
                </a:solidFill>
                <a:latin typeface="Garamond"/>
                <a:ea typeface="Garamond"/>
                <a:cs typeface="Garamond"/>
                <a:sym typeface="Garamond"/>
              </a:rPr>
              <a:t>sweetviz</a:t>
            </a:r>
            <a:endParaRPr b="0" i="0" sz="2500" u="none" cap="none" strike="noStrike">
              <a:solidFill>
                <a:srgbClr val="7030A0"/>
              </a:solidFill>
              <a:latin typeface="Garamond"/>
              <a:ea typeface="Garamond"/>
              <a:cs typeface="Garamond"/>
              <a:sym typeface="Garamon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8"/>
          <p:cNvSpPr txBox="1"/>
          <p:nvPr>
            <p:ph type="ctrTitle"/>
          </p:nvPr>
        </p:nvSpPr>
        <p:spPr>
          <a:xfrm>
            <a:off x="3035808" y="2960274"/>
            <a:ext cx="6120384" cy="93745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6700"/>
              </a:buClr>
              <a:buSzPts val="4500"/>
              <a:buFont typeface="Garamond"/>
              <a:buNone/>
            </a:pPr>
            <a:r>
              <a:rPr lang="en-IN" sz="4500">
                <a:solidFill>
                  <a:srgbClr val="FF6700"/>
                </a:solidFill>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p:nvPr/>
        </p:nvSpPr>
        <p:spPr>
          <a:xfrm>
            <a:off x="140208" y="1430173"/>
            <a:ext cx="11759184" cy="50937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IN" sz="2500" u="none" cap="none" strike="noStrike">
                <a:solidFill>
                  <a:srgbClr val="2F5496"/>
                </a:solidFill>
                <a:latin typeface="Garamond"/>
                <a:ea typeface="Garamond"/>
                <a:cs typeface="Garamond"/>
                <a:sym typeface="Garamond"/>
              </a:rPr>
              <a:t>Data cleaning or cleansing</a:t>
            </a:r>
            <a:r>
              <a:rPr b="0" i="0" lang="en-IN" sz="2500" u="none" cap="none" strike="noStrike">
                <a:solidFill>
                  <a:srgbClr val="2F5496"/>
                </a:solidFill>
                <a:latin typeface="Garamond"/>
                <a:ea typeface="Garamond"/>
                <a:cs typeface="Garamond"/>
                <a:sym typeface="Garamond"/>
              </a:rPr>
              <a:t> is the process of detecting and correcting (or removing) corrupt or inaccurate records from a record set, table, or database and refers to identifying incomplete, incorrect, inaccurate or irrelevant parts of the data and then replacing, modifying, or deleting the dirty or coarse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Data Quality:</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2F5496"/>
              </a:buClr>
              <a:buSzPts val="2500"/>
              <a:buFont typeface="Arial"/>
              <a:buChar char="•"/>
            </a:pPr>
            <a:r>
              <a:rPr b="0" i="0" lang="en-IN" sz="2500" u="none" cap="none" strike="noStrike">
                <a:solidFill>
                  <a:srgbClr val="2F5496"/>
                </a:solidFill>
                <a:latin typeface="Garamond"/>
                <a:ea typeface="Garamond"/>
                <a:cs typeface="Garamond"/>
                <a:sym typeface="Garamond"/>
              </a:rPr>
              <a:t>Validity,</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2F5496"/>
              </a:buClr>
              <a:buSzPts val="2500"/>
              <a:buFont typeface="Arial"/>
              <a:buChar char="•"/>
            </a:pPr>
            <a:r>
              <a:rPr b="0" i="0" lang="en-IN" sz="2500" u="none" cap="none" strike="noStrike">
                <a:solidFill>
                  <a:srgbClr val="2F5496"/>
                </a:solidFill>
                <a:latin typeface="Garamond"/>
                <a:ea typeface="Garamond"/>
                <a:cs typeface="Garamond"/>
                <a:sym typeface="Garamond"/>
              </a:rPr>
              <a:t>Accuracy,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2F5496"/>
              </a:buClr>
              <a:buSzPts val="2500"/>
              <a:buFont typeface="Arial"/>
              <a:buChar char="•"/>
            </a:pPr>
            <a:r>
              <a:rPr b="0" i="0" lang="en-IN" sz="2500" u="none" cap="none" strike="noStrike">
                <a:solidFill>
                  <a:srgbClr val="2F5496"/>
                </a:solidFill>
                <a:latin typeface="Garamond"/>
                <a:ea typeface="Garamond"/>
                <a:cs typeface="Garamond"/>
                <a:sym typeface="Garamond"/>
              </a:rPr>
              <a:t>Completeness, </a:t>
            </a:r>
            <a:endParaRPr b="0" i="0" sz="2500" u="sng" cap="none" strike="noStrike">
              <a:solidFill>
                <a:srgbClr val="2F5496"/>
              </a:solidFill>
              <a:latin typeface="Garamond"/>
              <a:ea typeface="Garamond"/>
              <a:cs typeface="Garamond"/>
              <a:sym typeface="Garamond"/>
              <a:hlinkClick r:id="rId3">
                <a:extLst>
                  <a:ext uri="{A12FA001-AC4F-418D-AE19-62706E023703}">
                    <ahyp:hlinkClr val="tx"/>
                  </a:ext>
                </a:extLst>
              </a:hlinkClick>
            </a:endParaRPr>
          </a:p>
          <a:p>
            <a:pPr indent="-342900" lvl="1" marL="800100" marR="0" rtl="0" algn="l">
              <a:lnSpc>
                <a:spcPct val="100000"/>
              </a:lnSpc>
              <a:spcBef>
                <a:spcPts val="0"/>
              </a:spcBef>
              <a:spcAft>
                <a:spcPts val="0"/>
              </a:spcAft>
              <a:buClr>
                <a:srgbClr val="2F5496"/>
              </a:buClr>
              <a:buSzPts val="2500"/>
              <a:buFont typeface="Arial"/>
              <a:buChar char="•"/>
            </a:pPr>
            <a:r>
              <a:rPr b="0" i="0" lang="en-IN" sz="2500" u="none" cap="none" strike="noStrike">
                <a:solidFill>
                  <a:srgbClr val="2F5496"/>
                </a:solidFill>
                <a:latin typeface="Garamond"/>
                <a:ea typeface="Garamond"/>
                <a:cs typeface="Garamond"/>
                <a:sym typeface="Garamond"/>
              </a:rPr>
              <a:t>Consistency,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2F5496"/>
              </a:buClr>
              <a:buSzPts val="2500"/>
              <a:buFont typeface="Arial"/>
              <a:buChar char="•"/>
            </a:pPr>
            <a:r>
              <a:rPr b="0" i="0" lang="en-IN" sz="2500" u="none" cap="none" strike="noStrike">
                <a:solidFill>
                  <a:srgbClr val="2F5496"/>
                </a:solidFill>
                <a:latin typeface="Garamond"/>
                <a:ea typeface="Garamond"/>
                <a:cs typeface="Garamond"/>
                <a:sym typeface="Garamond"/>
              </a:rPr>
              <a:t>Uniformity.</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p:txBody>
      </p:sp>
      <p:sp>
        <p:nvSpPr>
          <p:cNvPr id="106" name="Google Shape;106;p4"/>
          <p:cNvSpPr/>
          <p:nvPr/>
        </p:nvSpPr>
        <p:spPr>
          <a:xfrm>
            <a:off x="0" y="0"/>
            <a:ext cx="3363421"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Data Cleaning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p:nvPr/>
        </p:nvSpPr>
        <p:spPr>
          <a:xfrm>
            <a:off x="514211" y="1222444"/>
            <a:ext cx="10875264" cy="4077591"/>
          </a:xfrm>
          <a:prstGeom prst="rect">
            <a:avLst/>
          </a:prstGeom>
          <a:noFill/>
          <a:ln>
            <a:noFill/>
          </a:ln>
        </p:spPr>
        <p:txBody>
          <a:bodyPr anchorCtr="0" anchor="t" bIns="45700" lIns="91425" spcFirstLastPara="1" rIns="91425" wrap="square" tIns="45700">
            <a:spAutoFit/>
          </a:bodyPr>
          <a:lstStyle/>
          <a:p>
            <a:pPr indent="-158750" lvl="0" marL="0" marR="0" rtl="0" algn="l">
              <a:lnSpc>
                <a:spcPct val="150000"/>
              </a:lnSpc>
              <a:spcBef>
                <a:spcPts val="0"/>
              </a:spcBef>
              <a:spcAft>
                <a:spcPts val="0"/>
              </a:spcAft>
              <a:buClr>
                <a:srgbClr val="2F5496"/>
              </a:buClr>
              <a:buSzPts val="2500"/>
              <a:buFont typeface="Arial"/>
              <a:buChar char="•"/>
            </a:pPr>
            <a:r>
              <a:rPr b="1" i="0" lang="en-IN" sz="2500" u="none" cap="none" strike="noStrike">
                <a:solidFill>
                  <a:srgbClr val="2F5496"/>
                </a:solidFill>
                <a:latin typeface="Garamond"/>
                <a:ea typeface="Garamond"/>
                <a:cs typeface="Garamond"/>
                <a:sym typeface="Garamond"/>
              </a:rPr>
              <a:t>Data-Type Constraints:</a:t>
            </a:r>
            <a:r>
              <a:rPr b="0" i="0" lang="en-IN" sz="2500" u="none" cap="none" strike="noStrike">
                <a:solidFill>
                  <a:srgbClr val="2F5496"/>
                </a:solidFill>
                <a:latin typeface="Garamond"/>
                <a:ea typeface="Garamond"/>
                <a:cs typeface="Garamond"/>
                <a:sym typeface="Garamond"/>
              </a:rPr>
              <a:t> values in a particular column must be of a particular datatype, e.g., boolean, numeric, date, etc.</a:t>
            </a:r>
            <a:endParaRPr b="0" i="0" sz="1400" u="none" cap="none" strike="noStrike">
              <a:solidFill>
                <a:srgbClr val="000000"/>
              </a:solidFill>
              <a:latin typeface="Arial"/>
              <a:ea typeface="Arial"/>
              <a:cs typeface="Arial"/>
              <a:sym typeface="Arial"/>
            </a:endParaRPr>
          </a:p>
          <a:p>
            <a:pPr indent="-158750" lvl="0" marL="0" marR="0" rtl="0" algn="l">
              <a:lnSpc>
                <a:spcPct val="150000"/>
              </a:lnSpc>
              <a:spcBef>
                <a:spcPts val="0"/>
              </a:spcBef>
              <a:spcAft>
                <a:spcPts val="0"/>
              </a:spcAft>
              <a:buClr>
                <a:srgbClr val="2F5496"/>
              </a:buClr>
              <a:buSzPts val="2500"/>
              <a:buFont typeface="Arial"/>
              <a:buChar char="•"/>
            </a:pPr>
            <a:r>
              <a:rPr b="1" i="0" lang="en-IN" sz="2500" u="none" cap="none" strike="noStrike">
                <a:solidFill>
                  <a:srgbClr val="2F5496"/>
                </a:solidFill>
                <a:latin typeface="Garamond"/>
                <a:ea typeface="Garamond"/>
                <a:cs typeface="Garamond"/>
                <a:sym typeface="Garamond"/>
              </a:rPr>
              <a:t>Range Constraints:</a:t>
            </a:r>
            <a:r>
              <a:rPr b="0" i="0" lang="en-IN" sz="2500" u="none" cap="none" strike="noStrike">
                <a:solidFill>
                  <a:srgbClr val="2F5496"/>
                </a:solidFill>
                <a:latin typeface="Garamond"/>
                <a:ea typeface="Garamond"/>
                <a:cs typeface="Garamond"/>
                <a:sym typeface="Garamond"/>
              </a:rPr>
              <a:t> typically, numbers or dates should fall within a certain range.</a:t>
            </a:r>
            <a:endParaRPr b="0" i="0" sz="1400" u="none" cap="none" strike="noStrike">
              <a:solidFill>
                <a:srgbClr val="000000"/>
              </a:solidFill>
              <a:latin typeface="Arial"/>
              <a:ea typeface="Arial"/>
              <a:cs typeface="Arial"/>
              <a:sym typeface="Arial"/>
            </a:endParaRPr>
          </a:p>
          <a:p>
            <a:pPr indent="-158750" lvl="0" marL="0" marR="0" rtl="0" algn="l">
              <a:lnSpc>
                <a:spcPct val="150000"/>
              </a:lnSpc>
              <a:spcBef>
                <a:spcPts val="0"/>
              </a:spcBef>
              <a:spcAft>
                <a:spcPts val="0"/>
              </a:spcAft>
              <a:buClr>
                <a:srgbClr val="2F5496"/>
              </a:buClr>
              <a:buSzPts val="2500"/>
              <a:buFont typeface="Arial"/>
              <a:buChar char="•"/>
            </a:pPr>
            <a:r>
              <a:rPr b="1" i="0" lang="en-IN" sz="2500" u="none" cap="none" strike="noStrike">
                <a:solidFill>
                  <a:srgbClr val="2F5496"/>
                </a:solidFill>
                <a:latin typeface="Garamond"/>
                <a:ea typeface="Garamond"/>
                <a:cs typeface="Garamond"/>
                <a:sym typeface="Garamond"/>
              </a:rPr>
              <a:t>Mandatory Constraints</a:t>
            </a:r>
            <a:r>
              <a:rPr b="0" i="0" lang="en-IN" sz="2500" u="none" cap="none" strike="noStrike">
                <a:solidFill>
                  <a:srgbClr val="2F5496"/>
                </a:solidFill>
                <a:latin typeface="Garamond"/>
                <a:ea typeface="Garamond"/>
                <a:cs typeface="Garamond"/>
                <a:sym typeface="Garamond"/>
              </a:rPr>
              <a:t>: certain columns cannot be empty.</a:t>
            </a:r>
            <a:endParaRPr b="0" i="0" sz="1400" u="none" cap="none" strike="noStrike">
              <a:solidFill>
                <a:srgbClr val="000000"/>
              </a:solidFill>
              <a:latin typeface="Arial"/>
              <a:ea typeface="Arial"/>
              <a:cs typeface="Arial"/>
              <a:sym typeface="Arial"/>
            </a:endParaRPr>
          </a:p>
          <a:p>
            <a:pPr indent="-158750" lvl="0" marL="0" marR="0" rtl="0" algn="l">
              <a:lnSpc>
                <a:spcPct val="150000"/>
              </a:lnSpc>
              <a:spcBef>
                <a:spcPts val="0"/>
              </a:spcBef>
              <a:spcAft>
                <a:spcPts val="0"/>
              </a:spcAft>
              <a:buClr>
                <a:srgbClr val="2F5496"/>
              </a:buClr>
              <a:buSzPts val="2500"/>
              <a:buFont typeface="Arial"/>
              <a:buChar char="•"/>
            </a:pPr>
            <a:r>
              <a:rPr b="1" i="0" lang="en-IN" sz="2500" u="none" cap="none" strike="noStrike">
                <a:solidFill>
                  <a:srgbClr val="2F5496"/>
                </a:solidFill>
                <a:latin typeface="Garamond"/>
                <a:ea typeface="Garamond"/>
                <a:cs typeface="Garamond"/>
                <a:sym typeface="Garamond"/>
              </a:rPr>
              <a:t>Set-Membership constraints:</a:t>
            </a:r>
            <a:r>
              <a:rPr b="0" i="0" lang="en-IN" sz="2500" u="none" cap="none" strike="noStrike">
                <a:solidFill>
                  <a:srgbClr val="2F5496"/>
                </a:solidFill>
                <a:latin typeface="Garamond"/>
                <a:ea typeface="Garamond"/>
                <a:cs typeface="Garamond"/>
                <a:sym typeface="Garamond"/>
              </a:rPr>
              <a:t> values of a column come from a set of discrete values,. For example, Blood Groups – Fixed set of discrete values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p:txBody>
      </p:sp>
      <p:sp>
        <p:nvSpPr>
          <p:cNvPr id="112" name="Google Shape;112;p5"/>
          <p:cNvSpPr/>
          <p:nvPr/>
        </p:nvSpPr>
        <p:spPr>
          <a:xfrm>
            <a:off x="0" y="0"/>
            <a:ext cx="1865126"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Validity</a:t>
            </a:r>
            <a:endParaRPr b="0" i="0" sz="4500" u="none" cap="none" strike="noStrike">
              <a:solidFill>
                <a:srgbClr val="FF6700"/>
              </a:solidFill>
              <a:latin typeface="Garamond"/>
              <a:ea typeface="Garamond"/>
              <a:cs typeface="Garamond"/>
              <a:sym typeface="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p:nvPr/>
        </p:nvSpPr>
        <p:spPr>
          <a:xfrm>
            <a:off x="560832" y="1429708"/>
            <a:ext cx="10875264" cy="3500510"/>
          </a:xfrm>
          <a:prstGeom prst="rect">
            <a:avLst/>
          </a:prstGeom>
          <a:noFill/>
          <a:ln>
            <a:noFill/>
          </a:ln>
        </p:spPr>
        <p:txBody>
          <a:bodyPr anchorCtr="0" anchor="t" bIns="45700" lIns="91425" spcFirstLastPara="1" rIns="91425" wrap="square" tIns="45700">
            <a:spAutoFit/>
          </a:bodyPr>
          <a:lstStyle/>
          <a:p>
            <a:pPr indent="-158750" lvl="0" marL="0" marR="0" rtl="0" algn="l">
              <a:lnSpc>
                <a:spcPct val="150000"/>
              </a:lnSpc>
              <a:spcBef>
                <a:spcPts val="0"/>
              </a:spcBef>
              <a:spcAft>
                <a:spcPts val="0"/>
              </a:spcAft>
              <a:buClr>
                <a:srgbClr val="2F5496"/>
              </a:buClr>
              <a:buSzPts val="2500"/>
              <a:buFont typeface="Arial"/>
              <a:buChar char="•"/>
            </a:pPr>
            <a:r>
              <a:rPr b="1" i="0" lang="en-IN" sz="2500" u="none" cap="none" strike="noStrike">
                <a:solidFill>
                  <a:srgbClr val="2F5496"/>
                </a:solidFill>
                <a:latin typeface="Garamond"/>
                <a:ea typeface="Garamond"/>
                <a:cs typeface="Garamond"/>
                <a:sym typeface="Garamond"/>
              </a:rPr>
              <a:t>Regular expression patterns: </a:t>
            </a:r>
            <a:r>
              <a:rPr b="0" i="0" lang="en-IN" sz="2500" u="none" cap="none" strike="noStrike">
                <a:solidFill>
                  <a:srgbClr val="2F5496"/>
                </a:solidFill>
                <a:latin typeface="Garamond"/>
                <a:ea typeface="Garamond"/>
                <a:cs typeface="Garamond"/>
                <a:sym typeface="Garamond"/>
              </a:rPr>
              <a:t>text fields that have to be in a certain pattern. For example, phone numbers may be required to have the pattern (999) 999–9999.</a:t>
            </a:r>
            <a:endParaRPr b="0" i="0" sz="1400" u="none" cap="none" strike="noStrike">
              <a:solidFill>
                <a:srgbClr val="000000"/>
              </a:solidFill>
              <a:latin typeface="Arial"/>
              <a:ea typeface="Arial"/>
              <a:cs typeface="Arial"/>
              <a:sym typeface="Arial"/>
            </a:endParaRPr>
          </a:p>
          <a:p>
            <a:pPr indent="-158750" lvl="0" marL="0" marR="0" rtl="0" algn="l">
              <a:lnSpc>
                <a:spcPct val="150000"/>
              </a:lnSpc>
              <a:spcBef>
                <a:spcPts val="0"/>
              </a:spcBef>
              <a:spcAft>
                <a:spcPts val="0"/>
              </a:spcAft>
              <a:buClr>
                <a:srgbClr val="2F5496"/>
              </a:buClr>
              <a:buSzPts val="2500"/>
              <a:buFont typeface="Arial"/>
              <a:buChar char="•"/>
            </a:pPr>
            <a:r>
              <a:rPr b="1" i="0" lang="en-IN" sz="2500" u="none" cap="none" strike="noStrike">
                <a:solidFill>
                  <a:srgbClr val="2F5496"/>
                </a:solidFill>
                <a:latin typeface="Garamond"/>
                <a:ea typeface="Garamond"/>
                <a:cs typeface="Garamond"/>
                <a:sym typeface="Garamond"/>
              </a:rPr>
              <a:t>Cross-field validation:</a:t>
            </a:r>
            <a:r>
              <a:rPr b="0" i="0" lang="en-IN" sz="2500" u="none" cap="none" strike="noStrike">
                <a:solidFill>
                  <a:srgbClr val="2F5496"/>
                </a:solidFill>
                <a:latin typeface="Garamond"/>
                <a:ea typeface="Garamond"/>
                <a:cs typeface="Garamond"/>
                <a:sym typeface="Garamond"/>
              </a:rPr>
              <a:t> certain conditions that span across multiple fields must hold. For example, a patient’s date of discharge from the hospital cannot be earlier than the date of admission.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2500"/>
              <a:buFont typeface="Arial"/>
              <a:buNone/>
            </a:pPr>
            <a:r>
              <a:t/>
            </a:r>
            <a:endParaRPr b="0" i="0" sz="2500" u="none" cap="none" strike="noStrike">
              <a:solidFill>
                <a:srgbClr val="2F5496"/>
              </a:solidFill>
              <a:latin typeface="Garamond"/>
              <a:ea typeface="Garamond"/>
              <a:cs typeface="Garamond"/>
              <a:sym typeface="Garamond"/>
            </a:endParaRPr>
          </a:p>
        </p:txBody>
      </p:sp>
      <p:sp>
        <p:nvSpPr>
          <p:cNvPr id="118" name="Google Shape;118;p6"/>
          <p:cNvSpPr/>
          <p:nvPr/>
        </p:nvSpPr>
        <p:spPr>
          <a:xfrm>
            <a:off x="0" y="0"/>
            <a:ext cx="1865126"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Validity</a:t>
            </a:r>
            <a:endParaRPr b="0" i="0" sz="4500" u="none" cap="none" strike="noStrike">
              <a:solidFill>
                <a:srgbClr val="FF6700"/>
              </a:solidFill>
              <a:latin typeface="Garamond"/>
              <a:ea typeface="Garamond"/>
              <a:cs typeface="Garamond"/>
              <a:sym typeface="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p:nvPr/>
        </p:nvSpPr>
        <p:spPr>
          <a:xfrm>
            <a:off x="152400" y="1335084"/>
            <a:ext cx="11423904" cy="31700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The degree to which the data is close to the true values.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While defining all possible valid values allows invalid values to be easily spotted, it does not mean that they are accurate.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A </a:t>
            </a:r>
            <a:r>
              <a:rPr b="0" i="1" lang="en-IN" sz="2500" u="none" cap="none" strike="noStrike">
                <a:solidFill>
                  <a:srgbClr val="2F5496"/>
                </a:solidFill>
                <a:latin typeface="Garamond"/>
                <a:ea typeface="Garamond"/>
                <a:cs typeface="Garamond"/>
                <a:sym typeface="Garamond"/>
              </a:rPr>
              <a:t>valid</a:t>
            </a:r>
            <a:r>
              <a:rPr b="0" i="0" lang="en-IN" sz="2500" u="none" cap="none" strike="noStrike">
                <a:solidFill>
                  <a:srgbClr val="2F5496"/>
                </a:solidFill>
                <a:latin typeface="Garamond"/>
                <a:ea typeface="Garamond"/>
                <a:cs typeface="Garamond"/>
                <a:sym typeface="Garamond"/>
              </a:rPr>
              <a:t> street address mightn’t actually exist.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Another thing to note is the difference between accuracy and precision. Saying that you live on the earth is, actually true. But, not precise. Where on the earth?. Saying that you live at a particular street address is more precise.</a:t>
            </a:r>
            <a:endParaRPr b="0" i="0" sz="2500" u="none" cap="none" strike="noStrike">
              <a:solidFill>
                <a:srgbClr val="2F5496"/>
              </a:solidFill>
              <a:latin typeface="Garamond"/>
              <a:ea typeface="Garamond"/>
              <a:cs typeface="Garamond"/>
              <a:sym typeface="Garamond"/>
            </a:endParaRPr>
          </a:p>
        </p:txBody>
      </p:sp>
      <p:sp>
        <p:nvSpPr>
          <p:cNvPr id="124" name="Google Shape;124;p7"/>
          <p:cNvSpPr/>
          <p:nvPr/>
        </p:nvSpPr>
        <p:spPr>
          <a:xfrm>
            <a:off x="0" y="0"/>
            <a:ext cx="2246128"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Accuracy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p:nvPr/>
        </p:nvSpPr>
        <p:spPr>
          <a:xfrm>
            <a:off x="85344" y="1191227"/>
            <a:ext cx="10838688" cy="54784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The degree to which the data is consistent, within the same data set or across multiple data sets.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Inconsistency occurs when two values in the data set contradict each other.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A valid age, say 3, mightn’t match with the marital status, say divorced.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A customer is recorded in two different tables with two different Genders.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Which one is true?.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The degree to which the data is specified using the same unit of measure.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The weight may be recorded either in pounds or kilos. The date might follow the USA format or European format. The currency is sometimes in USD and sometimes in Euros.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And so data must be converted to a single measure unit.</a:t>
            </a:r>
            <a:endParaRPr b="0" i="0" sz="1400" u="none" cap="none" strike="noStrike">
              <a:solidFill>
                <a:srgbClr val="000000"/>
              </a:solidFill>
              <a:latin typeface="Arial"/>
              <a:ea typeface="Arial"/>
              <a:cs typeface="Arial"/>
              <a:sym typeface="Arial"/>
            </a:endParaRPr>
          </a:p>
        </p:txBody>
      </p:sp>
      <p:sp>
        <p:nvSpPr>
          <p:cNvPr id="130" name="Google Shape;130;p8"/>
          <p:cNvSpPr/>
          <p:nvPr/>
        </p:nvSpPr>
        <p:spPr>
          <a:xfrm>
            <a:off x="0" y="0"/>
            <a:ext cx="6499472" cy="10618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Consistency and Uniformity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F5496"/>
              </a:solidFill>
              <a:latin typeface="Garamond"/>
              <a:ea typeface="Garamond"/>
              <a:cs typeface="Garamond"/>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p:nvPr/>
        </p:nvSpPr>
        <p:spPr>
          <a:xfrm>
            <a:off x="271082" y="2145113"/>
            <a:ext cx="10515600" cy="30623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Outliers are data that is distinctively different from other observations. They could be real outliers or mistakes.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How to find 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IN" sz="2500" u="none" cap="none" strike="noStrike">
                <a:solidFill>
                  <a:srgbClr val="2F5496"/>
                </a:solidFill>
                <a:latin typeface="Garamond"/>
                <a:ea typeface="Garamond"/>
                <a:cs typeface="Garamond"/>
                <a:sym typeface="Garamond"/>
              </a:rPr>
              <a:t>Depending on whether the feature is numeric or categorical, we can use different techniques to study its distribution to detect outliers.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2F5496"/>
              </a:solidFill>
              <a:latin typeface="Garamond"/>
              <a:ea typeface="Garamond"/>
              <a:cs typeface="Garamond"/>
              <a:sym typeface="Garamond"/>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F5496"/>
              </a:solidFill>
              <a:latin typeface="Garamond"/>
              <a:ea typeface="Garamond"/>
              <a:cs typeface="Garamond"/>
              <a:sym typeface="Garamond"/>
            </a:endParaRPr>
          </a:p>
        </p:txBody>
      </p:sp>
      <p:sp>
        <p:nvSpPr>
          <p:cNvPr id="136" name="Google Shape;136;p9"/>
          <p:cNvSpPr/>
          <p:nvPr/>
        </p:nvSpPr>
        <p:spPr>
          <a:xfrm>
            <a:off x="0" y="0"/>
            <a:ext cx="1991251" cy="78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500"/>
              <a:buFont typeface="Arial"/>
              <a:buNone/>
            </a:pPr>
            <a:r>
              <a:rPr b="0" i="0" lang="en-IN" sz="4500" u="none" cap="none" strike="noStrike">
                <a:solidFill>
                  <a:srgbClr val="FF6700"/>
                </a:solidFill>
                <a:latin typeface="Garamond"/>
                <a:ea typeface="Garamond"/>
                <a:cs typeface="Garamond"/>
                <a:sym typeface="Garamond"/>
              </a:rPr>
              <a:t>Outliers</a:t>
            </a:r>
            <a:endParaRPr b="0" i="0" sz="4500" u="none" cap="none" strike="noStrike">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Ricepaper 2">
    <a:dk1>
      <a:srgbClr val="00264C"/>
    </a:dk1>
    <a:lt1>
      <a:srgbClr val="FFFFE9"/>
    </a:lt1>
    <a:dk2>
      <a:srgbClr val="333333"/>
    </a:dk2>
    <a:lt2>
      <a:srgbClr val="333333"/>
    </a:lt2>
    <a:accent1>
      <a:srgbClr val="78C0B2"/>
    </a:accent1>
    <a:accent2>
      <a:srgbClr val="262D4C"/>
    </a:accent2>
    <a:accent3>
      <a:srgbClr val="FFFFF2"/>
    </a:accent3>
    <a:accent4>
      <a:srgbClr val="001F40"/>
    </a:accent4>
    <a:accent5>
      <a:srgbClr val="BEDCD5"/>
    </a:accent5>
    <a:accent6>
      <a:srgbClr val="212844"/>
    </a:accent6>
    <a:hlink>
      <a:srgbClr val="598BBD"/>
    </a:hlink>
    <a:folHlink>
      <a:srgbClr val="4D4D4D"/>
    </a:folHlink>
  </a:clrScheme>
  <a:fontScheme name="Ricepape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2020-04-23T13:54:45Z</dcterms:created>
  <dc:creator>Srinivas Reddy Gurrala</dc:creator>
</cp:coreProperties>
</file>