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F0C158-EB52-46DA-A326-CE1C6E30FAD9}">
          <p14:sldIdLst>
            <p14:sldId id="256"/>
            <p14:sldId id="257"/>
            <p14:sldId id="258"/>
            <p14:sldId id="278"/>
            <p14:sldId id="259"/>
            <p14:sldId id="260"/>
            <p14:sldId id="261"/>
            <p14:sldId id="262"/>
            <p14:sldId id="263"/>
            <p14:sldId id="264"/>
            <p14:sldId id="265"/>
            <p14:sldId id="266"/>
            <p14:sldId id="267"/>
          </p14:sldIdLst>
        </p14:section>
        <p14:section name="Untitled Section" id="{AC31B71F-E47C-42DA-B56C-88AAA535EA97}">
          <p14:sldIdLst>
            <p14:sldId id="268"/>
            <p14:sldId id="269"/>
            <p14:sldId id="270"/>
            <p14:sldId id="271"/>
            <p14:sldId id="272"/>
            <p14:sldId id="273"/>
            <p14:sldId id="274"/>
            <p14:sldId id="276"/>
            <p14:sldId id="275"/>
            <p14:sldId id="277"/>
          </p14:sldIdLst>
        </p14:section>
        <p14:section name="Untitled Section" id="{67BB7F9D-C7AB-4F6F-9D22-802C032CB7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49FD61-D8DF-4B4A-A0C0-2917DF6D4DD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70801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9FD61-D8DF-4B4A-A0C0-2917DF6D4DD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39168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9FD61-D8DF-4B4A-A0C0-2917DF6D4DD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121825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9FD61-D8DF-4B4A-A0C0-2917DF6D4DD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24561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49FD61-D8DF-4B4A-A0C0-2917DF6D4DD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389997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49FD61-D8DF-4B4A-A0C0-2917DF6D4DDB}"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360653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49FD61-D8DF-4B4A-A0C0-2917DF6D4DDB}"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81302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49FD61-D8DF-4B4A-A0C0-2917DF6D4DDB}"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157004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9FD61-D8DF-4B4A-A0C0-2917DF6D4DDB}"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2798636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49FD61-D8DF-4B4A-A0C0-2917DF6D4DDB}"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162747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49FD61-D8DF-4B4A-A0C0-2917DF6D4DDB}"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184DC-3738-4B25-AC28-2149B5D21133}" type="slidenum">
              <a:rPr lang="en-US" smtClean="0"/>
              <a:t>‹#›</a:t>
            </a:fld>
            <a:endParaRPr lang="en-US"/>
          </a:p>
        </p:txBody>
      </p:sp>
    </p:spTree>
    <p:extLst>
      <p:ext uri="{BB962C8B-B14F-4D97-AF65-F5344CB8AC3E}">
        <p14:creationId xmlns:p14="http://schemas.microsoft.com/office/powerpoint/2010/main" val="378713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9FD61-D8DF-4B4A-A0C0-2917DF6D4DDB}" type="datetimeFigureOut">
              <a:rPr lang="en-US" smtClean="0"/>
              <a:t>9/28/2020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184DC-3738-4B25-AC28-2149B5D21133}" type="slidenum">
              <a:rPr lang="en-US" smtClean="0"/>
              <a:t>‹#›</a:t>
            </a:fld>
            <a:endParaRPr lang="en-US"/>
          </a:p>
        </p:txBody>
      </p:sp>
    </p:spTree>
    <p:extLst>
      <p:ext uri="{BB962C8B-B14F-4D97-AF65-F5344CB8AC3E}">
        <p14:creationId xmlns:p14="http://schemas.microsoft.com/office/powerpoint/2010/main" val="2944319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nsaid2018/Term-1/raw/master/Data/Projects/facebook_data.csv"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insaid2018/Term-raw/master/Data/Projects/facebook_data.csv"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9538" y="0"/>
            <a:ext cx="2662462" cy="4184602"/>
          </a:xfrm>
          <a:prstGeom prst="rect">
            <a:avLst/>
          </a:prstGeom>
        </p:spPr>
      </p:pic>
      <p:sp>
        <p:nvSpPr>
          <p:cNvPr id="2" name="Title 1"/>
          <p:cNvSpPr>
            <a:spLocks noGrp="1"/>
          </p:cNvSpPr>
          <p:nvPr>
            <p:ph type="ctrTitle"/>
          </p:nvPr>
        </p:nvSpPr>
        <p:spPr/>
        <p:txBody>
          <a:bodyPr>
            <a:normAutofit fontScale="90000"/>
          </a:bodyPr>
          <a:lstStyle/>
          <a:p>
            <a:r>
              <a:rPr lang="en-US" sz="8000" b="1" dirty="0" smtClean="0">
                <a:solidFill>
                  <a:schemeClr val="accent5"/>
                </a:solidFill>
              </a:rPr>
              <a:t>FACEBOOK-</a:t>
            </a:r>
            <a:r>
              <a:rPr lang="en-US" dirty="0" smtClean="0"/>
              <a:t/>
            </a:r>
            <a:br>
              <a:rPr lang="en-US" dirty="0" smtClean="0"/>
            </a:br>
            <a:r>
              <a:rPr lang="en-US" dirty="0" smtClean="0"/>
              <a:t>EXPLORATORY DATA ANALYSIS</a:t>
            </a:r>
            <a:endParaRPr lang="en-US" dirty="0"/>
          </a:p>
        </p:txBody>
      </p:sp>
      <p:sp>
        <p:nvSpPr>
          <p:cNvPr id="3" name="Subtitle 2"/>
          <p:cNvSpPr>
            <a:spLocks noGrp="1"/>
          </p:cNvSpPr>
          <p:nvPr>
            <p:ph type="subTitle" idx="1"/>
          </p:nvPr>
        </p:nvSpPr>
        <p:spPr>
          <a:xfrm>
            <a:off x="1524000" y="4095482"/>
            <a:ext cx="9144000" cy="1162318"/>
          </a:xfrm>
        </p:spPr>
        <p:txBody>
          <a:bodyPr>
            <a:normAutofit fontScale="92500" lnSpcReduction="10000"/>
          </a:bodyPr>
          <a:lstStyle/>
          <a:p>
            <a:pPr algn="l"/>
            <a:r>
              <a:rPr lang="en-US" dirty="0" smtClean="0"/>
              <a:t>SUBMITTED BY:</a:t>
            </a:r>
          </a:p>
          <a:p>
            <a:pPr algn="l"/>
            <a:r>
              <a:rPr lang="en-US" dirty="0" smtClean="0"/>
              <a:t>SHUBHAM GROVER</a:t>
            </a:r>
          </a:p>
          <a:p>
            <a:pPr algn="l"/>
            <a:r>
              <a:rPr lang="en-US" dirty="0" smtClean="0"/>
              <a:t>RTR.SHUBHAMGROVER@GMAIL.COM</a:t>
            </a:r>
            <a:endParaRPr lang="en-US" dirty="0"/>
          </a:p>
        </p:txBody>
      </p:sp>
    </p:spTree>
    <p:extLst>
      <p:ext uri="{BB962C8B-B14F-4D97-AF65-F5344CB8AC3E}">
        <p14:creationId xmlns:p14="http://schemas.microsoft.com/office/powerpoint/2010/main" val="4291803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99244"/>
            <a:ext cx="10515600" cy="1584102"/>
          </a:xfrm>
        </p:spPr>
        <p:txBody>
          <a:bodyPr>
            <a:normAutofit fontScale="90000"/>
          </a:bodyPr>
          <a:lstStyle/>
          <a:p>
            <a:r>
              <a:rPr lang="en-US" sz="3600" dirty="0" smtClean="0"/>
              <a:t/>
            </a:r>
            <a:br>
              <a:rPr lang="en-US" sz="3600" dirty="0" smtClean="0"/>
            </a:br>
            <a:r>
              <a:rPr lang="en-US" sz="2700" b="1" dirty="0" err="1" smtClean="0"/>
              <a:t>Question</a:t>
            </a:r>
            <a:r>
              <a:rPr lang="en-US" sz="2700" dirty="0" err="1" smtClean="0"/>
              <a:t>:We</a:t>
            </a:r>
            <a:r>
              <a:rPr lang="en-US" sz="2700" dirty="0" smtClean="0"/>
              <a:t> will compare two columns male and female with number of </a:t>
            </a:r>
            <a:r>
              <a:rPr lang="en-US" sz="2700" dirty="0" err="1" smtClean="0"/>
              <a:t>likes,mobile_likes</a:t>
            </a:r>
            <a:r>
              <a:rPr lang="en-US" sz="2700" dirty="0" smtClean="0"/>
              <a:t> and </a:t>
            </a:r>
            <a:r>
              <a:rPr lang="en-US" sz="2700" dirty="0" err="1" smtClean="0"/>
              <a:t>www_likes,the</a:t>
            </a:r>
            <a:r>
              <a:rPr lang="en-US" sz="2700" dirty="0" smtClean="0"/>
              <a:t> age group here is less then 60 years of age.</a:t>
            </a:r>
            <a:br>
              <a:rPr lang="en-US" sz="2700" dirty="0" smtClean="0"/>
            </a:br>
            <a:r>
              <a:rPr lang="en-US" sz="3100" b="1" dirty="0" smtClean="0"/>
              <a:t>Findings/Visualizations: </a:t>
            </a:r>
            <a:r>
              <a:rPr lang="en-US" sz="2700" dirty="0" err="1" smtClean="0"/>
              <a:t>mobile_likes</a:t>
            </a:r>
            <a:r>
              <a:rPr lang="en-US" sz="2700" dirty="0" smtClean="0"/>
              <a:t> have more frequency as compared to </a:t>
            </a:r>
            <a:r>
              <a:rPr lang="en-US" sz="2700" dirty="0" err="1" smtClean="0"/>
              <a:t>www_likes</a:t>
            </a:r>
            <a:r>
              <a:rPr lang="en-US" sz="2700" dirty="0" smtClean="0"/>
              <a:t>.</a:t>
            </a:r>
            <a:r>
              <a:rPr lang="en-US" dirty="0" smtClean="0"/>
              <a:t/>
            </a:r>
            <a:br>
              <a:rPr lang="en-US" dirty="0" smtClean="0"/>
            </a:br>
            <a:endParaRPr lang="en-US" dirty="0"/>
          </a:p>
        </p:txBody>
      </p:sp>
      <p:sp>
        <p:nvSpPr>
          <p:cNvPr id="3" name="Text Placeholder 2"/>
          <p:cNvSpPr>
            <a:spLocks noGrp="1"/>
          </p:cNvSpPr>
          <p:nvPr>
            <p:ph type="body" idx="1"/>
          </p:nvPr>
        </p:nvSpPr>
        <p:spPr>
          <a:xfrm>
            <a:off x="839788" y="1880315"/>
            <a:ext cx="5157787" cy="919154"/>
          </a:xfrm>
        </p:spPr>
        <p:txBody>
          <a:bodyPr>
            <a:normAutofit/>
          </a:bodyPr>
          <a:lstStyle/>
          <a:p>
            <a:r>
              <a:rPr lang="en-US" dirty="0" smtClean="0"/>
              <a:t>Male contribution in </a:t>
            </a:r>
            <a:r>
              <a:rPr lang="en-US" dirty="0" err="1" smtClean="0"/>
              <a:t>likes,www_likes</a:t>
            </a:r>
            <a:r>
              <a:rPr lang="en-US" dirty="0" smtClean="0"/>
              <a:t> and </a:t>
            </a:r>
            <a:r>
              <a:rPr lang="en-US" dirty="0" err="1" smtClean="0"/>
              <a:t>mobile_likes</a:t>
            </a:r>
            <a:endParaRPr lang="en-US" dirty="0" smtClean="0"/>
          </a:p>
        </p:txBody>
      </p:sp>
      <p:sp>
        <p:nvSpPr>
          <p:cNvPr id="5" name="Text Placeholder 4"/>
          <p:cNvSpPr>
            <a:spLocks noGrp="1"/>
          </p:cNvSpPr>
          <p:nvPr>
            <p:ph type="body" sz="quarter" idx="3"/>
          </p:nvPr>
        </p:nvSpPr>
        <p:spPr>
          <a:xfrm>
            <a:off x="6172200" y="1880315"/>
            <a:ext cx="5183188" cy="823912"/>
          </a:xfrm>
        </p:spPr>
        <p:txBody>
          <a:bodyPr/>
          <a:lstStyle/>
          <a:p>
            <a:r>
              <a:rPr lang="en-US" dirty="0" err="1" smtClean="0"/>
              <a:t>Femalecontribution</a:t>
            </a:r>
            <a:r>
              <a:rPr lang="en-US" dirty="0" smtClean="0"/>
              <a:t> in </a:t>
            </a:r>
            <a:r>
              <a:rPr lang="en-US" dirty="0" err="1" smtClean="0"/>
              <a:t>likes,www_likes</a:t>
            </a:r>
            <a:r>
              <a:rPr lang="en-US" dirty="0" smtClean="0"/>
              <a:t> and </a:t>
            </a:r>
            <a:r>
              <a:rPr lang="en-US" dirty="0" err="1" smtClean="0"/>
              <a:t>mobile_likes</a:t>
            </a:r>
            <a:endParaRPr lang="en-US" dirty="0" smtClean="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799470"/>
            <a:ext cx="5157787" cy="3868615"/>
          </a:xfr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99469"/>
            <a:ext cx="5126539" cy="3868616"/>
          </a:xfrm>
        </p:spPr>
      </p:pic>
    </p:spTree>
    <p:extLst>
      <p:ext uri="{BB962C8B-B14F-4D97-AF65-F5344CB8AC3E}">
        <p14:creationId xmlns:p14="http://schemas.microsoft.com/office/powerpoint/2010/main" val="3666950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Question</a:t>
            </a:r>
            <a:r>
              <a:rPr lang="en-US" sz="2400" b="1" dirty="0" smtClean="0"/>
              <a:t>: </a:t>
            </a:r>
            <a:r>
              <a:rPr lang="en-US" sz="2700" dirty="0" smtClean="0"/>
              <a:t>We will compare two columns </a:t>
            </a:r>
            <a:r>
              <a:rPr lang="en-US" sz="2700" dirty="0" err="1" smtClean="0"/>
              <a:t>www_likes</a:t>
            </a:r>
            <a:r>
              <a:rPr lang="en-US" sz="2700" dirty="0" smtClean="0"/>
              <a:t> and likes </a:t>
            </a:r>
            <a:r>
              <a:rPr lang="en-US" sz="2700" dirty="0" err="1" smtClean="0"/>
              <a:t>vs</a:t>
            </a:r>
            <a:r>
              <a:rPr lang="en-US" sz="2700" dirty="0" smtClean="0"/>
              <a:t> gender.</a:t>
            </a:r>
            <a:br>
              <a:rPr lang="en-US" sz="2700" dirty="0" smtClean="0"/>
            </a:br>
            <a:r>
              <a:rPr lang="en-US" sz="2400" dirty="0"/>
              <a:t/>
            </a:r>
            <a:br>
              <a:rPr lang="en-US" sz="2400" dirty="0"/>
            </a:br>
            <a:r>
              <a:rPr lang="en-US" sz="3100" b="1" dirty="0" smtClean="0"/>
              <a:t>Findings/Visualizations</a:t>
            </a:r>
            <a:r>
              <a:rPr lang="en-US" sz="2400" dirty="0" smtClean="0"/>
              <a:t>:-</a:t>
            </a:r>
            <a:r>
              <a:rPr lang="en-US" sz="2700" dirty="0" smtClean="0"/>
              <a:t>here we can see that female has more count as compared to male in </a:t>
            </a:r>
            <a:r>
              <a:rPr lang="en-US" sz="2700" dirty="0" err="1" smtClean="0"/>
              <a:t>likes,www_likes</a:t>
            </a:r>
            <a:endParaRPr lang="en-US" sz="2700" dirty="0"/>
          </a:p>
        </p:txBody>
      </p:sp>
      <p:sp>
        <p:nvSpPr>
          <p:cNvPr id="3" name="Text Placeholder 2"/>
          <p:cNvSpPr>
            <a:spLocks noGrp="1"/>
          </p:cNvSpPr>
          <p:nvPr>
            <p:ph type="body" idx="1"/>
          </p:nvPr>
        </p:nvSpPr>
        <p:spPr/>
        <p:txBody>
          <a:bodyPr/>
          <a:lstStyle/>
          <a:p>
            <a:r>
              <a:rPr lang="en-US" dirty="0" smtClean="0"/>
              <a:t>Likes </a:t>
            </a:r>
            <a:r>
              <a:rPr lang="en-US" dirty="0" err="1" smtClean="0"/>
              <a:t>Vs</a:t>
            </a:r>
            <a:r>
              <a:rPr lang="en-US" dirty="0" smtClean="0"/>
              <a:t> Gender</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05074"/>
            <a:ext cx="5083175" cy="3966063"/>
          </a:xfrm>
          <a:effectLst>
            <a:outerShdw blurRad="50800" dist="50800" dir="5400000" algn="ctr" rotWithShape="0">
              <a:srgbClr val="000000">
                <a:alpha val="99000"/>
              </a:srgbClr>
            </a:outerShdw>
          </a:effectLst>
        </p:spPr>
      </p:pic>
      <p:sp>
        <p:nvSpPr>
          <p:cNvPr id="5" name="Text Placeholder 4"/>
          <p:cNvSpPr>
            <a:spLocks noGrp="1"/>
          </p:cNvSpPr>
          <p:nvPr>
            <p:ph type="body" sz="quarter" idx="3"/>
          </p:nvPr>
        </p:nvSpPr>
        <p:spPr/>
        <p:txBody>
          <a:bodyPr/>
          <a:lstStyle/>
          <a:p>
            <a:r>
              <a:rPr lang="en-US" dirty="0" err="1" smtClean="0"/>
              <a:t>www_likes</a:t>
            </a:r>
            <a:r>
              <a:rPr lang="en-US" dirty="0" smtClean="0"/>
              <a:t> </a:t>
            </a:r>
            <a:r>
              <a:rPr lang="en-US" dirty="0" err="1" smtClean="0"/>
              <a:t>Vs</a:t>
            </a:r>
            <a:r>
              <a:rPr lang="en-US" dirty="0" smtClean="0"/>
              <a:t> Gender</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7575" y="2505075"/>
            <a:ext cx="5283201" cy="3966062"/>
          </a:xfrm>
          <a:effectLst>
            <a:outerShdw blurRad="50800" dist="50800" dir="5400000" algn="ctr" rotWithShape="0">
              <a:srgbClr val="000000">
                <a:alpha val="72000"/>
              </a:srgbClr>
            </a:outerShdw>
          </a:effectLst>
        </p:spPr>
      </p:pic>
    </p:spTree>
    <p:extLst>
      <p:ext uri="{BB962C8B-B14F-4D97-AF65-F5344CB8AC3E}">
        <p14:creationId xmlns:p14="http://schemas.microsoft.com/office/powerpoint/2010/main" val="3048386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37917"/>
          </a:xfrm>
        </p:spPr>
        <p:txBody>
          <a:bodyPr>
            <a:normAutofit fontScale="90000"/>
          </a:bodyPr>
          <a:lstStyle/>
          <a:p>
            <a:r>
              <a:rPr lang="en-US" sz="3100" b="1" dirty="0" err="1" smtClean="0"/>
              <a:t>Question:</a:t>
            </a:r>
            <a:r>
              <a:rPr lang="en-US" sz="2700" dirty="0" err="1" smtClean="0"/>
              <a:t>We</a:t>
            </a:r>
            <a:r>
              <a:rPr lang="en-US" sz="2700" dirty="0" smtClean="0"/>
              <a:t> will compare Tenure </a:t>
            </a:r>
            <a:r>
              <a:rPr lang="en-US" sz="2700" dirty="0" err="1" smtClean="0"/>
              <a:t>Vs</a:t>
            </a:r>
            <a:r>
              <a:rPr lang="en-US" sz="2700" dirty="0" smtClean="0"/>
              <a:t> gender which gender has more years with FB.</a:t>
            </a:r>
            <a:br>
              <a:rPr lang="en-US" sz="2700" dirty="0" smtClean="0"/>
            </a:br>
            <a:r>
              <a:rPr lang="en-US" sz="2700" dirty="0" smtClean="0"/>
              <a:t/>
            </a:r>
            <a:br>
              <a:rPr lang="en-US" sz="2700" dirty="0" smtClean="0"/>
            </a:br>
            <a:r>
              <a:rPr lang="en-US" sz="3100" b="1" dirty="0" smtClean="0"/>
              <a:t>Findings/Visualizations:-</a:t>
            </a:r>
            <a:r>
              <a:rPr lang="en-US" sz="2700" dirty="0" smtClean="0"/>
              <a:t>We conclude that male has more years with FB as compared to female in all age groups.</a:t>
            </a:r>
            <a:endParaRPr lang="en-US" sz="27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229" y="2084583"/>
            <a:ext cx="11161542" cy="4625706"/>
          </a:xfrm>
        </p:spPr>
      </p:pic>
    </p:spTree>
    <p:extLst>
      <p:ext uri="{BB962C8B-B14F-4D97-AF65-F5344CB8AC3E}">
        <p14:creationId xmlns:p14="http://schemas.microsoft.com/office/powerpoint/2010/main" val="3153219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2" y="142478"/>
            <a:ext cx="10515600" cy="2037091"/>
          </a:xfrm>
        </p:spPr>
        <p:txBody>
          <a:bodyPr>
            <a:noAutofit/>
          </a:bodyPr>
          <a:lstStyle/>
          <a:p>
            <a:r>
              <a:rPr lang="en-US" sz="2800" b="1" dirty="0" smtClean="0"/>
              <a:t>Question: </a:t>
            </a:r>
            <a:r>
              <a:rPr lang="en-US" sz="2400" dirty="0" smtClean="0"/>
              <a:t>Will compare male and female who has tenure less then 4 years or more .</a:t>
            </a:r>
            <a:br>
              <a:rPr lang="en-US" sz="2400" dirty="0" smtClean="0"/>
            </a:br>
            <a:r>
              <a:rPr lang="en-US" sz="2400" dirty="0" smtClean="0"/>
              <a:t/>
            </a:r>
            <a:br>
              <a:rPr lang="en-US" sz="2400" dirty="0" smtClean="0"/>
            </a:br>
            <a:r>
              <a:rPr lang="en-US" sz="2800" b="1" dirty="0" smtClean="0"/>
              <a:t>Findings/Visualization: </a:t>
            </a:r>
            <a:r>
              <a:rPr lang="en-US" sz="2400" dirty="0" smtClean="0"/>
              <a:t>found that  female users with age more then 4 years are more as compared to male where as male users are more with tenure less then 4 years of time frame.</a:t>
            </a:r>
            <a:endParaRPr lang="en-US" sz="2400" dirty="0"/>
          </a:p>
        </p:txBody>
      </p:sp>
      <p:sp>
        <p:nvSpPr>
          <p:cNvPr id="7" name="Content Placeholder 6"/>
          <p:cNvSpPr>
            <a:spLocks noGrp="1"/>
          </p:cNvSpPr>
          <p:nvPr>
            <p:ph sz="half" idx="1"/>
          </p:nvPr>
        </p:nvSpPr>
        <p:spPr>
          <a:xfrm flipV="1">
            <a:off x="838200" y="6176963"/>
            <a:ext cx="4519411" cy="214840"/>
          </a:xfrm>
        </p:spPr>
        <p:txBody>
          <a:bodyPr>
            <a:normAutofit fontScale="40000" lnSpcReduction="20000"/>
          </a:bodyPr>
          <a:lstStyle/>
          <a:p>
            <a:endParaRPr lang="en-US" dirty="0"/>
          </a:p>
        </p:txBody>
      </p:sp>
      <p:pic>
        <p:nvPicPr>
          <p:cNvPr id="8" name="Picture 7"/>
          <p:cNvPicPr>
            <a:picLocks noChangeAspect="1"/>
          </p:cNvPicPr>
          <p:nvPr/>
        </p:nvPicPr>
        <p:blipFill>
          <a:blip r:embed="rId2"/>
          <a:stretch>
            <a:fillRect/>
          </a:stretch>
        </p:blipFill>
        <p:spPr>
          <a:xfrm>
            <a:off x="838197" y="4677819"/>
            <a:ext cx="10734675" cy="2035956"/>
          </a:xfrm>
          <a:prstGeom prst="rect">
            <a:avLst/>
          </a:prstGeom>
        </p:spPr>
      </p:pic>
      <p:pic>
        <p:nvPicPr>
          <p:cNvPr id="10" name="Content Placeholder 9"/>
          <p:cNvPicPr>
            <a:picLocks noGrp="1" noChangeAspect="1"/>
          </p:cNvPicPr>
          <p:nvPr>
            <p:ph sz="half" idx="2"/>
          </p:nvPr>
        </p:nvPicPr>
        <p:blipFill>
          <a:blip r:embed="rId3"/>
          <a:stretch>
            <a:fillRect/>
          </a:stretch>
        </p:blipFill>
        <p:spPr>
          <a:xfrm>
            <a:off x="838197" y="2501542"/>
            <a:ext cx="10734675" cy="2040730"/>
          </a:xfrm>
          <a:prstGeom prst="rect">
            <a:avLst/>
          </a:prstGeom>
        </p:spPr>
      </p:pic>
    </p:spTree>
    <p:extLst>
      <p:ext uri="{BB962C8B-B14F-4D97-AF65-F5344CB8AC3E}">
        <p14:creationId xmlns:p14="http://schemas.microsoft.com/office/powerpoint/2010/main" val="18493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1187"/>
            <a:ext cx="10515600" cy="2184892"/>
          </a:xfrm>
        </p:spPr>
        <p:txBody>
          <a:bodyPr>
            <a:noAutofit/>
          </a:bodyPr>
          <a:lstStyle/>
          <a:p>
            <a:r>
              <a:rPr lang="en-US" sz="2800" b="1" dirty="0" smtClean="0"/>
              <a:t>Question</a:t>
            </a:r>
            <a:r>
              <a:rPr lang="en-US" sz="3200" dirty="0" smtClean="0"/>
              <a:t>: </a:t>
            </a:r>
            <a:r>
              <a:rPr lang="en-US" sz="2400" dirty="0" smtClean="0"/>
              <a:t>Will see the </a:t>
            </a:r>
            <a:r>
              <a:rPr lang="en-US" sz="2400" dirty="0" err="1" smtClean="0"/>
              <a:t>friend_count</a:t>
            </a:r>
            <a:r>
              <a:rPr lang="en-US" sz="2400" dirty="0" smtClean="0"/>
              <a:t> and </a:t>
            </a:r>
            <a:r>
              <a:rPr lang="en-US" sz="2400" dirty="0" err="1" smtClean="0"/>
              <a:t>friendship_intiated</a:t>
            </a:r>
            <a:r>
              <a:rPr lang="en-US" sz="2400" dirty="0" smtClean="0"/>
              <a:t> in male and female</a:t>
            </a:r>
            <a:r>
              <a:rPr lang="en-US" sz="3200" dirty="0" smtClean="0"/>
              <a:t>.</a:t>
            </a:r>
            <a:br>
              <a:rPr lang="en-US" sz="3200" dirty="0" smtClean="0"/>
            </a:br>
            <a:r>
              <a:rPr lang="en-US" sz="3200" dirty="0" smtClean="0"/>
              <a:t/>
            </a:r>
            <a:br>
              <a:rPr lang="en-US" sz="3200" dirty="0" smtClean="0"/>
            </a:br>
            <a:r>
              <a:rPr lang="en-US" sz="2800" b="1" dirty="0" smtClean="0"/>
              <a:t>Findings/Visualization</a:t>
            </a:r>
            <a:r>
              <a:rPr lang="en-US" sz="2400" b="1" dirty="0" smtClean="0"/>
              <a:t>: </a:t>
            </a:r>
            <a:r>
              <a:rPr lang="en-US" sz="2400" dirty="0" smtClean="0"/>
              <a:t>Therefore the count for friend</a:t>
            </a:r>
            <a:br>
              <a:rPr lang="en-US" sz="2400" dirty="0" smtClean="0"/>
            </a:br>
            <a:r>
              <a:rPr lang="en-US" sz="2400" dirty="0" smtClean="0"/>
              <a:t>-count and </a:t>
            </a:r>
            <a:r>
              <a:rPr lang="en-US" sz="2400" dirty="0" err="1" smtClean="0"/>
              <a:t>friendship_initated</a:t>
            </a:r>
            <a:r>
              <a:rPr lang="en-US" sz="2400" dirty="0" smtClean="0"/>
              <a:t> is more in female and </a:t>
            </a:r>
            <a:r>
              <a:rPr lang="en-US" sz="2400" dirty="0" err="1" smtClean="0"/>
              <a:t>friendship_initated</a:t>
            </a:r>
            <a:r>
              <a:rPr lang="en-US" sz="2400" dirty="0" smtClean="0"/>
              <a:t> is more in male as compared to female.</a:t>
            </a:r>
            <a:endParaRPr lang="en-US" sz="2400" dirty="0"/>
          </a:p>
        </p:txBody>
      </p:sp>
      <p:pic>
        <p:nvPicPr>
          <p:cNvPr id="4" name="Content Placeholder 3"/>
          <p:cNvPicPr>
            <a:picLocks noGrp="1" noChangeAspect="1"/>
          </p:cNvPicPr>
          <p:nvPr>
            <p:ph idx="1"/>
          </p:nvPr>
        </p:nvPicPr>
        <p:blipFill>
          <a:blip r:embed="rId2"/>
          <a:stretch>
            <a:fillRect/>
          </a:stretch>
        </p:blipFill>
        <p:spPr>
          <a:xfrm>
            <a:off x="651803" y="3094486"/>
            <a:ext cx="10888394" cy="3286918"/>
          </a:xfrm>
          <a:prstGeom prst="rect">
            <a:avLst/>
          </a:prstGeom>
        </p:spPr>
      </p:pic>
    </p:spTree>
    <p:extLst>
      <p:ext uri="{BB962C8B-B14F-4D97-AF65-F5344CB8AC3E}">
        <p14:creationId xmlns:p14="http://schemas.microsoft.com/office/powerpoint/2010/main" val="152890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Question:-</a:t>
            </a:r>
            <a:r>
              <a:rPr lang="en-US" sz="2400" dirty="0" smtClean="0"/>
              <a:t>Will compare frequency </a:t>
            </a:r>
            <a:r>
              <a:rPr lang="en-US" sz="2400" dirty="0" err="1" smtClean="0"/>
              <a:t>Vs</a:t>
            </a:r>
            <a:r>
              <a:rPr lang="en-US" sz="2400" dirty="0" smtClean="0"/>
              <a:t> tenure(less then 4 years)</a:t>
            </a:r>
            <a:br>
              <a:rPr lang="en-US" sz="2400" dirty="0" smtClean="0"/>
            </a:br>
            <a:r>
              <a:rPr lang="en-US" sz="2400" dirty="0" smtClean="0"/>
              <a:t/>
            </a:r>
            <a:br>
              <a:rPr lang="en-US" sz="2400" dirty="0" smtClean="0"/>
            </a:br>
            <a:r>
              <a:rPr lang="en-US" sz="2800" b="1" dirty="0" smtClean="0"/>
              <a:t>Findings/Visualizations:-</a:t>
            </a:r>
            <a:r>
              <a:rPr lang="en-US" sz="2400" dirty="0" smtClean="0"/>
              <a:t>here we can see that the male are more with tenure less then 4 years in age group 0-1 years</a:t>
            </a:r>
            <a:endParaRPr lang="en-US" sz="2400" dirty="0"/>
          </a:p>
        </p:txBody>
      </p:sp>
      <p:sp>
        <p:nvSpPr>
          <p:cNvPr id="3" name="Text Placeholder 2"/>
          <p:cNvSpPr>
            <a:spLocks noGrp="1"/>
          </p:cNvSpPr>
          <p:nvPr>
            <p:ph type="body" idx="1"/>
          </p:nvPr>
        </p:nvSpPr>
        <p:spPr/>
        <p:txBody>
          <a:bodyPr/>
          <a:lstStyle/>
          <a:p>
            <a:r>
              <a:rPr lang="en-US" dirty="0" smtClean="0"/>
              <a:t>Frequency </a:t>
            </a:r>
            <a:r>
              <a:rPr lang="en-US" dirty="0" err="1" smtClean="0"/>
              <a:t>Vs</a:t>
            </a:r>
            <a:r>
              <a:rPr lang="en-US" dirty="0" smtClean="0"/>
              <a:t> Tenure(male)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0543" y="2505076"/>
            <a:ext cx="5157787" cy="3663904"/>
          </a:xfrm>
        </p:spPr>
      </p:pic>
      <p:sp>
        <p:nvSpPr>
          <p:cNvPr id="5" name="Text Placeholder 4"/>
          <p:cNvSpPr>
            <a:spLocks noGrp="1"/>
          </p:cNvSpPr>
          <p:nvPr>
            <p:ph type="body" sz="quarter" idx="3"/>
          </p:nvPr>
        </p:nvSpPr>
        <p:spPr/>
        <p:txBody>
          <a:bodyPr/>
          <a:lstStyle/>
          <a:p>
            <a:r>
              <a:rPr lang="en-US" dirty="0" smtClean="0"/>
              <a:t>Frequency </a:t>
            </a:r>
            <a:r>
              <a:rPr lang="en-US" dirty="0" err="1" smtClean="0"/>
              <a:t>Vs</a:t>
            </a:r>
            <a:r>
              <a:rPr lang="en-US" dirty="0" smtClean="0"/>
              <a:t> Tenure(Female)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505074"/>
            <a:ext cx="5183188" cy="3663906"/>
          </a:xfrm>
        </p:spPr>
      </p:pic>
    </p:spTree>
    <p:extLst>
      <p:ext uri="{BB962C8B-B14F-4D97-AF65-F5344CB8AC3E}">
        <p14:creationId xmlns:p14="http://schemas.microsoft.com/office/powerpoint/2010/main" val="2885320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Question:Will</a:t>
            </a:r>
            <a:r>
              <a:rPr lang="en-US" sz="3600" dirty="0" smtClean="0"/>
              <a:t> compare frequency </a:t>
            </a:r>
            <a:r>
              <a:rPr lang="en-US" sz="3600" dirty="0" err="1" smtClean="0"/>
              <a:t>Vs</a:t>
            </a:r>
            <a:r>
              <a:rPr lang="en-US" sz="3600" dirty="0" smtClean="0"/>
              <a:t> (more then 4 years)</a:t>
            </a:r>
            <a:br>
              <a:rPr lang="en-US" sz="3600" dirty="0" smtClean="0"/>
            </a:br>
            <a:r>
              <a:rPr lang="en-US" sz="3600" dirty="0" smtClean="0"/>
              <a:t>here we can see that the Female are more with tenure less then 4 years in age group 3-4 years</a:t>
            </a:r>
            <a:endParaRPr lang="en-US" sz="3600" dirty="0"/>
          </a:p>
        </p:txBody>
      </p:sp>
      <p:sp>
        <p:nvSpPr>
          <p:cNvPr id="3" name="Text Placeholder 2"/>
          <p:cNvSpPr>
            <a:spLocks noGrp="1"/>
          </p:cNvSpPr>
          <p:nvPr>
            <p:ph type="body" idx="1"/>
          </p:nvPr>
        </p:nvSpPr>
        <p:spPr/>
        <p:txBody>
          <a:bodyPr/>
          <a:lstStyle/>
          <a:p>
            <a:r>
              <a:rPr lang="en-US" dirty="0" smtClean="0"/>
              <a:t>Frequency </a:t>
            </a:r>
            <a:r>
              <a:rPr lang="en-US" dirty="0" err="1" smtClean="0"/>
              <a:t>Vs</a:t>
            </a:r>
            <a:r>
              <a:rPr lang="en-US" dirty="0" smtClean="0"/>
              <a:t> Tenure(male)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4052" y="2653048"/>
            <a:ext cx="5157787" cy="3371283"/>
          </a:xfrm>
        </p:spPr>
      </p:pic>
      <p:sp>
        <p:nvSpPr>
          <p:cNvPr id="5" name="Text Placeholder 4"/>
          <p:cNvSpPr>
            <a:spLocks noGrp="1"/>
          </p:cNvSpPr>
          <p:nvPr>
            <p:ph type="body" sz="quarter" idx="3"/>
          </p:nvPr>
        </p:nvSpPr>
        <p:spPr/>
        <p:txBody>
          <a:bodyPr/>
          <a:lstStyle/>
          <a:p>
            <a:r>
              <a:rPr lang="en-US" dirty="0" smtClean="0"/>
              <a:t>Frequency </a:t>
            </a:r>
            <a:r>
              <a:rPr lang="en-US" dirty="0" err="1" smtClean="0"/>
              <a:t>Vs</a:t>
            </a:r>
            <a:r>
              <a:rPr lang="en-US" dirty="0" smtClean="0"/>
              <a:t> Tenure(Female)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53047"/>
            <a:ext cx="5183188" cy="3371283"/>
          </a:xfrm>
        </p:spPr>
      </p:pic>
    </p:spTree>
    <p:extLst>
      <p:ext uri="{BB962C8B-B14F-4D97-AF65-F5344CB8AC3E}">
        <p14:creationId xmlns:p14="http://schemas.microsoft.com/office/powerpoint/2010/main" val="818736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54547"/>
            <a:ext cx="10515600" cy="1536142"/>
          </a:xfrm>
        </p:spPr>
        <p:txBody>
          <a:bodyPr>
            <a:noAutofit/>
          </a:bodyPr>
          <a:lstStyle/>
          <a:p>
            <a:r>
              <a:rPr lang="en-US" sz="2800" b="1" dirty="0" smtClean="0"/>
              <a:t>Question</a:t>
            </a:r>
            <a:r>
              <a:rPr lang="en-US" sz="2800" dirty="0" smtClean="0"/>
              <a:t>: </a:t>
            </a:r>
            <a:r>
              <a:rPr lang="en-US" sz="2400" dirty="0" smtClean="0"/>
              <a:t>Will compare the </a:t>
            </a:r>
            <a:r>
              <a:rPr lang="en-US" sz="2400" dirty="0" err="1" smtClean="0"/>
              <a:t>friend_count,friendship_initated</a:t>
            </a:r>
            <a:r>
              <a:rPr lang="en-US" sz="2400" dirty="0" smtClean="0"/>
              <a:t> with the gender along with age group.</a:t>
            </a:r>
            <a:r>
              <a:rPr lang="en-US" sz="2800" dirty="0" smtClean="0"/>
              <a:t/>
            </a:r>
            <a:br>
              <a:rPr lang="en-US" sz="2800" dirty="0" smtClean="0"/>
            </a:br>
            <a:r>
              <a:rPr lang="en-US" sz="2800" b="1" dirty="0" smtClean="0"/>
              <a:t>Findings/</a:t>
            </a:r>
            <a:r>
              <a:rPr lang="en-US" sz="2800" b="1" dirty="0" err="1" smtClean="0"/>
              <a:t>Visulaization</a:t>
            </a:r>
            <a:r>
              <a:rPr lang="en-US" sz="2400" dirty="0" smtClean="0"/>
              <a:t>: We get that the frequency is more in female for </a:t>
            </a:r>
            <a:r>
              <a:rPr lang="en-US" sz="2400" dirty="0" err="1" smtClean="0"/>
              <a:t>friend_count</a:t>
            </a:r>
            <a:r>
              <a:rPr lang="en-US" sz="2400" dirty="0" smtClean="0"/>
              <a:t> and with less then 30 years of age</a:t>
            </a:r>
            <a:endParaRPr lang="en-US" sz="2400" dirty="0"/>
          </a:p>
        </p:txBody>
      </p:sp>
      <p:sp>
        <p:nvSpPr>
          <p:cNvPr id="3" name="Text Placeholder 2"/>
          <p:cNvSpPr>
            <a:spLocks noGrp="1"/>
          </p:cNvSpPr>
          <p:nvPr>
            <p:ph type="body" idx="1"/>
          </p:nvPr>
        </p:nvSpPr>
        <p:spPr>
          <a:xfrm>
            <a:off x="839788" y="1854557"/>
            <a:ext cx="5157787" cy="650517"/>
          </a:xfrm>
        </p:spPr>
        <p:txBody>
          <a:bodyPr>
            <a:normAutofit fontScale="85000" lnSpcReduction="10000"/>
          </a:bodyPr>
          <a:lstStyle/>
          <a:p>
            <a:r>
              <a:rPr lang="en-US" dirty="0" smtClean="0"/>
              <a:t>Frequency of </a:t>
            </a:r>
            <a:r>
              <a:rPr lang="en-US" dirty="0" err="1" smtClean="0"/>
              <a:t>friend_count,friendship_initated</a:t>
            </a:r>
            <a:r>
              <a:rPr lang="en-US" dirty="0" smtClean="0"/>
              <a:t>  </a:t>
            </a:r>
            <a:r>
              <a:rPr lang="en-US" dirty="0" err="1" smtClean="0"/>
              <a:t>Vs</a:t>
            </a:r>
            <a:r>
              <a:rPr lang="en-US" dirty="0" smtClean="0"/>
              <a:t> Gender</a:t>
            </a:r>
            <a:endParaRPr lang="en-US" dirty="0"/>
          </a:p>
        </p:txBody>
      </p:sp>
      <p:sp>
        <p:nvSpPr>
          <p:cNvPr id="5" name="Text Placeholder 4"/>
          <p:cNvSpPr>
            <a:spLocks noGrp="1"/>
          </p:cNvSpPr>
          <p:nvPr>
            <p:ph type="body" sz="quarter" idx="3"/>
          </p:nvPr>
        </p:nvSpPr>
        <p:spPr>
          <a:xfrm>
            <a:off x="6172200" y="2160630"/>
            <a:ext cx="5183188" cy="650518"/>
          </a:xfrm>
        </p:spPr>
        <p:txBody>
          <a:bodyPr>
            <a:noAutofit/>
          </a:bodyPr>
          <a:lstStyle/>
          <a:p>
            <a:endParaRPr lang="en-US" sz="1800" dirty="0" smtClean="0"/>
          </a:p>
          <a:p>
            <a:r>
              <a:rPr lang="en-US" sz="1800" dirty="0" smtClean="0"/>
              <a:t>Frequency of </a:t>
            </a:r>
            <a:r>
              <a:rPr lang="en-US" sz="1800" dirty="0" err="1" smtClean="0"/>
              <a:t>friend_count,friendship_initated</a:t>
            </a:r>
            <a:r>
              <a:rPr lang="en-US" sz="1800" dirty="0" smtClean="0"/>
              <a:t>  </a:t>
            </a:r>
            <a:r>
              <a:rPr lang="en-US" sz="1800" dirty="0" err="1" smtClean="0"/>
              <a:t>Vs</a:t>
            </a:r>
            <a:r>
              <a:rPr lang="en-US" sz="1800" dirty="0" smtClean="0"/>
              <a:t> age group</a:t>
            </a:r>
          </a:p>
          <a:p>
            <a:endParaRPr lang="en-US" sz="1800" dirty="0"/>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61788" y="2950269"/>
            <a:ext cx="4932620" cy="3684588"/>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950269"/>
            <a:ext cx="5157787" cy="3102801"/>
          </a:xfrm>
        </p:spPr>
      </p:pic>
    </p:spTree>
    <p:extLst>
      <p:ext uri="{BB962C8B-B14F-4D97-AF65-F5344CB8AC3E}">
        <p14:creationId xmlns:p14="http://schemas.microsoft.com/office/powerpoint/2010/main" val="2123846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Question</a:t>
            </a:r>
            <a:r>
              <a:rPr lang="en-US" sz="2800" dirty="0" smtClean="0"/>
              <a:t>:-</a:t>
            </a:r>
            <a:r>
              <a:rPr lang="en-US" sz="3100" dirty="0" smtClean="0"/>
              <a:t>will</a:t>
            </a:r>
            <a:r>
              <a:rPr lang="en-US" sz="2400" dirty="0" smtClean="0"/>
              <a:t> compare maximum likes and will compare that with gender.</a:t>
            </a:r>
            <a:br>
              <a:rPr lang="en-US" sz="2400" dirty="0" smtClean="0"/>
            </a:br>
            <a:r>
              <a:rPr lang="en-US" sz="2400" dirty="0"/>
              <a:t/>
            </a:r>
            <a:br>
              <a:rPr lang="en-US" sz="2400" dirty="0"/>
            </a:br>
            <a:r>
              <a:rPr lang="en-US" sz="3100" b="1" dirty="0" smtClean="0"/>
              <a:t>Findings/Visualization:-</a:t>
            </a:r>
            <a:r>
              <a:rPr lang="en-US" sz="2700" dirty="0" smtClean="0"/>
              <a:t>male has maximum likes per day along with other graph showing frequency of </a:t>
            </a:r>
            <a:r>
              <a:rPr lang="en-US" sz="2700" dirty="0" err="1" smtClean="0"/>
              <a:t>userid</a:t>
            </a:r>
            <a:r>
              <a:rPr lang="en-US" sz="2700" dirty="0" smtClean="0"/>
              <a:t> too.</a:t>
            </a:r>
            <a:endParaRPr lang="en-US" sz="2700" b="1" dirty="0"/>
          </a:p>
        </p:txBody>
      </p:sp>
      <p:sp>
        <p:nvSpPr>
          <p:cNvPr id="3" name="Text Placeholder 2"/>
          <p:cNvSpPr>
            <a:spLocks noGrp="1"/>
          </p:cNvSpPr>
          <p:nvPr>
            <p:ph type="body" idx="1"/>
          </p:nvPr>
        </p:nvSpPr>
        <p:spPr/>
        <p:txBody>
          <a:bodyPr>
            <a:normAutofit/>
          </a:bodyPr>
          <a:lstStyle/>
          <a:p>
            <a:r>
              <a:rPr lang="en-US" dirty="0" smtClean="0"/>
              <a:t> likes </a:t>
            </a:r>
            <a:r>
              <a:rPr lang="en-US" dirty="0" err="1" smtClean="0"/>
              <a:t>Vs</a:t>
            </a:r>
            <a:r>
              <a:rPr lang="en-US" dirty="0" smtClean="0"/>
              <a:t> Gender</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3645" y="2505075"/>
            <a:ext cx="4710072" cy="3684588"/>
          </a:xfrm>
        </p:spPr>
      </p:pic>
      <p:sp>
        <p:nvSpPr>
          <p:cNvPr id="5" name="Text Placeholder 4"/>
          <p:cNvSpPr>
            <a:spLocks noGrp="1"/>
          </p:cNvSpPr>
          <p:nvPr>
            <p:ph type="body" sz="quarter" idx="3"/>
          </p:nvPr>
        </p:nvSpPr>
        <p:spPr/>
        <p:txBody>
          <a:bodyPr/>
          <a:lstStyle/>
          <a:p>
            <a:r>
              <a:rPr lang="en-US" dirty="0" smtClean="0"/>
              <a:t>Maximum Likes per day</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7109" y="2505075"/>
            <a:ext cx="4473370" cy="3684588"/>
          </a:xfrm>
        </p:spPr>
      </p:pic>
    </p:spTree>
    <p:extLst>
      <p:ext uri="{BB962C8B-B14F-4D97-AF65-F5344CB8AC3E}">
        <p14:creationId xmlns:p14="http://schemas.microsoft.com/office/powerpoint/2010/main" val="3087041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Question</a:t>
            </a:r>
            <a:r>
              <a:rPr lang="en-US" sz="2800" dirty="0" smtClean="0"/>
              <a:t>:-likes received on basis of female and male.</a:t>
            </a:r>
            <a:br>
              <a:rPr lang="en-US" sz="2800" dirty="0" smtClean="0"/>
            </a:br>
            <a:r>
              <a:rPr lang="en-US" sz="2800" dirty="0" smtClean="0"/>
              <a:t/>
            </a:r>
            <a:br>
              <a:rPr lang="en-US" sz="2800" dirty="0" smtClean="0"/>
            </a:br>
            <a:r>
              <a:rPr lang="en-US" sz="2800" b="1" dirty="0" smtClean="0"/>
              <a:t>Findings/Visualizations:- </a:t>
            </a:r>
            <a:r>
              <a:rPr lang="en-US" sz="2800" dirty="0" smtClean="0"/>
              <a:t>male has more number of friend request initiated as compared with female per day.</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3705"/>
            <a:ext cx="10515600" cy="4175177"/>
          </a:xfrm>
        </p:spPr>
      </p:pic>
    </p:spTree>
    <p:extLst>
      <p:ext uri="{BB962C8B-B14F-4D97-AF65-F5344CB8AC3E}">
        <p14:creationId xmlns:p14="http://schemas.microsoft.com/office/powerpoint/2010/main" val="2560165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effectLst>
                  <a:outerShdw blurRad="38100" dist="38100" dir="2700000" algn="tl">
                    <a:srgbClr val="000000">
                      <a:alpha val="43137"/>
                    </a:srgbClr>
                  </a:outerShdw>
                </a:effectLst>
              </a:rPr>
              <a:t>INTRODUCTION TO TOPIC     </a:t>
            </a:r>
            <a:endParaRPr lang="en-US"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21536" y="1690688"/>
            <a:ext cx="10515600" cy="4734529"/>
          </a:xfrm>
        </p:spPr>
        <p:txBody>
          <a:bodyPr>
            <a:normAutofit lnSpcReduction="10000"/>
          </a:bodyPr>
          <a:lstStyle/>
          <a:p>
            <a:r>
              <a:rPr lang="en-IN" b="1" dirty="0"/>
              <a:t>Facebook</a:t>
            </a:r>
            <a:r>
              <a:rPr lang="en-IN" dirty="0"/>
              <a:t> (stylized as </a:t>
            </a:r>
            <a:r>
              <a:rPr lang="en-IN" b="1" dirty="0" smtClean="0"/>
              <a:t>Facebook</a:t>
            </a:r>
            <a:r>
              <a:rPr lang="en-IN" dirty="0" smtClean="0"/>
              <a:t>) </a:t>
            </a:r>
            <a:r>
              <a:rPr lang="en-IN" dirty="0"/>
              <a:t>is an American online social media and social networking service based in Menlo Park, California, and a flagship service of the namesake company Facebook, Inc. It was founded by Mark Zuckerberg, along with fellow Harvard College </a:t>
            </a:r>
            <a:r>
              <a:rPr lang="en-IN" dirty="0" smtClean="0"/>
              <a:t>students </a:t>
            </a:r>
            <a:r>
              <a:rPr lang="en-IN" dirty="0"/>
              <a:t>and roommates Eduardo </a:t>
            </a:r>
            <a:r>
              <a:rPr lang="en-IN" dirty="0" smtClean="0"/>
              <a:t>Savarin,</a:t>
            </a:r>
            <a:r>
              <a:rPr lang="en-IN" dirty="0"/>
              <a:t> Andrew McCollum, Dustin </a:t>
            </a:r>
            <a:r>
              <a:rPr lang="en-IN" dirty="0" smtClean="0"/>
              <a:t>Muscovite, </a:t>
            </a:r>
            <a:r>
              <a:rPr lang="en-IN" dirty="0"/>
              <a:t>and Chris Hughes.</a:t>
            </a:r>
          </a:p>
          <a:p>
            <a:r>
              <a:rPr lang="en-US" dirty="0" smtClean="0"/>
              <a:t>Therefore  the Facebook was first launched in September ,2006 from then only the demand for Facebook among youngsters is to be seen.</a:t>
            </a:r>
          </a:p>
          <a:p>
            <a:r>
              <a:rPr lang="en-US" dirty="0" smtClean="0"/>
              <a:t>Whether young ,old all are on Facebook and mostly it is used to get connected with your sol old friend be it in school and be it in colleges</a:t>
            </a:r>
          </a:p>
          <a:p>
            <a:r>
              <a:rPr lang="en-US" dirty="0" smtClean="0"/>
              <a:t>We can send the request ,accept the request,also likes some photos or get likes on our photos.</a:t>
            </a:r>
          </a:p>
          <a:p>
            <a:pPr marL="0" indent="0">
              <a:buNone/>
            </a:pPr>
            <a:endParaRPr lang="en-US" dirty="0" smtClean="0"/>
          </a:p>
          <a:p>
            <a:endParaRPr lang="en-US" dirty="0"/>
          </a:p>
        </p:txBody>
      </p:sp>
    </p:spTree>
    <p:extLst>
      <p:ext uri="{BB962C8B-B14F-4D97-AF65-F5344CB8AC3E}">
        <p14:creationId xmlns:p14="http://schemas.microsoft.com/office/powerpoint/2010/main" val="3041761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115910"/>
            <a:ext cx="10515600" cy="1983345"/>
          </a:xfrm>
        </p:spPr>
        <p:txBody>
          <a:bodyPr>
            <a:normAutofit/>
          </a:bodyPr>
          <a:lstStyle/>
          <a:p>
            <a:r>
              <a:rPr lang="en-US" sz="2800" b="1" dirty="0" smtClean="0"/>
              <a:t>Question: </a:t>
            </a:r>
            <a:r>
              <a:rPr lang="en-US" sz="2700" dirty="0" smtClean="0"/>
              <a:t>total number of </a:t>
            </a:r>
            <a:r>
              <a:rPr lang="en-US" sz="2700" dirty="0" err="1" smtClean="0"/>
              <a:t>friend_count</a:t>
            </a:r>
            <a:r>
              <a:rPr lang="en-US" sz="2700" dirty="0" smtClean="0"/>
              <a:t> ,</a:t>
            </a:r>
            <a:r>
              <a:rPr lang="en-US" sz="2700" dirty="0" err="1" smtClean="0"/>
              <a:t>friendship_initiated</a:t>
            </a:r>
            <a:r>
              <a:rPr lang="en-US" sz="2700" dirty="0" smtClean="0"/>
              <a:t> compared to gender.</a:t>
            </a:r>
            <a:r>
              <a:rPr lang="en-US" sz="2800" dirty="0" smtClean="0"/>
              <a:t/>
            </a:r>
            <a:br>
              <a:rPr lang="en-US" sz="2800" dirty="0" smtClean="0"/>
            </a:br>
            <a:r>
              <a:rPr lang="en-US" sz="2800" dirty="0"/>
              <a:t/>
            </a:r>
            <a:br>
              <a:rPr lang="en-US" sz="2800" dirty="0"/>
            </a:br>
            <a:r>
              <a:rPr lang="en-US" sz="3100" b="1" dirty="0" smtClean="0"/>
              <a:t>Findings/Visualization</a:t>
            </a:r>
            <a:r>
              <a:rPr lang="en-US" sz="2800" dirty="0" smtClean="0"/>
              <a:t>: </a:t>
            </a:r>
            <a:r>
              <a:rPr lang="en-US" sz="2200" dirty="0" smtClean="0"/>
              <a:t>As per below graph we can find that the number of </a:t>
            </a:r>
            <a:r>
              <a:rPr lang="en-US" sz="2200" dirty="0" err="1" smtClean="0"/>
              <a:t>friendship_initiated</a:t>
            </a:r>
            <a:r>
              <a:rPr lang="en-US" sz="2200" dirty="0" smtClean="0"/>
              <a:t>  is more in case of female</a:t>
            </a:r>
            <a:endParaRPr lang="en-US" sz="2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314" y="2366932"/>
            <a:ext cx="7160653" cy="4491068"/>
          </a:xfrm>
        </p:spPr>
      </p:pic>
    </p:spTree>
    <p:extLst>
      <p:ext uri="{BB962C8B-B14F-4D97-AF65-F5344CB8AC3E}">
        <p14:creationId xmlns:p14="http://schemas.microsoft.com/office/powerpoint/2010/main" val="843838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Question: </a:t>
            </a:r>
            <a:r>
              <a:rPr lang="en-US" sz="2700" dirty="0" smtClean="0"/>
              <a:t>correlation between different columns</a:t>
            </a:r>
            <a:br>
              <a:rPr lang="en-US" sz="2700" dirty="0" smtClean="0"/>
            </a:br>
            <a:r>
              <a:rPr lang="en-US" sz="2800" dirty="0" smtClean="0"/>
              <a:t/>
            </a:r>
            <a:br>
              <a:rPr lang="en-US" sz="2800" dirty="0" smtClean="0"/>
            </a:br>
            <a:r>
              <a:rPr lang="en-US" sz="2800" b="1" dirty="0" smtClean="0"/>
              <a:t>Findings/Visualization: </a:t>
            </a:r>
            <a:r>
              <a:rPr lang="en-US" sz="2700" dirty="0" err="1" smtClean="0"/>
              <a:t>age,like_per_day,mobile_likes</a:t>
            </a:r>
            <a:r>
              <a:rPr lang="en-US" sz="2700" dirty="0" smtClean="0"/>
              <a:t> are highly correlated with each other</a:t>
            </a:r>
            <a:endParaRPr lang="en-US" sz="27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793" y="1967292"/>
            <a:ext cx="10032643" cy="4351338"/>
          </a:xfrm>
        </p:spPr>
      </p:pic>
    </p:spTree>
    <p:extLst>
      <p:ext uri="{BB962C8B-B14F-4D97-AF65-F5344CB8AC3E}">
        <p14:creationId xmlns:p14="http://schemas.microsoft.com/office/powerpoint/2010/main" val="4200316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2" y="0"/>
            <a:ext cx="9144000" cy="965915"/>
          </a:xfrm>
        </p:spPr>
        <p:txBody>
          <a:bodyPr/>
          <a:lstStyle/>
          <a:p>
            <a:r>
              <a:rPr lang="en-US" dirty="0" smtClean="0"/>
              <a:t>Conclusion</a:t>
            </a:r>
            <a:endParaRPr lang="en-US" dirty="0"/>
          </a:p>
        </p:txBody>
      </p:sp>
      <p:sp>
        <p:nvSpPr>
          <p:cNvPr id="3" name="Subtitle 2"/>
          <p:cNvSpPr>
            <a:spLocks noGrp="1"/>
          </p:cNvSpPr>
          <p:nvPr>
            <p:ph type="subTitle" idx="1"/>
          </p:nvPr>
        </p:nvSpPr>
        <p:spPr>
          <a:xfrm>
            <a:off x="1498242" y="862883"/>
            <a:ext cx="9976834" cy="5847009"/>
          </a:xfrm>
        </p:spPr>
        <p:txBody>
          <a:bodyPr>
            <a:normAutofit fontScale="70000" lnSpcReduction="20000"/>
          </a:bodyPr>
          <a:lstStyle/>
          <a:p>
            <a:pPr algn="l"/>
            <a:r>
              <a:rPr lang="en-IN" dirty="0" smtClean="0">
                <a:solidFill>
                  <a:schemeClr val="accent3">
                    <a:lumMod val="75000"/>
                  </a:schemeClr>
                </a:solidFill>
              </a:rPr>
              <a:t>1.The </a:t>
            </a:r>
            <a:r>
              <a:rPr lang="en-IN" dirty="0">
                <a:solidFill>
                  <a:schemeClr val="accent3">
                    <a:lumMod val="75000"/>
                  </a:schemeClr>
                </a:solidFill>
              </a:rPr>
              <a:t>people having Age between 15 to 25 have more </a:t>
            </a:r>
            <a:r>
              <a:rPr lang="en-IN" dirty="0" smtClean="0">
                <a:solidFill>
                  <a:schemeClr val="accent3">
                    <a:lumMod val="75000"/>
                  </a:schemeClr>
                </a:solidFill>
              </a:rPr>
              <a:t>frequency </a:t>
            </a:r>
            <a:r>
              <a:rPr lang="en-IN" dirty="0">
                <a:solidFill>
                  <a:schemeClr val="accent3">
                    <a:lumMod val="75000"/>
                  </a:schemeClr>
                </a:solidFill>
              </a:rPr>
              <a:t>or more data as compared to other age groups ,also there are user with data in terms of likes,www_likes and </a:t>
            </a:r>
            <a:r>
              <a:rPr lang="en-IN" dirty="0" err="1">
                <a:solidFill>
                  <a:schemeClr val="accent3">
                    <a:lumMod val="75000"/>
                  </a:schemeClr>
                </a:solidFill>
              </a:rPr>
              <a:t>mobile_likes</a:t>
            </a:r>
            <a:r>
              <a:rPr lang="en-IN" dirty="0">
                <a:solidFill>
                  <a:schemeClr val="accent3">
                    <a:lumMod val="75000"/>
                  </a:schemeClr>
                </a:solidFill>
              </a:rPr>
              <a:t> whose age is more then 80 years of age as shown in Section 5.3(Grouping of age group &gt;80 years)</a:t>
            </a:r>
          </a:p>
          <a:p>
            <a:pPr algn="l"/>
            <a:r>
              <a:rPr lang="en-IN" dirty="0" smtClean="0">
                <a:solidFill>
                  <a:schemeClr val="accent3">
                    <a:lumMod val="75000"/>
                  </a:schemeClr>
                </a:solidFill>
              </a:rPr>
              <a:t>2.Out </a:t>
            </a:r>
            <a:r>
              <a:rPr lang="en-IN" dirty="0">
                <a:solidFill>
                  <a:schemeClr val="accent3">
                    <a:lumMod val="75000"/>
                  </a:schemeClr>
                </a:solidFill>
              </a:rPr>
              <a:t>of 99001 of records the 5721 is having age greater then 80 years which is around(5.8%)</a:t>
            </a:r>
          </a:p>
          <a:p>
            <a:pPr algn="l"/>
            <a:r>
              <a:rPr lang="en-IN" dirty="0" smtClean="0">
                <a:solidFill>
                  <a:schemeClr val="accent3">
                    <a:lumMod val="75000"/>
                  </a:schemeClr>
                </a:solidFill>
              </a:rPr>
              <a:t>3.We </a:t>
            </a:r>
            <a:r>
              <a:rPr lang="en-IN" dirty="0">
                <a:solidFill>
                  <a:schemeClr val="accent3">
                    <a:lumMod val="75000"/>
                  </a:schemeClr>
                </a:solidFill>
              </a:rPr>
              <a:t>conclude that the age group between 0 to 30 has more likes,www_likes and </a:t>
            </a:r>
            <a:r>
              <a:rPr lang="en-IN" dirty="0" err="1">
                <a:solidFill>
                  <a:schemeClr val="accent3">
                    <a:lumMod val="75000"/>
                  </a:schemeClr>
                </a:solidFill>
              </a:rPr>
              <a:t>mobile_likes</a:t>
            </a:r>
            <a:r>
              <a:rPr lang="en-IN" dirty="0">
                <a:solidFill>
                  <a:schemeClr val="accent3">
                    <a:lumMod val="75000"/>
                  </a:schemeClr>
                </a:solidFill>
              </a:rPr>
              <a:t> ad </a:t>
            </a:r>
            <a:r>
              <a:rPr lang="en-IN" dirty="0" err="1">
                <a:solidFill>
                  <a:schemeClr val="accent3">
                    <a:lumMod val="75000"/>
                  </a:schemeClr>
                </a:solidFill>
              </a:rPr>
              <a:t>comapred</a:t>
            </a:r>
            <a:r>
              <a:rPr lang="en-IN" dirty="0">
                <a:solidFill>
                  <a:schemeClr val="accent3">
                    <a:lumMod val="75000"/>
                  </a:schemeClr>
                </a:solidFill>
              </a:rPr>
              <a:t> to other groups also we conclude that the </a:t>
            </a:r>
            <a:r>
              <a:rPr lang="en-IN" dirty="0" smtClean="0">
                <a:solidFill>
                  <a:schemeClr val="accent3">
                    <a:lumMod val="75000"/>
                  </a:schemeClr>
                </a:solidFill>
              </a:rPr>
              <a:t>mobile likes </a:t>
            </a:r>
            <a:r>
              <a:rPr lang="en-IN" dirty="0">
                <a:solidFill>
                  <a:schemeClr val="accent3">
                    <a:lumMod val="75000"/>
                  </a:schemeClr>
                </a:solidFill>
              </a:rPr>
              <a:t>are more as </a:t>
            </a:r>
            <a:r>
              <a:rPr lang="en-IN" dirty="0" smtClean="0">
                <a:solidFill>
                  <a:schemeClr val="accent3">
                    <a:lumMod val="75000"/>
                  </a:schemeClr>
                </a:solidFill>
              </a:rPr>
              <a:t>compared </a:t>
            </a:r>
            <a:r>
              <a:rPr lang="en-IN" dirty="0">
                <a:solidFill>
                  <a:schemeClr val="accent3">
                    <a:lumMod val="75000"/>
                  </a:schemeClr>
                </a:solidFill>
              </a:rPr>
              <a:t>to </a:t>
            </a:r>
            <a:r>
              <a:rPr lang="en-IN" dirty="0" err="1">
                <a:solidFill>
                  <a:schemeClr val="accent3">
                    <a:lumMod val="75000"/>
                  </a:schemeClr>
                </a:solidFill>
              </a:rPr>
              <a:t>www_likes</a:t>
            </a:r>
            <a:r>
              <a:rPr lang="en-IN" dirty="0">
                <a:solidFill>
                  <a:schemeClr val="accent3">
                    <a:lumMod val="75000"/>
                  </a:schemeClr>
                </a:solidFill>
              </a:rPr>
              <a:t> within all age groups</a:t>
            </a:r>
          </a:p>
          <a:p>
            <a:pPr algn="l"/>
            <a:r>
              <a:rPr lang="en-IN" dirty="0" smtClean="0">
                <a:solidFill>
                  <a:schemeClr val="accent3">
                    <a:lumMod val="75000"/>
                  </a:schemeClr>
                </a:solidFill>
              </a:rPr>
              <a:t>4.User </a:t>
            </a:r>
            <a:r>
              <a:rPr lang="en-IN" dirty="0">
                <a:solidFill>
                  <a:schemeClr val="accent3">
                    <a:lumMod val="75000"/>
                  </a:schemeClr>
                </a:solidFill>
              </a:rPr>
              <a:t>like to </a:t>
            </a:r>
            <a:r>
              <a:rPr lang="en-IN" dirty="0" smtClean="0">
                <a:solidFill>
                  <a:schemeClr val="accent3">
                    <a:lumMod val="75000"/>
                  </a:schemeClr>
                </a:solidFill>
              </a:rPr>
              <a:t>surfed </a:t>
            </a:r>
            <a:r>
              <a:rPr lang="en-IN" dirty="0">
                <a:solidFill>
                  <a:schemeClr val="accent3">
                    <a:lumMod val="75000"/>
                  </a:schemeClr>
                </a:solidFill>
              </a:rPr>
              <a:t>FB more from mobile rather then www in all age groups this pattern is </a:t>
            </a:r>
            <a:r>
              <a:rPr lang="en-IN" dirty="0" smtClean="0">
                <a:solidFill>
                  <a:schemeClr val="accent3">
                    <a:lumMod val="75000"/>
                  </a:schemeClr>
                </a:solidFill>
              </a:rPr>
              <a:t>noted.</a:t>
            </a:r>
            <a:endParaRPr lang="en-IN" dirty="0">
              <a:solidFill>
                <a:schemeClr val="accent3">
                  <a:lumMod val="75000"/>
                </a:schemeClr>
              </a:solidFill>
            </a:endParaRPr>
          </a:p>
          <a:p>
            <a:pPr algn="l"/>
            <a:r>
              <a:rPr lang="en-IN" dirty="0" smtClean="0">
                <a:solidFill>
                  <a:schemeClr val="accent3">
                    <a:lumMod val="75000"/>
                  </a:schemeClr>
                </a:solidFill>
              </a:rPr>
              <a:t>5.Female </a:t>
            </a:r>
            <a:r>
              <a:rPr lang="en-IN" dirty="0">
                <a:solidFill>
                  <a:schemeClr val="accent3">
                    <a:lumMod val="75000"/>
                  </a:schemeClr>
                </a:solidFill>
              </a:rPr>
              <a:t>with less then 60 years of age get more likes,www_likes and </a:t>
            </a:r>
            <a:r>
              <a:rPr lang="en-IN" dirty="0" err="1">
                <a:solidFill>
                  <a:schemeClr val="accent3">
                    <a:lumMod val="75000"/>
                  </a:schemeClr>
                </a:solidFill>
              </a:rPr>
              <a:t>mobile_likes</a:t>
            </a:r>
            <a:r>
              <a:rPr lang="en-IN" dirty="0">
                <a:solidFill>
                  <a:schemeClr val="accent3">
                    <a:lumMod val="75000"/>
                  </a:schemeClr>
                </a:solidFill>
              </a:rPr>
              <a:t> with more then 60 years of </a:t>
            </a:r>
            <a:r>
              <a:rPr lang="en-IN" dirty="0" smtClean="0">
                <a:solidFill>
                  <a:schemeClr val="accent3">
                    <a:lumMod val="75000"/>
                  </a:schemeClr>
                </a:solidFill>
              </a:rPr>
              <a:t>age.</a:t>
            </a:r>
            <a:endParaRPr lang="en-IN" dirty="0">
              <a:solidFill>
                <a:schemeClr val="accent3">
                  <a:lumMod val="75000"/>
                </a:schemeClr>
              </a:solidFill>
            </a:endParaRPr>
          </a:p>
          <a:p>
            <a:pPr algn="l"/>
            <a:r>
              <a:rPr lang="en-IN" dirty="0" smtClean="0">
                <a:solidFill>
                  <a:schemeClr val="accent3">
                    <a:lumMod val="75000"/>
                  </a:schemeClr>
                </a:solidFill>
              </a:rPr>
              <a:t>6.Therefore </a:t>
            </a:r>
            <a:r>
              <a:rPr lang="en-IN" dirty="0">
                <a:solidFill>
                  <a:schemeClr val="accent3">
                    <a:lumMod val="75000"/>
                  </a:schemeClr>
                </a:solidFill>
              </a:rPr>
              <a:t>on </a:t>
            </a:r>
            <a:r>
              <a:rPr lang="en-IN" dirty="0" smtClean="0">
                <a:solidFill>
                  <a:schemeClr val="accent3">
                    <a:lumMod val="75000"/>
                  </a:schemeClr>
                </a:solidFill>
              </a:rPr>
              <a:t>analysing </a:t>
            </a:r>
            <a:r>
              <a:rPr lang="en-IN" dirty="0">
                <a:solidFill>
                  <a:schemeClr val="accent3">
                    <a:lumMod val="75000"/>
                  </a:schemeClr>
                </a:solidFill>
              </a:rPr>
              <a:t>the likes between 30 -60 age group and between 60-90 age group we can see drop of (2.83%)therefore on </a:t>
            </a:r>
            <a:r>
              <a:rPr lang="en-IN" dirty="0" smtClean="0">
                <a:solidFill>
                  <a:schemeClr val="accent3">
                    <a:lumMod val="75000"/>
                  </a:schemeClr>
                </a:solidFill>
              </a:rPr>
              <a:t>analysing </a:t>
            </a:r>
            <a:r>
              <a:rPr lang="en-IN" dirty="0">
                <a:solidFill>
                  <a:schemeClr val="accent3">
                    <a:lumMod val="75000"/>
                  </a:schemeClr>
                </a:solidFill>
              </a:rPr>
              <a:t>the likes between 30 -60 age group and between 60-90 age group we can see drop of (2.83</a:t>
            </a:r>
            <a:r>
              <a:rPr lang="en-IN" dirty="0" smtClean="0">
                <a:solidFill>
                  <a:schemeClr val="accent3">
                    <a:lumMod val="75000"/>
                  </a:schemeClr>
                </a:solidFill>
              </a:rPr>
              <a:t>%).</a:t>
            </a:r>
            <a:endParaRPr lang="en-IN" dirty="0">
              <a:solidFill>
                <a:schemeClr val="accent3">
                  <a:lumMod val="75000"/>
                </a:schemeClr>
              </a:solidFill>
            </a:endParaRPr>
          </a:p>
          <a:p>
            <a:pPr algn="l"/>
            <a:r>
              <a:rPr lang="en-IN" dirty="0" smtClean="0">
                <a:solidFill>
                  <a:schemeClr val="accent3">
                    <a:lumMod val="75000"/>
                  </a:schemeClr>
                </a:solidFill>
              </a:rPr>
              <a:t>7.Therefore </a:t>
            </a:r>
            <a:r>
              <a:rPr lang="en-IN" dirty="0">
                <a:solidFill>
                  <a:schemeClr val="accent3">
                    <a:lumMod val="75000"/>
                  </a:schemeClr>
                </a:solidFill>
              </a:rPr>
              <a:t>on </a:t>
            </a:r>
            <a:r>
              <a:rPr lang="en-IN" dirty="0" smtClean="0">
                <a:solidFill>
                  <a:schemeClr val="accent3">
                    <a:lumMod val="75000"/>
                  </a:schemeClr>
                </a:solidFill>
              </a:rPr>
              <a:t>analysing </a:t>
            </a:r>
            <a:r>
              <a:rPr lang="en-IN" dirty="0">
                <a:solidFill>
                  <a:schemeClr val="accent3">
                    <a:lumMod val="75000"/>
                  </a:schemeClr>
                </a:solidFill>
              </a:rPr>
              <a:t>the </a:t>
            </a:r>
            <a:r>
              <a:rPr lang="en-IN" dirty="0" err="1">
                <a:solidFill>
                  <a:schemeClr val="accent3">
                    <a:lumMod val="75000"/>
                  </a:schemeClr>
                </a:solidFill>
              </a:rPr>
              <a:t>www_likes</a:t>
            </a:r>
            <a:r>
              <a:rPr lang="en-IN" dirty="0">
                <a:solidFill>
                  <a:schemeClr val="accent3">
                    <a:lumMod val="75000"/>
                  </a:schemeClr>
                </a:solidFill>
              </a:rPr>
              <a:t> between 30 -60 age group and between 60-90 age group we can see drop of (1.74</a:t>
            </a:r>
            <a:r>
              <a:rPr lang="en-IN" dirty="0" smtClean="0">
                <a:solidFill>
                  <a:schemeClr val="accent3">
                    <a:lumMod val="75000"/>
                  </a:schemeClr>
                </a:solidFill>
              </a:rPr>
              <a:t>%).</a:t>
            </a:r>
            <a:endParaRPr lang="en-IN" dirty="0">
              <a:solidFill>
                <a:schemeClr val="accent3">
                  <a:lumMod val="75000"/>
                </a:schemeClr>
              </a:solidFill>
            </a:endParaRPr>
          </a:p>
          <a:p>
            <a:pPr algn="l"/>
            <a:r>
              <a:rPr lang="en-IN" dirty="0" smtClean="0">
                <a:solidFill>
                  <a:schemeClr val="accent3">
                    <a:lumMod val="75000"/>
                  </a:schemeClr>
                </a:solidFill>
              </a:rPr>
              <a:t>8.Therefore </a:t>
            </a:r>
            <a:r>
              <a:rPr lang="en-IN" dirty="0">
                <a:solidFill>
                  <a:schemeClr val="accent3">
                    <a:lumMod val="75000"/>
                  </a:schemeClr>
                </a:solidFill>
              </a:rPr>
              <a:t>on </a:t>
            </a:r>
            <a:r>
              <a:rPr lang="en-IN" dirty="0" smtClean="0">
                <a:solidFill>
                  <a:schemeClr val="accent3">
                    <a:lumMod val="75000"/>
                  </a:schemeClr>
                </a:solidFill>
              </a:rPr>
              <a:t>analysing </a:t>
            </a:r>
            <a:r>
              <a:rPr lang="en-IN" dirty="0">
                <a:solidFill>
                  <a:schemeClr val="accent3">
                    <a:lumMod val="75000"/>
                  </a:schemeClr>
                </a:solidFill>
              </a:rPr>
              <a:t>the </a:t>
            </a:r>
            <a:r>
              <a:rPr lang="en-IN" dirty="0" err="1">
                <a:solidFill>
                  <a:schemeClr val="accent3">
                    <a:lumMod val="75000"/>
                  </a:schemeClr>
                </a:solidFill>
              </a:rPr>
              <a:t>mobile_likes</a:t>
            </a:r>
            <a:r>
              <a:rPr lang="en-IN" dirty="0">
                <a:solidFill>
                  <a:schemeClr val="accent3">
                    <a:lumMod val="75000"/>
                  </a:schemeClr>
                </a:solidFill>
              </a:rPr>
              <a:t> between 30 -60 age group and between 60-90 age group we can see drop of (3.87</a:t>
            </a:r>
            <a:r>
              <a:rPr lang="en-IN" dirty="0" smtClean="0">
                <a:solidFill>
                  <a:schemeClr val="accent3">
                    <a:lumMod val="75000"/>
                  </a:schemeClr>
                </a:solidFill>
              </a:rPr>
              <a:t>%).</a:t>
            </a:r>
            <a:endParaRPr lang="en-IN" dirty="0">
              <a:solidFill>
                <a:schemeClr val="accent3">
                  <a:lumMod val="75000"/>
                </a:schemeClr>
              </a:solidFill>
            </a:endParaRPr>
          </a:p>
          <a:p>
            <a:pPr algn="l"/>
            <a:r>
              <a:rPr lang="en-IN" dirty="0" smtClean="0">
                <a:solidFill>
                  <a:schemeClr val="accent3">
                    <a:lumMod val="75000"/>
                  </a:schemeClr>
                </a:solidFill>
              </a:rPr>
              <a:t>9.The </a:t>
            </a:r>
            <a:r>
              <a:rPr lang="en-IN" dirty="0">
                <a:solidFill>
                  <a:schemeClr val="accent3">
                    <a:lumMod val="75000"/>
                  </a:schemeClr>
                </a:solidFill>
              </a:rPr>
              <a:t>above stats shows that the female are more then male when the tenure is </a:t>
            </a:r>
            <a:r>
              <a:rPr lang="en-IN" dirty="0" smtClean="0">
                <a:solidFill>
                  <a:schemeClr val="accent3">
                    <a:lumMod val="75000"/>
                  </a:schemeClr>
                </a:solidFill>
              </a:rPr>
              <a:t>compared </a:t>
            </a:r>
            <a:r>
              <a:rPr lang="en-IN" dirty="0">
                <a:solidFill>
                  <a:schemeClr val="accent3">
                    <a:lumMod val="75000"/>
                  </a:schemeClr>
                </a:solidFill>
              </a:rPr>
              <a:t>which is more then 4 years if compared less then 4 years then male are more as compared to female</a:t>
            </a:r>
          </a:p>
          <a:p>
            <a:pPr algn="l"/>
            <a:r>
              <a:rPr lang="en-IN" dirty="0" smtClean="0">
                <a:solidFill>
                  <a:schemeClr val="accent3">
                    <a:lumMod val="75000"/>
                  </a:schemeClr>
                </a:solidFill>
              </a:rPr>
              <a:t>10.This </a:t>
            </a:r>
            <a:r>
              <a:rPr lang="en-IN" dirty="0">
                <a:solidFill>
                  <a:schemeClr val="accent3">
                    <a:lumMod val="75000"/>
                  </a:schemeClr>
                </a:solidFill>
              </a:rPr>
              <a:t>shows that users with age group less then 30 has more friend_count,friendships_initiated and female has more </a:t>
            </a:r>
            <a:r>
              <a:rPr lang="en-IN" dirty="0" err="1">
                <a:solidFill>
                  <a:schemeClr val="accent3">
                    <a:lumMod val="75000"/>
                  </a:schemeClr>
                </a:solidFill>
              </a:rPr>
              <a:t>firend_count</a:t>
            </a:r>
            <a:r>
              <a:rPr lang="en-IN" dirty="0">
                <a:solidFill>
                  <a:schemeClr val="accent3">
                    <a:lumMod val="75000"/>
                  </a:schemeClr>
                </a:solidFill>
              </a:rPr>
              <a:t> and </a:t>
            </a:r>
            <a:r>
              <a:rPr lang="en-IN" dirty="0" err="1">
                <a:solidFill>
                  <a:schemeClr val="accent3">
                    <a:lumMod val="75000"/>
                  </a:schemeClr>
                </a:solidFill>
              </a:rPr>
              <a:t>friendships_initated</a:t>
            </a:r>
            <a:endParaRPr lang="en-IN" dirty="0">
              <a:solidFill>
                <a:schemeClr val="accent3">
                  <a:lumMod val="75000"/>
                </a:schemeClr>
              </a:solidFill>
            </a:endParaRPr>
          </a:p>
          <a:p>
            <a:pPr algn="l"/>
            <a:r>
              <a:rPr lang="en-IN" dirty="0" smtClean="0">
                <a:solidFill>
                  <a:schemeClr val="accent3">
                    <a:lumMod val="75000"/>
                  </a:schemeClr>
                </a:solidFill>
              </a:rPr>
              <a:t>11.this </a:t>
            </a:r>
            <a:r>
              <a:rPr lang="en-IN" dirty="0">
                <a:solidFill>
                  <a:schemeClr val="accent3">
                    <a:lumMod val="75000"/>
                  </a:schemeClr>
                </a:solidFill>
              </a:rPr>
              <a:t>shows that male has more number of friendship </a:t>
            </a:r>
            <a:r>
              <a:rPr lang="en-IN" dirty="0" smtClean="0">
                <a:solidFill>
                  <a:schemeClr val="accent3">
                    <a:lumMod val="75000"/>
                  </a:schemeClr>
                </a:solidFill>
              </a:rPr>
              <a:t>initiated </a:t>
            </a:r>
            <a:r>
              <a:rPr lang="en-IN" dirty="0">
                <a:solidFill>
                  <a:schemeClr val="accent3">
                    <a:lumMod val="75000"/>
                  </a:schemeClr>
                </a:solidFill>
              </a:rPr>
              <a:t>per day</a:t>
            </a:r>
          </a:p>
          <a:p>
            <a:pPr algn="l"/>
            <a:r>
              <a:rPr lang="en-IN" dirty="0" smtClean="0">
                <a:solidFill>
                  <a:schemeClr val="accent3">
                    <a:lumMod val="75000"/>
                  </a:schemeClr>
                </a:solidFill>
              </a:rPr>
              <a:t>12.This </a:t>
            </a:r>
            <a:r>
              <a:rPr lang="en-IN" dirty="0">
                <a:solidFill>
                  <a:schemeClr val="accent3">
                    <a:lumMod val="75000"/>
                  </a:schemeClr>
                </a:solidFill>
              </a:rPr>
              <a:t>shows that the age group less then 30 years of age </a:t>
            </a:r>
            <a:r>
              <a:rPr lang="en-IN" dirty="0" smtClean="0">
                <a:solidFill>
                  <a:schemeClr val="accent3">
                    <a:lumMod val="75000"/>
                  </a:schemeClr>
                </a:solidFill>
              </a:rPr>
              <a:t>initiate </a:t>
            </a:r>
            <a:r>
              <a:rPr lang="en-IN" dirty="0">
                <a:solidFill>
                  <a:schemeClr val="accent3">
                    <a:lumMod val="75000"/>
                  </a:schemeClr>
                </a:solidFill>
              </a:rPr>
              <a:t>more likes per day</a:t>
            </a:r>
          </a:p>
          <a:p>
            <a:pPr algn="l"/>
            <a:r>
              <a:rPr lang="en-IN" dirty="0" smtClean="0">
                <a:solidFill>
                  <a:schemeClr val="accent3">
                    <a:lumMod val="75000"/>
                  </a:schemeClr>
                </a:solidFill>
              </a:rPr>
              <a:t>13. therefore </a:t>
            </a:r>
            <a:r>
              <a:rPr lang="en-IN" dirty="0">
                <a:solidFill>
                  <a:schemeClr val="accent3">
                    <a:lumMod val="75000"/>
                  </a:schemeClr>
                </a:solidFill>
              </a:rPr>
              <a:t>there is more friend </a:t>
            </a:r>
            <a:r>
              <a:rPr lang="en-IN" dirty="0" smtClean="0">
                <a:solidFill>
                  <a:schemeClr val="accent3">
                    <a:lumMod val="75000"/>
                  </a:schemeClr>
                </a:solidFill>
              </a:rPr>
              <a:t>initiated </a:t>
            </a:r>
            <a:r>
              <a:rPr lang="en-IN" dirty="0">
                <a:solidFill>
                  <a:schemeClr val="accent3">
                    <a:lumMod val="75000"/>
                  </a:schemeClr>
                </a:solidFill>
              </a:rPr>
              <a:t>by male as compared to female</a:t>
            </a:r>
          </a:p>
          <a:p>
            <a:pPr algn="l"/>
            <a:endParaRPr lang="en-US" dirty="0"/>
          </a:p>
        </p:txBody>
      </p:sp>
    </p:spTree>
    <p:extLst>
      <p:ext uri="{BB962C8B-B14F-4D97-AF65-F5344CB8AC3E}">
        <p14:creationId xmlns:p14="http://schemas.microsoft.com/office/powerpoint/2010/main" val="285574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4272"/>
          </a:xfrm>
        </p:spPr>
        <p:txBody>
          <a:bodyPr>
            <a:normAutofit fontScale="90000"/>
          </a:bodyPr>
          <a:lstStyle/>
          <a:p>
            <a:r>
              <a:rPr lang="en-US" dirty="0" smtClean="0"/>
              <a:t>1</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9648" y="79130"/>
            <a:ext cx="5842716" cy="347219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36" y="239971"/>
            <a:ext cx="5386027" cy="348059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141" y="3141053"/>
            <a:ext cx="12192000" cy="3857629"/>
          </a:xfrm>
          <a:prstGeom prst="rect">
            <a:avLst/>
          </a:prstGeom>
        </p:spPr>
      </p:pic>
    </p:spTree>
    <p:extLst>
      <p:ext uri="{BB962C8B-B14F-4D97-AF65-F5344CB8AC3E}">
        <p14:creationId xmlns:p14="http://schemas.microsoft.com/office/powerpoint/2010/main" val="3223807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85" y="252000"/>
            <a:ext cx="10515600" cy="1311758"/>
          </a:xfrm>
        </p:spPr>
        <p:txBody>
          <a:bodyPr/>
          <a:lstStyle/>
          <a:p>
            <a:r>
              <a:rPr lang="en-US" dirty="0" smtClean="0"/>
              <a:t>PROJECT INTRODUCTION</a:t>
            </a:r>
            <a:endParaRPr lang="en-US" dirty="0"/>
          </a:p>
        </p:txBody>
      </p:sp>
      <p:sp>
        <p:nvSpPr>
          <p:cNvPr id="3" name="Text Placeholder 2"/>
          <p:cNvSpPr>
            <a:spLocks noGrp="1"/>
          </p:cNvSpPr>
          <p:nvPr>
            <p:ph type="body" idx="1"/>
          </p:nvPr>
        </p:nvSpPr>
        <p:spPr>
          <a:xfrm>
            <a:off x="622263" y="1680712"/>
            <a:ext cx="10515600" cy="4634050"/>
          </a:xfrm>
        </p:spPr>
        <p:txBody>
          <a:bodyPr>
            <a:normAutofit fontScale="92500" lnSpcReduction="20000"/>
          </a:bodyPr>
          <a:lstStyle/>
          <a:p>
            <a:pPr marL="342900" indent="-342900">
              <a:buFont typeface="Arial" panose="020B0604020202020204" pitchFamily="34" charset="0"/>
              <a:buChar char="•"/>
            </a:pPr>
            <a:r>
              <a:rPr lang="en-US" dirty="0" smtClean="0">
                <a:solidFill>
                  <a:schemeClr val="bg2">
                    <a:lumMod val="10000"/>
                  </a:schemeClr>
                </a:solidFill>
              </a:rPr>
              <a:t>We have been provided the </a:t>
            </a:r>
            <a:r>
              <a:rPr lang="en-US" dirty="0" err="1" smtClean="0">
                <a:solidFill>
                  <a:schemeClr val="bg2">
                    <a:lumMod val="10000"/>
                  </a:schemeClr>
                </a:solidFill>
              </a:rPr>
              <a:t>facebook</a:t>
            </a:r>
            <a:r>
              <a:rPr lang="en-US" dirty="0" smtClean="0">
                <a:solidFill>
                  <a:schemeClr val="bg2">
                    <a:lumMod val="10000"/>
                  </a:schemeClr>
                </a:solidFill>
              </a:rPr>
              <a:t> data for which we have to analyzed and get some insight from that data related to columns it has</a:t>
            </a:r>
          </a:p>
          <a:p>
            <a:pPr marL="342900" indent="-342900">
              <a:buFont typeface="Arial" panose="020B0604020202020204" pitchFamily="34" charset="0"/>
              <a:buChar char="•"/>
            </a:pPr>
            <a:r>
              <a:rPr lang="en-US" dirty="0" smtClean="0">
                <a:solidFill>
                  <a:schemeClr val="bg2">
                    <a:lumMod val="10000"/>
                  </a:schemeClr>
                </a:solidFill>
              </a:rPr>
              <a:t>The link for Dataset is as under:-</a:t>
            </a:r>
            <a:r>
              <a:rPr lang="en-US" dirty="0" smtClean="0">
                <a:solidFill>
                  <a:schemeClr val="bg2">
                    <a:lumMod val="10000"/>
                  </a:schemeClr>
                </a:solidFill>
                <a:hlinkClick r:id="rId2"/>
              </a:rPr>
              <a:t>https</a:t>
            </a:r>
            <a:r>
              <a:rPr lang="en-US" dirty="0">
                <a:solidFill>
                  <a:schemeClr val="bg2">
                    <a:lumMod val="10000"/>
                  </a:schemeClr>
                </a:solidFill>
                <a:hlinkClick r:id="rId2"/>
              </a:rPr>
              <a:t>://</a:t>
            </a:r>
            <a:r>
              <a:rPr lang="en-US" dirty="0" smtClean="0">
                <a:solidFill>
                  <a:schemeClr val="bg2">
                    <a:lumMod val="10000"/>
                  </a:schemeClr>
                </a:solidFill>
                <a:hlinkClick r:id="rId2"/>
              </a:rPr>
              <a:t>github.com/insaid2018/Term-1/raw/master/Data/Projects/facebook_data.csv</a:t>
            </a:r>
            <a:endParaRPr lang="en-US" dirty="0" smtClean="0">
              <a:solidFill>
                <a:schemeClr val="bg2">
                  <a:lumMod val="10000"/>
                </a:schemeClr>
              </a:solidFill>
            </a:endParaRPr>
          </a:p>
          <a:p>
            <a:pPr marL="342900" indent="-342900">
              <a:buFont typeface="Arial" panose="020B0604020202020204" pitchFamily="34" charset="0"/>
              <a:buChar char="•"/>
            </a:pPr>
            <a:r>
              <a:rPr lang="en-US" dirty="0" smtClean="0">
                <a:solidFill>
                  <a:schemeClr val="bg2">
                    <a:lumMod val="10000"/>
                  </a:schemeClr>
                </a:solidFill>
              </a:rPr>
              <a:t>There fore objective Is to study the data deeply and find some correlation between columns given in the data</a:t>
            </a:r>
          </a:p>
          <a:p>
            <a:pPr marL="342900" indent="-342900">
              <a:buFont typeface="Arial" panose="020B0604020202020204" pitchFamily="34" charset="0"/>
              <a:buChar char="•"/>
            </a:pPr>
            <a:r>
              <a:rPr lang="en-US" dirty="0" smtClean="0">
                <a:solidFill>
                  <a:schemeClr val="bg2">
                    <a:lumMod val="10000"/>
                  </a:schemeClr>
                </a:solidFill>
              </a:rPr>
              <a:t>Also how it one column related to other and how one column changes with another column of decrease or increase will be studied as this project</a:t>
            </a:r>
          </a:p>
          <a:p>
            <a:pPr marL="342900" indent="-342900">
              <a:buFont typeface="Arial" panose="020B0604020202020204" pitchFamily="34" charset="0"/>
              <a:buChar char="•"/>
            </a:pPr>
            <a:r>
              <a:rPr lang="en-US" dirty="0" smtClean="0">
                <a:solidFill>
                  <a:schemeClr val="bg2">
                    <a:lumMod val="10000"/>
                  </a:schemeClr>
                </a:solidFill>
              </a:rPr>
              <a:t>There would be data with m*n rows where rows and columns would contain data that can be in form of string,integer,float,Boolean and some values can be missing</a:t>
            </a:r>
          </a:p>
          <a:p>
            <a:pPr marL="342900" indent="-342900">
              <a:buFont typeface="Arial" panose="020B0604020202020204" pitchFamily="34" charset="0"/>
              <a:buChar char="•"/>
            </a:pPr>
            <a:r>
              <a:rPr lang="en-US" dirty="0" smtClean="0">
                <a:solidFill>
                  <a:schemeClr val="bg2">
                    <a:lumMod val="10000"/>
                  </a:schemeClr>
                </a:solidFill>
              </a:rPr>
              <a:t>We will be find the analysis between the Data Set as project</a:t>
            </a:r>
          </a:p>
          <a:p>
            <a:pPr marL="342900" indent="-342900">
              <a:buFont typeface="Arial" panose="020B0604020202020204" pitchFamily="34" charset="0"/>
              <a:buChar char="•"/>
            </a:pPr>
            <a:r>
              <a:rPr lang="en-US" dirty="0" smtClean="0">
                <a:solidFill>
                  <a:schemeClr val="bg2">
                    <a:lumMod val="10000"/>
                  </a:schemeClr>
                </a:solidFill>
              </a:rPr>
              <a:t>Also will be using python as language to study the relationship and libraries like </a:t>
            </a:r>
            <a:r>
              <a:rPr lang="en-US" dirty="0" err="1" smtClean="0">
                <a:solidFill>
                  <a:schemeClr val="bg2">
                    <a:lumMod val="10000"/>
                  </a:schemeClr>
                </a:solidFill>
              </a:rPr>
              <a:t>matplotlib,pandas</a:t>
            </a:r>
            <a:r>
              <a:rPr lang="en-US" dirty="0" smtClean="0">
                <a:solidFill>
                  <a:schemeClr val="bg2">
                    <a:lumMod val="10000"/>
                  </a:schemeClr>
                </a:solidFill>
              </a:rPr>
              <a:t> ,</a:t>
            </a:r>
            <a:r>
              <a:rPr lang="en-US" dirty="0" err="1" smtClean="0">
                <a:solidFill>
                  <a:schemeClr val="bg2">
                    <a:lumMod val="10000"/>
                  </a:schemeClr>
                </a:solidFill>
              </a:rPr>
              <a:t>numpy</a:t>
            </a:r>
            <a:r>
              <a:rPr lang="en-US" dirty="0" smtClean="0">
                <a:solidFill>
                  <a:schemeClr val="bg2">
                    <a:lumMod val="10000"/>
                  </a:schemeClr>
                </a:solidFill>
              </a:rPr>
              <a:t> and </a:t>
            </a:r>
            <a:r>
              <a:rPr lang="en-US" dirty="0" err="1" smtClean="0">
                <a:solidFill>
                  <a:schemeClr val="bg2">
                    <a:lumMod val="10000"/>
                  </a:schemeClr>
                </a:solidFill>
              </a:rPr>
              <a:t>seaborn</a:t>
            </a:r>
            <a:r>
              <a:rPr lang="en-US" dirty="0" smtClean="0">
                <a:solidFill>
                  <a:schemeClr val="bg2">
                    <a:lumMod val="10000"/>
                  </a:schemeClr>
                </a:solidFill>
              </a:rPr>
              <a:t> to get graphical representation of the columns</a:t>
            </a:r>
          </a:p>
          <a:p>
            <a:pPr marL="342900" indent="-342900">
              <a:buFont typeface="Arial" panose="020B0604020202020204" pitchFamily="34" charset="0"/>
              <a:buChar char="•"/>
            </a:pPr>
            <a:r>
              <a:rPr lang="en-US" dirty="0" smtClean="0">
                <a:solidFill>
                  <a:schemeClr val="bg2">
                    <a:lumMod val="10000"/>
                  </a:schemeClr>
                </a:solidFill>
              </a:rPr>
              <a:t>Another thing we would require is IDE where we would do </a:t>
            </a:r>
            <a:r>
              <a:rPr lang="en-US" dirty="0" err="1" smtClean="0">
                <a:solidFill>
                  <a:schemeClr val="bg2">
                    <a:lumMod val="10000"/>
                  </a:schemeClr>
                </a:solidFill>
              </a:rPr>
              <a:t>anyalsis</a:t>
            </a:r>
            <a:r>
              <a:rPr lang="en-US" dirty="0" smtClean="0">
                <a:solidFill>
                  <a:schemeClr val="bg2">
                    <a:lumMod val="10000"/>
                  </a:schemeClr>
                </a:solidFill>
              </a:rPr>
              <a:t> so here we will be taking </a:t>
            </a:r>
            <a:r>
              <a:rPr lang="en-US" dirty="0" err="1" smtClean="0">
                <a:solidFill>
                  <a:schemeClr val="bg2">
                    <a:lumMod val="10000"/>
                  </a:schemeClr>
                </a:solidFill>
              </a:rPr>
              <a:t>colab</a:t>
            </a:r>
            <a:r>
              <a:rPr lang="en-US" dirty="0" smtClean="0">
                <a:solidFill>
                  <a:schemeClr val="bg2">
                    <a:lumMod val="10000"/>
                  </a:schemeClr>
                </a:solidFill>
              </a:rPr>
              <a:t> as IDE .</a:t>
            </a:r>
          </a:p>
          <a:p>
            <a:pPr marL="342900" indent="-342900">
              <a:buFont typeface="Arial" panose="020B0604020202020204" pitchFamily="34" charset="0"/>
              <a:buChar char="•"/>
            </a:pPr>
            <a:endParaRPr lang="en-US" dirty="0">
              <a:solidFill>
                <a:schemeClr val="bg2">
                  <a:lumMod val="10000"/>
                </a:schemeClr>
              </a:solidFill>
            </a:endParaRPr>
          </a:p>
        </p:txBody>
      </p:sp>
    </p:spTree>
    <p:extLst>
      <p:ext uri="{BB962C8B-B14F-4D97-AF65-F5344CB8AC3E}">
        <p14:creationId xmlns:p14="http://schemas.microsoft.com/office/powerpoint/2010/main" val="2097746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25004"/>
            <a:ext cx="10515600" cy="1751526"/>
          </a:xfrm>
        </p:spPr>
        <p:txBody>
          <a:bodyPr>
            <a:normAutofit/>
          </a:bodyPr>
          <a:lstStyle/>
          <a:p>
            <a:r>
              <a:rPr lang="en-US" sz="7200" dirty="0" smtClean="0"/>
              <a:t>Problem Statement</a:t>
            </a:r>
            <a:endParaRPr lang="en-US" sz="7200" dirty="0"/>
          </a:p>
        </p:txBody>
      </p:sp>
      <p:sp>
        <p:nvSpPr>
          <p:cNvPr id="3" name="Text Placeholder 2"/>
          <p:cNvSpPr>
            <a:spLocks noGrp="1"/>
          </p:cNvSpPr>
          <p:nvPr>
            <p:ph type="body" idx="1"/>
          </p:nvPr>
        </p:nvSpPr>
        <p:spPr>
          <a:xfrm>
            <a:off x="334851" y="2421229"/>
            <a:ext cx="11012599" cy="3668422"/>
          </a:xfrm>
        </p:spPr>
        <p:txBody>
          <a:bodyPr>
            <a:normAutofit lnSpcReduction="10000"/>
          </a:bodyPr>
          <a:lstStyle/>
          <a:p>
            <a:r>
              <a:rPr lang="en-IN" dirty="0">
                <a:solidFill>
                  <a:srgbClr val="FF0000"/>
                </a:solidFill>
              </a:rPr>
              <a:t>Facebook has become quite popular in the recent few years with people all over the world using it as a medium to share their </a:t>
            </a:r>
            <a:r>
              <a:rPr lang="en-IN" dirty="0" err="1">
                <a:solidFill>
                  <a:srgbClr val="FF0000"/>
                </a:solidFill>
              </a:rPr>
              <a:t>status,thoughts</a:t>
            </a:r>
            <a:r>
              <a:rPr lang="en-IN" dirty="0">
                <a:solidFill>
                  <a:srgbClr val="FF0000"/>
                </a:solidFill>
              </a:rPr>
              <a:t> and pictures with their friends. With the mobile app , it has become even more popular and easier to access. People from all age groups are connected to </a:t>
            </a:r>
            <a:r>
              <a:rPr lang="en-IN" dirty="0" err="1">
                <a:solidFill>
                  <a:srgbClr val="FF0000"/>
                </a:solidFill>
              </a:rPr>
              <a:t>facebook</a:t>
            </a:r>
            <a:r>
              <a:rPr lang="en-IN" dirty="0">
                <a:solidFill>
                  <a:srgbClr val="FF0000"/>
                </a:solidFill>
              </a:rPr>
              <a:t>, however there are certain differences in their way of using it such as with respect to initiating friendships and sending likes . We are trying to study the dataset provided to identify certain patterns with respect to how the users are making use of this most popular social networking app </a:t>
            </a:r>
            <a:r>
              <a:rPr lang="en-IN" dirty="0" smtClean="0">
                <a:solidFill>
                  <a:srgbClr val="FF0000"/>
                </a:solidFill>
              </a:rPr>
              <a:t>depending </a:t>
            </a:r>
            <a:r>
              <a:rPr lang="en-IN" dirty="0">
                <a:solidFill>
                  <a:srgbClr val="FF0000"/>
                </a:solidFill>
              </a:rPr>
              <a:t>on their age </a:t>
            </a:r>
            <a:r>
              <a:rPr lang="en-IN" dirty="0" err="1">
                <a:solidFill>
                  <a:srgbClr val="FF0000"/>
                </a:solidFill>
              </a:rPr>
              <a:t>group,gender</a:t>
            </a:r>
            <a:r>
              <a:rPr lang="en-IN" dirty="0">
                <a:solidFill>
                  <a:srgbClr val="FF0000"/>
                </a:solidFill>
              </a:rPr>
              <a:t> etc</a:t>
            </a:r>
            <a:r>
              <a:rPr lang="en-IN" dirty="0" smtClean="0">
                <a:solidFill>
                  <a:srgbClr val="FF0000"/>
                </a:solidFill>
              </a:rPr>
              <a:t>.</a:t>
            </a:r>
          </a:p>
          <a:p>
            <a:endParaRPr lang="en-IN" dirty="0">
              <a:solidFill>
                <a:srgbClr val="FF0000"/>
              </a:solidFill>
            </a:endParaRPr>
          </a:p>
          <a:p>
            <a:r>
              <a:rPr lang="en-US" dirty="0"/>
              <a:t>Dataset link : </a:t>
            </a:r>
            <a:r>
              <a:rPr lang="en-US" dirty="0" smtClean="0"/>
              <a:t>  </a:t>
            </a:r>
            <a:r>
              <a:rPr lang="en-US" dirty="0" smtClean="0">
                <a:hlinkClick r:id="rId2"/>
              </a:rPr>
              <a:t>https</a:t>
            </a:r>
            <a:r>
              <a:rPr lang="en-US" dirty="0">
                <a:hlinkClick r:id="rId2"/>
              </a:rPr>
              <a:t>://</a:t>
            </a:r>
            <a:r>
              <a:rPr lang="en-US" dirty="0" smtClean="0">
                <a:hlinkClick r:id="rId2"/>
              </a:rPr>
              <a:t>github.com/insaid2018/Term-raw/master/Data/Projects/facebook_data.csv</a:t>
            </a:r>
            <a:endParaRPr lang="en-US" dirty="0">
              <a:solidFill>
                <a:srgbClr val="FF0000"/>
              </a:solidFill>
            </a:endParaRPr>
          </a:p>
        </p:txBody>
      </p:sp>
    </p:spTree>
    <p:extLst>
      <p:ext uri="{BB962C8B-B14F-4D97-AF65-F5344CB8AC3E}">
        <p14:creationId xmlns:p14="http://schemas.microsoft.com/office/powerpoint/2010/main" val="111918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26242"/>
            <a:ext cx="10515600" cy="1069975"/>
          </a:xfrm>
        </p:spPr>
        <p:txBody>
          <a:bodyPr/>
          <a:lstStyle/>
          <a:p>
            <a:r>
              <a:rPr lang="en-US" b="1" dirty="0" smtClean="0"/>
              <a:t>Objective 1</a:t>
            </a:r>
            <a:r>
              <a:rPr lang="en-US" dirty="0" smtClean="0"/>
              <a:t>:To Load Data from source and study the columns</a:t>
            </a:r>
            <a:br>
              <a:rPr lang="en-US" dirty="0" smtClean="0"/>
            </a:br>
            <a:r>
              <a:rPr lang="en-US" dirty="0" smtClean="0"/>
              <a:t>how many columns are there and what are there data types</a:t>
            </a:r>
            <a:endParaRPr lang="en-US"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26046" r="26046"/>
          <a:stretch>
            <a:fillRect/>
          </a:stretch>
        </p:blipFill>
        <p:spPr>
          <a:xfrm>
            <a:off x="4977605" y="1763054"/>
            <a:ext cx="7008069" cy="4537075"/>
          </a:xfrm>
        </p:spPr>
      </p:pic>
      <p:pic>
        <p:nvPicPr>
          <p:cNvPr id="7" name="Picture 6"/>
          <p:cNvPicPr>
            <a:picLocks noChangeAspect="1"/>
          </p:cNvPicPr>
          <p:nvPr/>
        </p:nvPicPr>
        <p:blipFill>
          <a:blip r:embed="rId3"/>
          <a:stretch>
            <a:fillRect/>
          </a:stretch>
        </p:blipFill>
        <p:spPr>
          <a:xfrm>
            <a:off x="898239" y="1579098"/>
            <a:ext cx="4020915" cy="4721031"/>
          </a:xfrm>
          <a:prstGeom prst="rect">
            <a:avLst/>
          </a:prstGeom>
        </p:spPr>
      </p:pic>
      <p:sp>
        <p:nvSpPr>
          <p:cNvPr id="4" name="Text Placeholder 3"/>
          <p:cNvSpPr>
            <a:spLocks noGrp="1"/>
          </p:cNvSpPr>
          <p:nvPr>
            <p:ph type="body" sz="half" idx="2"/>
          </p:nvPr>
        </p:nvSpPr>
        <p:spPr>
          <a:xfrm>
            <a:off x="839788" y="1396216"/>
            <a:ext cx="4137819" cy="4721031"/>
          </a:xfrm>
        </p:spPr>
        <p:txBody>
          <a:bodyPr/>
          <a:lstStyle/>
          <a:p>
            <a:r>
              <a:rPr lang="en-US" dirty="0" smtClean="0"/>
              <a:t>Details of column </a:t>
            </a:r>
            <a:endParaRPr lang="en-US" dirty="0"/>
          </a:p>
        </p:txBody>
      </p:sp>
    </p:spTree>
    <p:extLst>
      <p:ext uri="{BB962C8B-B14F-4D97-AF65-F5344CB8AC3E}">
        <p14:creationId xmlns:p14="http://schemas.microsoft.com/office/powerpoint/2010/main" val="2990000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
            <a:ext cx="9144000" cy="3327083"/>
          </a:xfrm>
        </p:spPr>
        <p:txBody>
          <a:bodyPr>
            <a:normAutofit fontScale="90000"/>
          </a:bodyPr>
          <a:lstStyle/>
          <a:p>
            <a:pPr algn="l"/>
            <a:r>
              <a:rPr lang="en-US" sz="3600" b="1" dirty="0" smtClean="0"/>
              <a:t>Objective 2</a:t>
            </a:r>
            <a:r>
              <a:rPr lang="en-US" sz="3600" dirty="0" smtClean="0"/>
              <a:t>:to study the columns behavior ,what are data types ,is there any missing values ,how many are there unique values and what is minimum ,maximum value of the integer also find the mean median too ,we can use functions like describe, info and sample to get more insight of columns. We can also do pandas profiling which will give more insight .</a:t>
            </a:r>
            <a:endParaRPr lang="en-US" sz="3600" dirty="0"/>
          </a:p>
        </p:txBody>
      </p:sp>
      <p:pic>
        <p:nvPicPr>
          <p:cNvPr id="4" name="Picture 3"/>
          <p:cNvPicPr>
            <a:picLocks noChangeAspect="1"/>
          </p:cNvPicPr>
          <p:nvPr/>
        </p:nvPicPr>
        <p:blipFill>
          <a:blip r:embed="rId2"/>
          <a:stretch>
            <a:fillRect/>
          </a:stretch>
        </p:blipFill>
        <p:spPr>
          <a:xfrm>
            <a:off x="1524000" y="3602036"/>
            <a:ext cx="5743575" cy="2770627"/>
          </a:xfrm>
          <a:prstGeom prst="rect">
            <a:avLst/>
          </a:prstGeom>
        </p:spPr>
      </p:pic>
      <p:pic>
        <p:nvPicPr>
          <p:cNvPr id="5" name="Picture 4"/>
          <p:cNvPicPr>
            <a:picLocks noChangeAspect="1"/>
          </p:cNvPicPr>
          <p:nvPr/>
        </p:nvPicPr>
        <p:blipFill>
          <a:blip r:embed="rId3"/>
          <a:stretch>
            <a:fillRect/>
          </a:stretch>
        </p:blipFill>
        <p:spPr>
          <a:xfrm>
            <a:off x="534572" y="3602035"/>
            <a:ext cx="6091311" cy="2770628"/>
          </a:xfrm>
          <a:prstGeom prst="rect">
            <a:avLst/>
          </a:prstGeom>
        </p:spPr>
      </p:pic>
      <p:sp>
        <p:nvSpPr>
          <p:cNvPr id="3" name="Subtitle 2"/>
          <p:cNvSpPr>
            <a:spLocks noGrp="1"/>
          </p:cNvSpPr>
          <p:nvPr>
            <p:ph type="subTitle" idx="1"/>
          </p:nvPr>
        </p:nvSpPr>
        <p:spPr>
          <a:xfrm>
            <a:off x="2222694" y="3602037"/>
            <a:ext cx="8445305" cy="2770627"/>
          </a:xfrm>
        </p:spPr>
        <p:txBody>
          <a:bodyPr/>
          <a:lstStyle/>
          <a:p>
            <a:r>
              <a:rPr lang="en-US" dirty="0" smtClean="0"/>
              <a:t>columns</a:t>
            </a:r>
            <a:endParaRPr lang="en-US" dirty="0"/>
          </a:p>
        </p:txBody>
      </p:sp>
      <p:pic>
        <p:nvPicPr>
          <p:cNvPr id="6" name="Picture 5"/>
          <p:cNvPicPr>
            <a:picLocks noChangeAspect="1"/>
          </p:cNvPicPr>
          <p:nvPr/>
        </p:nvPicPr>
        <p:blipFill>
          <a:blip r:embed="rId4"/>
          <a:stretch>
            <a:fillRect/>
          </a:stretch>
        </p:blipFill>
        <p:spPr>
          <a:xfrm>
            <a:off x="6217920" y="3602036"/>
            <a:ext cx="5850841" cy="2862700"/>
          </a:xfrm>
          <a:prstGeom prst="rect">
            <a:avLst/>
          </a:prstGeom>
        </p:spPr>
      </p:pic>
    </p:spTree>
    <p:extLst>
      <p:ext uri="{BB962C8B-B14F-4D97-AF65-F5344CB8AC3E}">
        <p14:creationId xmlns:p14="http://schemas.microsoft.com/office/powerpoint/2010/main" val="243111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74" y="-98474"/>
            <a:ext cx="10515600" cy="2067951"/>
          </a:xfrm>
        </p:spPr>
        <p:txBody>
          <a:bodyPr>
            <a:normAutofit/>
          </a:bodyPr>
          <a:lstStyle/>
          <a:p>
            <a:r>
              <a:rPr lang="en-US" sz="3600" dirty="0" smtClean="0"/>
              <a:t>Therefore will analyze some columns and see how they are related with each other below is the gender columns having 59.3% of male and 40.7% of female .we will analyze how gender ,age is related to each other</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9721" y="1836714"/>
            <a:ext cx="4999892" cy="4351338"/>
          </a:xfrm>
        </p:spPr>
      </p:pic>
    </p:spTree>
    <p:extLst>
      <p:ext uri="{BB962C8B-B14F-4D97-AF65-F5344CB8AC3E}">
        <p14:creationId xmlns:p14="http://schemas.microsoft.com/office/powerpoint/2010/main" val="210388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03"/>
            <a:ext cx="10515600" cy="1510385"/>
          </a:xfrm>
        </p:spPr>
        <p:txBody>
          <a:bodyPr>
            <a:noAutofit/>
          </a:bodyPr>
          <a:lstStyle/>
          <a:p>
            <a:r>
              <a:rPr lang="en-US" sz="2800" b="1" dirty="0" smtClean="0"/>
              <a:t>Question: </a:t>
            </a:r>
            <a:r>
              <a:rPr lang="en-US" sz="2400" dirty="0" smtClean="0"/>
              <a:t>We will analyze two graphs here Frequency </a:t>
            </a:r>
            <a:r>
              <a:rPr lang="en-US" sz="2400" dirty="0" err="1" smtClean="0"/>
              <a:t>Vs</a:t>
            </a:r>
            <a:r>
              <a:rPr lang="en-US" sz="2400" dirty="0" smtClean="0"/>
              <a:t> Age and Frequency </a:t>
            </a:r>
            <a:r>
              <a:rPr lang="en-US" sz="2400" dirty="0" err="1" smtClean="0"/>
              <a:t>Vs</a:t>
            </a:r>
            <a:r>
              <a:rPr lang="en-US" sz="2400" dirty="0" smtClean="0"/>
              <a:t> Tenure.</a:t>
            </a:r>
            <a:br>
              <a:rPr lang="en-US" sz="2400" dirty="0" smtClean="0"/>
            </a:br>
            <a:r>
              <a:rPr lang="en-US" sz="2400" dirty="0" smtClean="0"/>
              <a:t/>
            </a:r>
            <a:br>
              <a:rPr lang="en-US" sz="2400" dirty="0" smtClean="0"/>
            </a:br>
            <a:r>
              <a:rPr lang="en-US" sz="2800" b="1" dirty="0" smtClean="0"/>
              <a:t>Findings/Visualizations</a:t>
            </a:r>
            <a:r>
              <a:rPr lang="en-US" sz="2800" dirty="0" smtClean="0"/>
              <a:t>: </a:t>
            </a:r>
            <a:r>
              <a:rPr lang="en-US" sz="2400" dirty="0" smtClean="0"/>
              <a:t>Most of users are between age group of 20 to 25 years and most of them have tenure from 0 to 750 days.</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5387"/>
            <a:ext cx="5395175" cy="454915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560" y="1935387"/>
            <a:ext cx="5598942" cy="4549154"/>
          </a:xfrm>
          <a:prstGeom prst="rect">
            <a:avLst/>
          </a:prstGeom>
        </p:spPr>
      </p:pic>
    </p:spTree>
    <p:extLst>
      <p:ext uri="{BB962C8B-B14F-4D97-AF65-F5344CB8AC3E}">
        <p14:creationId xmlns:p14="http://schemas.microsoft.com/office/powerpoint/2010/main" val="643342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417" y="412125"/>
            <a:ext cx="10144986" cy="2305318"/>
          </a:xfrm>
        </p:spPr>
        <p:txBody>
          <a:bodyPr>
            <a:noAutofit/>
          </a:bodyPr>
          <a:lstStyle/>
          <a:p>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800" b="1" dirty="0" err="1" smtClean="0"/>
              <a:t>Question</a:t>
            </a:r>
            <a:r>
              <a:rPr lang="en-US" sz="2000" dirty="0" err="1" smtClean="0"/>
              <a:t>:</a:t>
            </a:r>
            <a:r>
              <a:rPr lang="en-US" sz="2400" dirty="0" err="1" smtClean="0"/>
              <a:t>After</a:t>
            </a:r>
            <a:r>
              <a:rPr lang="en-US" sz="2400" dirty="0" smtClean="0"/>
              <a:t> that we will see the </a:t>
            </a:r>
            <a:r>
              <a:rPr lang="en-US" sz="2400" dirty="0" err="1" smtClean="0"/>
              <a:t>comparision</a:t>
            </a:r>
            <a:r>
              <a:rPr lang="en-US" sz="2400" dirty="0" smtClean="0"/>
              <a:t> of likes, </a:t>
            </a:r>
            <a:r>
              <a:rPr lang="en-US" sz="2400" dirty="0" err="1" smtClean="0"/>
              <a:t>www_likes</a:t>
            </a:r>
            <a:r>
              <a:rPr lang="en-US" sz="2400" dirty="0" smtClean="0"/>
              <a:t> and </a:t>
            </a:r>
            <a:r>
              <a:rPr lang="en-US" sz="2400" dirty="0" err="1" smtClean="0"/>
              <a:t>mobile_likes</a:t>
            </a:r>
            <a:r>
              <a:rPr lang="en-US" sz="2400" dirty="0" smtClean="0"/>
              <a:t> with respect to age</a:t>
            </a:r>
            <a:br>
              <a:rPr lang="en-US" sz="2400" dirty="0" smtClean="0"/>
            </a:br>
            <a:r>
              <a:rPr lang="en-US" sz="2000" dirty="0" smtClean="0"/>
              <a:t/>
            </a:r>
            <a:br>
              <a:rPr lang="en-US" sz="2000" dirty="0" smtClean="0"/>
            </a:br>
            <a:r>
              <a:rPr lang="en-US" sz="2400" b="1" dirty="0" smtClean="0"/>
              <a:t>Findings/Visualizations</a:t>
            </a:r>
            <a:r>
              <a:rPr lang="en-US" sz="2000" dirty="0" smtClean="0"/>
              <a:t>:-</a:t>
            </a:r>
            <a:r>
              <a:rPr lang="en-US" sz="2400" dirty="0" smtClean="0"/>
              <a:t>From below graph we can conclude that the number of likes are greater then </a:t>
            </a:r>
            <a:r>
              <a:rPr lang="en-US" sz="2400" dirty="0" err="1" smtClean="0"/>
              <a:t>www_likes</a:t>
            </a:r>
            <a:r>
              <a:rPr lang="en-US" sz="2400" dirty="0" smtClean="0"/>
              <a:t> and </a:t>
            </a:r>
            <a:r>
              <a:rPr lang="en-US" sz="2400" dirty="0" err="1" smtClean="0"/>
              <a:t>mobile_likes</a:t>
            </a:r>
            <a:r>
              <a:rPr lang="en-US" sz="2400" dirty="0" smtClean="0"/>
              <a:t> in every age group that is being compared</a:t>
            </a:r>
            <a:r>
              <a:rPr lang="en-US" sz="2400" b="1" dirty="0" smtClean="0"/>
              <a:t/>
            </a:r>
            <a:br>
              <a:rPr lang="en-US" sz="2400" b="1" dirty="0" smtClean="0"/>
            </a:br>
            <a:r>
              <a:rPr lang="en-US" sz="2400" dirty="0"/>
              <a:t/>
            </a:r>
            <a:br>
              <a:rPr lang="en-US" sz="2400" dirty="0"/>
            </a:br>
            <a:endParaRPr lang="en-US" sz="2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416" y="2216775"/>
            <a:ext cx="5353775" cy="4291885"/>
          </a:xfrm>
        </p:spPr>
      </p:pic>
      <p:sp>
        <p:nvSpPr>
          <p:cNvPr id="9" name="Text Placeholder 8"/>
          <p:cNvSpPr>
            <a:spLocks noGrp="1"/>
          </p:cNvSpPr>
          <p:nvPr>
            <p:ph type="body" sz="half" idx="2"/>
          </p:nvPr>
        </p:nvSpPr>
        <p:spPr>
          <a:xfrm>
            <a:off x="4956999" y="1972074"/>
            <a:ext cx="1603822" cy="244701"/>
          </a:xfrm>
        </p:spPr>
        <p:txBody>
          <a:bodyPr>
            <a:normAutofit fontScale="85000" lnSpcReduction="20000"/>
          </a:bodyPr>
          <a:lstStyle/>
          <a:p>
            <a:pPr algn="ctr"/>
            <a:r>
              <a:rPr lang="en-US" dirty="0" smtClean="0"/>
              <a:t>graph</a:t>
            </a:r>
            <a:endParaRPr lang="en-US" dirty="0"/>
          </a:p>
        </p:txBody>
      </p:sp>
      <p:pic>
        <p:nvPicPr>
          <p:cNvPr id="10" name="Picture 9"/>
          <p:cNvPicPr>
            <a:picLocks noChangeAspect="1"/>
          </p:cNvPicPr>
          <p:nvPr/>
        </p:nvPicPr>
        <p:blipFill>
          <a:blip r:embed="rId3"/>
          <a:stretch>
            <a:fillRect/>
          </a:stretch>
        </p:blipFill>
        <p:spPr>
          <a:xfrm>
            <a:off x="6389974" y="1778456"/>
            <a:ext cx="5613135" cy="1019175"/>
          </a:xfrm>
          <a:prstGeom prst="rect">
            <a:avLst/>
          </a:prstGeom>
        </p:spPr>
      </p:pic>
      <p:pic>
        <p:nvPicPr>
          <p:cNvPr id="11" name="Picture 10"/>
          <p:cNvPicPr>
            <a:picLocks noChangeAspect="1"/>
          </p:cNvPicPr>
          <p:nvPr/>
        </p:nvPicPr>
        <p:blipFill>
          <a:blip r:embed="rId4"/>
          <a:stretch>
            <a:fillRect/>
          </a:stretch>
        </p:blipFill>
        <p:spPr>
          <a:xfrm>
            <a:off x="6389974" y="2958477"/>
            <a:ext cx="5613135" cy="1285875"/>
          </a:xfrm>
          <a:prstGeom prst="rect">
            <a:avLst/>
          </a:prstGeom>
        </p:spPr>
      </p:pic>
      <p:pic>
        <p:nvPicPr>
          <p:cNvPr id="12" name="Picture 11"/>
          <p:cNvPicPr>
            <a:picLocks noChangeAspect="1"/>
          </p:cNvPicPr>
          <p:nvPr/>
        </p:nvPicPr>
        <p:blipFill>
          <a:blip r:embed="rId5"/>
          <a:stretch>
            <a:fillRect/>
          </a:stretch>
        </p:blipFill>
        <p:spPr>
          <a:xfrm>
            <a:off x="6389974" y="4405199"/>
            <a:ext cx="5613135" cy="990600"/>
          </a:xfrm>
          <a:prstGeom prst="rect">
            <a:avLst/>
          </a:prstGeom>
        </p:spPr>
      </p:pic>
      <p:pic>
        <p:nvPicPr>
          <p:cNvPr id="13" name="Picture 12"/>
          <p:cNvPicPr>
            <a:picLocks noChangeAspect="1"/>
          </p:cNvPicPr>
          <p:nvPr/>
        </p:nvPicPr>
        <p:blipFill>
          <a:blip r:embed="rId6"/>
          <a:stretch>
            <a:fillRect/>
          </a:stretch>
        </p:blipFill>
        <p:spPr>
          <a:xfrm>
            <a:off x="6389974" y="5556646"/>
            <a:ext cx="5613135" cy="1000125"/>
          </a:xfrm>
          <a:prstGeom prst="rect">
            <a:avLst/>
          </a:prstGeom>
        </p:spPr>
      </p:pic>
    </p:spTree>
    <p:extLst>
      <p:ext uri="{BB962C8B-B14F-4D97-AF65-F5344CB8AC3E}">
        <p14:creationId xmlns:p14="http://schemas.microsoft.com/office/powerpoint/2010/main" val="1163683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972</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FACEBOOK- EXPLORATORY DATA ANALYSIS</vt:lpstr>
      <vt:lpstr>INTRODUCTION TO TOPIC     </vt:lpstr>
      <vt:lpstr>PROJECT INTRODUCTION</vt:lpstr>
      <vt:lpstr>Problem Statement</vt:lpstr>
      <vt:lpstr>Objective 1:To Load Data from source and study the columns how many columns are there and what are there data types</vt:lpstr>
      <vt:lpstr>Objective 2:to study the columns behavior ,what are data types ,is there any missing values ,how many are there unique values and what is minimum ,maximum value of the integer also find the mean median too ,we can use functions like describe, info and sample to get more insight of columns. We can also do pandas profiling which will give more insight .</vt:lpstr>
      <vt:lpstr>Therefore will analyze some columns and see how they are related with each other below is the gender columns having 59.3% of male and 40.7% of female .we will analyze how gender ,age is related to each other</vt:lpstr>
      <vt:lpstr>Question: We will analyze two graphs here Frequency Vs Age and Frequency Vs Tenure.  Findings/Visualizations: Most of users are between age group of 20 to 25 years and most of them have tenure from 0 to 750 days.</vt:lpstr>
      <vt:lpstr>       Question:After that we will see the comparision of likes, www_likes and mobile_likes with respect to age  Findings/Visualizations:-From below graph we can conclude that the number of likes are greater then www_likes and mobile_likes in every age group that is being compared  </vt:lpstr>
      <vt:lpstr> Question:We will compare two columns male and female with number of likes,mobile_likes and www_likes,the age group here is less then 60 years of age. Findings/Visualizations: mobile_likes have more frequency as compared to www_likes. </vt:lpstr>
      <vt:lpstr>Question: We will compare two columns www_likes and likes vs gender.  Findings/Visualizations:-here we can see that female has more count as compared to male in likes,www_likes</vt:lpstr>
      <vt:lpstr>Question:We will compare Tenure Vs gender which gender has more years with FB.  Findings/Visualizations:-We conclude that male has more years with FB as compared to female in all age groups.</vt:lpstr>
      <vt:lpstr>Question: Will compare male and female who has tenure less then 4 years or more .  Findings/Visualization: found that  female users with age more then 4 years are more as compared to male where as male users are more with tenure less then 4 years of time frame.</vt:lpstr>
      <vt:lpstr>Question: Will see the friend_count and friendship_intiated in male and female.  Findings/Visualization: Therefore the count for friend -count and friendship_initated is more in female and friendship_initated is more in male as compared to female.</vt:lpstr>
      <vt:lpstr>Question:-Will compare frequency Vs tenure(less then 4 years)  Findings/Visualizations:-here we can see that the male are more with tenure less then 4 years in age group 0-1 years</vt:lpstr>
      <vt:lpstr>Question:Will compare frequency Vs (more then 4 years) here we can see that the Female are more with tenure less then 4 years in age group 3-4 years</vt:lpstr>
      <vt:lpstr>Question: Will compare the friend_count,friendship_initated with the gender along with age group. Findings/Visulaization: We get that the frequency is more in female for friend_count and with less then 30 years of age</vt:lpstr>
      <vt:lpstr>Question:-will compare maximum likes and will compare that with gender.  Findings/Visualization:-male has maximum likes per day along with other graph showing frequency of userid too.</vt:lpstr>
      <vt:lpstr>Question:-likes received on basis of female and male.  Findings/Visualizations:- male has more number of friend request initiated as compared with female per day.</vt:lpstr>
      <vt:lpstr>Question: total number of friend_count ,friendship_initiated compared to gender.  Findings/Visualization: As per below graph we can find that the number of friendship_initiated  is more in case of female</vt:lpstr>
      <vt:lpstr>Question: correlation between different columns  Findings/Visualization: age,like_per_day,mobile_likes are highly correlated with each other</vt:lpstr>
      <vt:lpstr>Conclusion</vt:lpstr>
      <vt:lpstr>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EXPLORATORY DATA ANALYSIS</dc:title>
  <dc:creator>Microsoft account</dc:creator>
  <cp:lastModifiedBy>Microsoft account</cp:lastModifiedBy>
  <cp:revision>24</cp:revision>
  <dcterms:created xsi:type="dcterms:W3CDTF">2020-09-27T19:51:31Z</dcterms:created>
  <dcterms:modified xsi:type="dcterms:W3CDTF">2020-09-28T15:23:02Z</dcterms:modified>
</cp:coreProperties>
</file>