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AD943E-B51A-4330-94A1-26EA3DC1B64A}">
          <p14:sldIdLst>
            <p14:sldId id="256"/>
            <p14:sldId id="257"/>
            <p14:sldId id="258"/>
            <p14:sldId id="259"/>
            <p14:sldId id="260"/>
            <p14:sldId id="261"/>
            <p14:sldId id="262"/>
            <p14:sldId id="263"/>
            <p14:sldId id="264"/>
            <p14:sldId id="265"/>
            <p14:sldId id="266"/>
          </p14:sldIdLst>
        </p14:section>
        <p14:section name="Untitled Section" id="{7FEE097D-E577-43DE-AF0F-EAE51B3F7901}">
          <p14:sldIdLst>
            <p14:sldId id="267"/>
            <p14:sldId id="268"/>
            <p14:sldId id="269"/>
            <p14:sldId id="271"/>
            <p14:sldId id="272"/>
            <p14:sldId id="270"/>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4" d="100"/>
          <a:sy n="74"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kritikseth/us-airbnb-open-dat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0" y="5254579"/>
            <a:ext cx="11964473" cy="1240024"/>
          </a:xfrm>
        </p:spPr>
        <p:txBody>
          <a:bodyPr>
            <a:normAutofit fontScale="47500" lnSpcReduction="20000"/>
          </a:bodyPr>
          <a:lstStyle/>
          <a:p>
            <a:pPr algn="ctr"/>
            <a:r>
              <a:rPr lang="en-US" sz="5100" dirty="0" smtClean="0">
                <a:solidFill>
                  <a:schemeClr val="accent3"/>
                </a:solidFill>
              </a:rPr>
              <a:t>U.S.  Air BNB Exploratory data analysis </a:t>
            </a:r>
          </a:p>
          <a:p>
            <a:endParaRPr lang="en-US" sz="5100" dirty="0"/>
          </a:p>
          <a:p>
            <a:pPr algn="ctr"/>
            <a:r>
              <a:rPr lang="en-US" sz="5100" dirty="0" smtClean="0">
                <a:solidFill>
                  <a:schemeClr val="accent3"/>
                </a:solidFill>
              </a:rPr>
              <a:t>with machine modelling                                  </a:t>
            </a:r>
            <a:endParaRPr lang="en-US" sz="5100" dirty="0">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103031"/>
            <a:ext cx="11732653" cy="5046803"/>
          </a:xfrm>
          <a:prstGeom prst="rect">
            <a:avLst/>
          </a:prstGeom>
        </p:spPr>
      </p:pic>
    </p:spTree>
    <p:extLst>
      <p:ext uri="{BB962C8B-B14F-4D97-AF65-F5344CB8AC3E}">
        <p14:creationId xmlns:p14="http://schemas.microsoft.com/office/powerpoint/2010/main" val="932151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0152"/>
            <a:ext cx="9404723" cy="914400"/>
          </a:xfrm>
        </p:spPr>
        <p:txBody>
          <a:bodyPr/>
          <a:lstStyle/>
          <a:p>
            <a:r>
              <a:rPr lang="en-IN" dirty="0"/>
              <a:t>Number Of Listings By State</a:t>
            </a: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2459865"/>
            <a:ext cx="9702063" cy="4095480"/>
          </a:xfrm>
        </p:spPr>
      </p:pic>
      <p:graphicFrame>
        <p:nvGraphicFramePr>
          <p:cNvPr id="3" name="Table 2"/>
          <p:cNvGraphicFramePr>
            <a:graphicFrameLocks noGrp="1"/>
          </p:cNvGraphicFramePr>
          <p:nvPr>
            <p:extLst>
              <p:ext uri="{D42A27DB-BD31-4B8C-83A1-F6EECF244321}">
                <p14:modId xmlns:p14="http://schemas.microsoft.com/office/powerpoint/2010/main" val="1306640447"/>
              </p:ext>
            </p:extLst>
          </p:nvPr>
        </p:nvGraphicFramePr>
        <p:xfrm>
          <a:off x="1103312" y="1043190"/>
          <a:ext cx="9056688" cy="1120461"/>
        </p:xfrm>
        <a:graphic>
          <a:graphicData uri="http://schemas.openxmlformats.org/drawingml/2006/table">
            <a:tbl>
              <a:tblPr firstRow="1" bandRow="1">
                <a:tableStyleId>{5C22544A-7EE6-4342-B048-85BDC9FD1C3A}</a:tableStyleId>
              </a:tblPr>
              <a:tblGrid>
                <a:gridCol w="4576271"/>
                <a:gridCol w="4480417"/>
              </a:tblGrid>
              <a:tr h="373487">
                <a:tc>
                  <a:txBody>
                    <a:bodyPr/>
                    <a:lstStyle/>
                    <a:p>
                      <a:r>
                        <a:rPr lang="en-US" dirty="0" smtClean="0">
                          <a:solidFill>
                            <a:schemeClr val="bg1"/>
                          </a:solidFill>
                        </a:rPr>
                        <a:t>Top two Listing By state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c>
                  <a:txBody>
                    <a:bodyPr/>
                    <a:lstStyle/>
                    <a:p>
                      <a:r>
                        <a:rPr lang="en-US" dirty="0" smtClean="0">
                          <a:solidFill>
                            <a:schemeClr val="bg1"/>
                          </a:solidFill>
                        </a:rPr>
                        <a:t>Bottom</a:t>
                      </a:r>
                      <a:r>
                        <a:rPr lang="en-US" baseline="0" dirty="0" smtClean="0">
                          <a:solidFill>
                            <a:schemeClr val="bg1"/>
                          </a:solidFill>
                        </a:rPr>
                        <a:t> Two Listing By state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r>
              <a:tr h="373487">
                <a:tc>
                  <a:txBody>
                    <a:bodyPr/>
                    <a:lstStyle/>
                    <a:p>
                      <a:r>
                        <a:rPr lang="en-US" dirty="0" smtClean="0">
                          <a:solidFill>
                            <a:schemeClr val="tx1">
                              <a:lumMod val="50000"/>
                            </a:schemeClr>
                          </a:solidFill>
                        </a:rPr>
                        <a:t>1.New York City</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c>
                  <a:txBody>
                    <a:bodyPr/>
                    <a:lstStyle/>
                    <a:p>
                      <a:r>
                        <a:rPr lang="en-US" dirty="0" smtClean="0">
                          <a:solidFill>
                            <a:schemeClr val="tx1">
                              <a:lumMod val="50000"/>
                            </a:schemeClr>
                          </a:solidFill>
                        </a:rPr>
                        <a:t>1.Columbus</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r>
              <a:tr h="373487">
                <a:tc>
                  <a:txBody>
                    <a:bodyPr/>
                    <a:lstStyle/>
                    <a:p>
                      <a:r>
                        <a:rPr lang="en-US" dirty="0" smtClean="0">
                          <a:solidFill>
                            <a:schemeClr val="tx1">
                              <a:lumMod val="50000"/>
                            </a:schemeClr>
                          </a:solidFill>
                        </a:rPr>
                        <a:t>2.San Francisco</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c>
                  <a:txBody>
                    <a:bodyPr/>
                    <a:lstStyle/>
                    <a:p>
                      <a:r>
                        <a:rPr lang="en-US" dirty="0" smtClean="0">
                          <a:solidFill>
                            <a:schemeClr val="tx1">
                              <a:lumMod val="50000"/>
                            </a:schemeClr>
                          </a:solidFill>
                        </a:rPr>
                        <a:t>2.Asheville</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schemeClr>
                    </a:solidFill>
                  </a:tcPr>
                </a:tc>
              </a:tr>
            </a:tbl>
          </a:graphicData>
        </a:graphic>
      </p:graphicFrame>
    </p:spTree>
    <p:extLst>
      <p:ext uri="{BB962C8B-B14F-4D97-AF65-F5344CB8AC3E}">
        <p14:creationId xmlns:p14="http://schemas.microsoft.com/office/powerpoint/2010/main" val="352680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019" y="12879"/>
            <a:ext cx="9375819" cy="772732"/>
          </a:xfrm>
        </p:spPr>
        <p:txBody>
          <a:bodyPr/>
          <a:lstStyle/>
          <a:p>
            <a:r>
              <a:rPr lang="en-IN" dirty="0" smtClean="0"/>
              <a:t>Average Listing Price At Each State</a:t>
            </a:r>
            <a:br>
              <a:rPr lang="en-IN" dirty="0" smtClean="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019" y="2266032"/>
            <a:ext cx="8947150" cy="4591968"/>
          </a:xfrm>
        </p:spPr>
      </p:pic>
      <p:graphicFrame>
        <p:nvGraphicFramePr>
          <p:cNvPr id="8" name="Table 7"/>
          <p:cNvGraphicFramePr>
            <a:graphicFrameLocks noGrp="1"/>
          </p:cNvGraphicFramePr>
          <p:nvPr>
            <p:extLst>
              <p:ext uri="{D42A27DB-BD31-4B8C-83A1-F6EECF244321}">
                <p14:modId xmlns:p14="http://schemas.microsoft.com/office/powerpoint/2010/main" val="4212022962"/>
              </p:ext>
            </p:extLst>
          </p:nvPr>
        </p:nvGraphicFramePr>
        <p:xfrm>
          <a:off x="1387019" y="986523"/>
          <a:ext cx="8947151" cy="1112734"/>
        </p:xfrm>
        <a:graphic>
          <a:graphicData uri="http://schemas.openxmlformats.org/drawingml/2006/table">
            <a:tbl>
              <a:tblPr firstRow="1" bandRow="1">
                <a:tableStyleId>{5C22544A-7EE6-4342-B048-85BDC9FD1C3A}</a:tableStyleId>
              </a:tblPr>
              <a:tblGrid>
                <a:gridCol w="4520923"/>
                <a:gridCol w="4426228"/>
              </a:tblGrid>
              <a:tr h="373487">
                <a:tc>
                  <a:txBody>
                    <a:bodyPr/>
                    <a:lstStyle/>
                    <a:p>
                      <a:r>
                        <a:rPr lang="en-US" dirty="0" smtClean="0">
                          <a:solidFill>
                            <a:schemeClr val="tx1">
                              <a:lumMod val="50000"/>
                            </a:schemeClr>
                          </a:solidFill>
                        </a:rPr>
                        <a:t>Top two Listing price</a:t>
                      </a:r>
                      <a:r>
                        <a:rPr lang="en-US" baseline="0" dirty="0" smtClean="0">
                          <a:solidFill>
                            <a:schemeClr val="tx1">
                              <a:lumMod val="50000"/>
                            </a:schemeClr>
                          </a:solidFill>
                        </a:rPr>
                        <a:t> in each</a:t>
                      </a:r>
                      <a:r>
                        <a:rPr lang="en-US" dirty="0" smtClean="0">
                          <a:solidFill>
                            <a:schemeClr val="tx1">
                              <a:lumMod val="50000"/>
                            </a:schemeClr>
                          </a:solidFill>
                        </a:rPr>
                        <a:t> state</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smtClean="0">
                          <a:solidFill>
                            <a:schemeClr val="tx1">
                              <a:lumMod val="50000"/>
                            </a:schemeClr>
                          </a:solidFill>
                        </a:rPr>
                        <a:t>Bottom</a:t>
                      </a:r>
                      <a:r>
                        <a:rPr lang="en-US" baseline="0" dirty="0" smtClean="0">
                          <a:solidFill>
                            <a:schemeClr val="tx1">
                              <a:lumMod val="50000"/>
                            </a:schemeClr>
                          </a:solidFill>
                        </a:rPr>
                        <a:t> Two Listing price in each state</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373487">
                <a:tc>
                  <a:txBody>
                    <a:bodyPr/>
                    <a:lstStyle/>
                    <a:p>
                      <a:r>
                        <a:rPr lang="en-US" dirty="0" smtClean="0">
                          <a:solidFill>
                            <a:schemeClr val="tx1">
                              <a:lumMod val="50000"/>
                            </a:schemeClr>
                          </a:solidFill>
                        </a:rPr>
                        <a:t>1.Twin Cities MSA</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smtClean="0">
                          <a:solidFill>
                            <a:schemeClr val="tx1">
                              <a:lumMod val="50000"/>
                            </a:schemeClr>
                          </a:solidFill>
                        </a:rPr>
                        <a:t>1.Jersey City</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321971">
                <a:tc>
                  <a:txBody>
                    <a:bodyPr/>
                    <a:lstStyle/>
                    <a:p>
                      <a:r>
                        <a:rPr lang="en-US" dirty="0" smtClean="0">
                          <a:solidFill>
                            <a:schemeClr val="tx1">
                              <a:lumMod val="50000"/>
                            </a:schemeClr>
                          </a:solidFill>
                        </a:rPr>
                        <a:t>2.Hawaii</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smtClean="0">
                          <a:solidFill>
                            <a:schemeClr val="tx1">
                              <a:lumMod val="50000"/>
                            </a:schemeClr>
                          </a:solidFill>
                        </a:rPr>
                        <a:t>2.New York City</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bl>
          </a:graphicData>
        </a:graphic>
      </p:graphicFrame>
    </p:spTree>
    <p:extLst>
      <p:ext uri="{BB962C8B-B14F-4D97-AF65-F5344CB8AC3E}">
        <p14:creationId xmlns:p14="http://schemas.microsoft.com/office/powerpoint/2010/main" val="264086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3" y="0"/>
            <a:ext cx="9444484" cy="1142952"/>
          </a:xfrm>
        </p:spPr>
        <p:txBody>
          <a:bodyPr/>
          <a:lstStyle/>
          <a:p>
            <a:r>
              <a:rPr lang="en-IN" dirty="0" smtClean="0"/>
              <a:t>Average Listing Number Of Reviews At Each State</a:t>
            </a:r>
            <a:br>
              <a:rPr lang="en-IN" dirty="0" smtClean="0"/>
            </a:br>
            <a:r>
              <a:rPr lang="en-IN" dirty="0" smtClean="0"/>
              <a:t/>
            </a:r>
            <a:br>
              <a:rPr lang="en-IN" dirty="0" smtClean="0"/>
            </a:br>
            <a:r>
              <a:rPr lang="en-IN" dirty="0" smtClean="0"/>
              <a:t/>
            </a:r>
            <a:br>
              <a:rPr lang="en-IN"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859110"/>
            <a:ext cx="9444484" cy="3747752"/>
          </a:xfrm>
        </p:spPr>
      </p:pic>
      <p:graphicFrame>
        <p:nvGraphicFramePr>
          <p:cNvPr id="3" name="Table 2"/>
          <p:cNvGraphicFramePr>
            <a:graphicFrameLocks noGrp="1"/>
          </p:cNvGraphicFramePr>
          <p:nvPr>
            <p:extLst>
              <p:ext uri="{D42A27DB-BD31-4B8C-83A1-F6EECF244321}">
                <p14:modId xmlns:p14="http://schemas.microsoft.com/office/powerpoint/2010/main" val="527880662"/>
              </p:ext>
            </p:extLst>
          </p:nvPr>
        </p:nvGraphicFramePr>
        <p:xfrm>
          <a:off x="1103312" y="1313644"/>
          <a:ext cx="9056688" cy="1371600"/>
        </p:xfrm>
        <a:graphic>
          <a:graphicData uri="http://schemas.openxmlformats.org/drawingml/2006/table">
            <a:tbl>
              <a:tblPr firstRow="1" bandRow="1">
                <a:tableStyleId>{5C22544A-7EE6-4342-B048-85BDC9FD1C3A}</a:tableStyleId>
              </a:tblPr>
              <a:tblGrid>
                <a:gridCol w="4528344"/>
                <a:gridCol w="4528344"/>
              </a:tblGrid>
              <a:tr h="570964">
                <a:tc>
                  <a:txBody>
                    <a:bodyPr/>
                    <a:lstStyle/>
                    <a:p>
                      <a:r>
                        <a:rPr lang="en-US" dirty="0" smtClean="0">
                          <a:solidFill>
                            <a:schemeClr val="tx1">
                              <a:lumMod val="50000"/>
                            </a:schemeClr>
                          </a:solidFill>
                        </a:rPr>
                        <a:t>Top two </a:t>
                      </a:r>
                      <a:r>
                        <a:rPr lang="en-US" dirty="0" smtClean="0">
                          <a:solidFill>
                            <a:schemeClr val="tx1">
                              <a:lumMod val="50000"/>
                            </a:schemeClr>
                          </a:solidFill>
                        </a:rPr>
                        <a:t>Number of Reviews</a:t>
                      </a:r>
                      <a:r>
                        <a:rPr lang="en-US" baseline="0" dirty="0" smtClean="0">
                          <a:solidFill>
                            <a:schemeClr val="tx1">
                              <a:lumMod val="50000"/>
                            </a:schemeClr>
                          </a:solidFill>
                        </a:rPr>
                        <a:t> </a:t>
                      </a:r>
                      <a:r>
                        <a:rPr lang="en-US" baseline="0" dirty="0" smtClean="0">
                          <a:solidFill>
                            <a:schemeClr val="tx1">
                              <a:lumMod val="50000"/>
                            </a:schemeClr>
                          </a:solidFill>
                        </a:rPr>
                        <a:t>in each</a:t>
                      </a:r>
                      <a:r>
                        <a:rPr lang="en-US" dirty="0" smtClean="0">
                          <a:solidFill>
                            <a:schemeClr val="tx1">
                              <a:lumMod val="50000"/>
                            </a:schemeClr>
                          </a:solidFill>
                        </a:rPr>
                        <a:t> state</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dirty="0" smtClean="0">
                          <a:solidFill>
                            <a:schemeClr val="tx1">
                              <a:lumMod val="50000"/>
                            </a:schemeClr>
                          </a:solidFill>
                        </a:rPr>
                        <a:t>Bottom</a:t>
                      </a:r>
                      <a:r>
                        <a:rPr lang="en-US" baseline="0" dirty="0" smtClean="0">
                          <a:solidFill>
                            <a:schemeClr val="tx1">
                              <a:lumMod val="50000"/>
                            </a:schemeClr>
                          </a:solidFill>
                        </a:rPr>
                        <a:t> Two </a:t>
                      </a:r>
                      <a:r>
                        <a:rPr lang="en-US" baseline="0" dirty="0" smtClean="0">
                          <a:solidFill>
                            <a:schemeClr val="tx1">
                              <a:lumMod val="50000"/>
                            </a:schemeClr>
                          </a:solidFill>
                        </a:rPr>
                        <a:t>Number of reviews </a:t>
                      </a:r>
                      <a:r>
                        <a:rPr lang="en-US" baseline="0" dirty="0" smtClean="0">
                          <a:solidFill>
                            <a:schemeClr val="tx1">
                              <a:lumMod val="50000"/>
                            </a:schemeClr>
                          </a:solidFill>
                        </a:rPr>
                        <a:t>in each state</a:t>
                      </a:r>
                      <a:endParaRPr lang="en-US" dirty="0">
                        <a:solidFill>
                          <a:schemeClr val="tx1">
                            <a:lumMod val="50000"/>
                          </a:schemeClr>
                        </a:solidFill>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326265">
                <a:tc>
                  <a:txBody>
                    <a:bodyPr/>
                    <a:lstStyle/>
                    <a:p>
                      <a:r>
                        <a:rPr lang="en-US" dirty="0" smtClean="0">
                          <a:solidFill>
                            <a:schemeClr val="tx1">
                              <a:lumMod val="50000"/>
                            </a:schemeClr>
                          </a:solidFill>
                        </a:rPr>
                        <a:t>1</a:t>
                      </a:r>
                      <a:r>
                        <a:rPr lang="en-US" dirty="0" smtClean="0">
                          <a:solidFill>
                            <a:schemeClr val="tx1">
                              <a:lumMod val="50000"/>
                            </a:schemeClr>
                          </a:solidFill>
                        </a:rPr>
                        <a:t>. Portland</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dirty="0" smtClean="0">
                          <a:solidFill>
                            <a:schemeClr val="tx1">
                              <a:lumMod val="50000"/>
                            </a:schemeClr>
                          </a:solidFill>
                        </a:rPr>
                        <a:t>1.Broward County</a:t>
                      </a:r>
                      <a:endParaRPr lang="en-US" dirty="0">
                        <a:solidFill>
                          <a:schemeClr val="tx1">
                            <a:lumMod val="50000"/>
                          </a:schemeClr>
                        </a:solidFill>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326265">
                <a:tc>
                  <a:txBody>
                    <a:bodyPr/>
                    <a:lstStyle/>
                    <a:p>
                      <a:r>
                        <a:rPr lang="en-US" dirty="0" smtClean="0">
                          <a:solidFill>
                            <a:schemeClr val="tx1">
                              <a:lumMod val="50000"/>
                            </a:schemeClr>
                          </a:solidFill>
                        </a:rPr>
                        <a:t>2. Asheville</a:t>
                      </a:r>
                      <a:endParaRPr lang="en-US" dirty="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dirty="0" smtClean="0">
                          <a:solidFill>
                            <a:schemeClr val="tx1">
                              <a:lumMod val="50000"/>
                            </a:schemeClr>
                          </a:solidFill>
                        </a:rPr>
                        <a:t>2.New York City</a:t>
                      </a:r>
                      <a:endParaRPr lang="en-US" dirty="0">
                        <a:solidFill>
                          <a:schemeClr val="tx1">
                            <a:lumMod val="50000"/>
                          </a:schemeClr>
                        </a:solidFill>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spTree>
    <p:extLst>
      <p:ext uri="{BB962C8B-B14F-4D97-AF65-F5344CB8AC3E}">
        <p14:creationId xmlns:p14="http://schemas.microsoft.com/office/powerpoint/2010/main" val="391290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171977"/>
          </a:xfrm>
        </p:spPr>
        <p:txBody>
          <a:bodyPr/>
          <a:lstStyle/>
          <a:p>
            <a:r>
              <a:rPr lang="en-IN" dirty="0" smtClean="0"/>
              <a:t>Average Listing Availability At Each State</a:t>
            </a:r>
            <a:br>
              <a:rPr lang="en-IN" dirty="0" smtClean="0"/>
            </a:br>
            <a:r>
              <a:rPr lang="en-IN" dirty="0" smtClean="0"/>
              <a:t/>
            </a:r>
            <a:br>
              <a:rPr lang="en-IN"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076" y="1648496"/>
            <a:ext cx="8947150" cy="4752304"/>
          </a:xfrm>
        </p:spPr>
      </p:pic>
    </p:spTree>
    <p:extLst>
      <p:ext uri="{BB962C8B-B14F-4D97-AF65-F5344CB8AC3E}">
        <p14:creationId xmlns:p14="http://schemas.microsoft.com/office/powerpoint/2010/main" val="3912466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0898"/>
            <a:ext cx="9404723" cy="1079868"/>
          </a:xfrm>
        </p:spPr>
        <p:txBody>
          <a:bodyPr/>
          <a:lstStyle/>
          <a:p>
            <a:r>
              <a:rPr lang="en-US" sz="4800" dirty="0" smtClean="0"/>
              <a:t>Correlation</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52" y="1300766"/>
            <a:ext cx="10058400" cy="4947634"/>
          </a:xfrm>
        </p:spPr>
      </p:pic>
    </p:spTree>
    <p:extLst>
      <p:ext uri="{BB962C8B-B14F-4D97-AF65-F5344CB8AC3E}">
        <p14:creationId xmlns:p14="http://schemas.microsoft.com/office/powerpoint/2010/main" val="1671154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8790"/>
            <a:ext cx="9404723" cy="1030309"/>
          </a:xfrm>
        </p:spPr>
        <p:txBody>
          <a:bodyPr/>
          <a:lstStyle/>
          <a:p>
            <a:r>
              <a:rPr lang="en-US" dirty="0" smtClean="0"/>
              <a:t>Observations:-</a:t>
            </a:r>
            <a:endParaRPr lang="en-US" dirty="0"/>
          </a:p>
        </p:txBody>
      </p:sp>
      <p:sp>
        <p:nvSpPr>
          <p:cNvPr id="3" name="Content Placeholder 2"/>
          <p:cNvSpPr>
            <a:spLocks noGrp="1"/>
          </p:cNvSpPr>
          <p:nvPr>
            <p:ph idx="1"/>
          </p:nvPr>
        </p:nvSpPr>
        <p:spPr>
          <a:xfrm>
            <a:off x="646111" y="1339404"/>
            <a:ext cx="10661540" cy="5192331"/>
          </a:xfrm>
        </p:spPr>
        <p:txBody>
          <a:bodyPr>
            <a:normAutofit/>
          </a:bodyPr>
          <a:lstStyle/>
          <a:p>
            <a:r>
              <a:rPr lang="en-IN" dirty="0">
                <a:solidFill>
                  <a:schemeClr val="bg1"/>
                </a:solidFill>
              </a:rPr>
              <a:t>We have </a:t>
            </a:r>
            <a:r>
              <a:rPr lang="en-IN" b="1" dirty="0">
                <a:solidFill>
                  <a:schemeClr val="bg1"/>
                </a:solidFill>
              </a:rPr>
              <a:t>5</a:t>
            </a:r>
            <a:r>
              <a:rPr lang="en-IN" dirty="0">
                <a:solidFill>
                  <a:schemeClr val="bg1"/>
                </a:solidFill>
              </a:rPr>
              <a:t> Listing which has </a:t>
            </a:r>
            <a:r>
              <a:rPr lang="en-IN" b="1" dirty="0">
                <a:solidFill>
                  <a:schemeClr val="bg1"/>
                </a:solidFill>
              </a:rPr>
              <a:t>Highest Price</a:t>
            </a:r>
            <a:r>
              <a:rPr lang="en-IN" dirty="0">
                <a:solidFill>
                  <a:schemeClr val="bg1"/>
                </a:solidFill>
              </a:rPr>
              <a:t> as </a:t>
            </a:r>
            <a:r>
              <a:rPr lang="en-IN" b="1" dirty="0">
                <a:solidFill>
                  <a:schemeClr val="bg1"/>
                </a:solidFill>
              </a:rPr>
              <a:t>1930</a:t>
            </a:r>
            <a:r>
              <a:rPr lang="en-IN" dirty="0">
                <a:solidFill>
                  <a:schemeClr val="bg1"/>
                </a:solidFill>
              </a:rPr>
              <a:t> and we have </a:t>
            </a:r>
            <a:r>
              <a:rPr lang="en-IN" b="1" dirty="0">
                <a:solidFill>
                  <a:schemeClr val="bg1"/>
                </a:solidFill>
              </a:rPr>
              <a:t>some Listing with price as 0</a:t>
            </a:r>
            <a:r>
              <a:rPr lang="en-IN" dirty="0">
                <a:solidFill>
                  <a:schemeClr val="bg1"/>
                </a:solidFill>
              </a:rPr>
              <a:t> too .And the maximum Price which has highest </a:t>
            </a:r>
            <a:r>
              <a:rPr lang="en-IN" b="1" dirty="0" smtClean="0">
                <a:solidFill>
                  <a:schemeClr val="bg1"/>
                </a:solidFill>
              </a:rPr>
              <a:t>frequency </a:t>
            </a:r>
            <a:r>
              <a:rPr lang="en-IN" b="1" dirty="0">
                <a:solidFill>
                  <a:schemeClr val="bg1"/>
                </a:solidFill>
              </a:rPr>
              <a:t>is 100</a:t>
            </a:r>
            <a:r>
              <a:rPr lang="en-IN" dirty="0">
                <a:solidFill>
                  <a:schemeClr val="bg1"/>
                </a:solidFill>
              </a:rPr>
              <a:t> </a:t>
            </a:r>
            <a:endParaRPr lang="en-IN" dirty="0" smtClean="0">
              <a:solidFill>
                <a:schemeClr val="bg1"/>
              </a:solidFill>
            </a:endParaRPr>
          </a:p>
          <a:p>
            <a:r>
              <a:rPr lang="en-IN" dirty="0" smtClean="0">
                <a:solidFill>
                  <a:schemeClr val="bg1"/>
                </a:solidFill>
              </a:rPr>
              <a:t>We </a:t>
            </a:r>
            <a:r>
              <a:rPr lang="en-IN" dirty="0">
                <a:solidFill>
                  <a:schemeClr val="bg1"/>
                </a:solidFill>
              </a:rPr>
              <a:t>have </a:t>
            </a:r>
            <a:r>
              <a:rPr lang="en-IN" dirty="0" smtClean="0">
                <a:solidFill>
                  <a:schemeClr val="bg1"/>
                </a:solidFill>
              </a:rPr>
              <a:t>most </a:t>
            </a:r>
            <a:r>
              <a:rPr lang="en-IN" dirty="0">
                <a:solidFill>
                  <a:schemeClr val="bg1"/>
                </a:solidFill>
              </a:rPr>
              <a:t>of the Listing where room type is as </a:t>
            </a:r>
            <a:r>
              <a:rPr lang="en-IN" b="1" dirty="0">
                <a:solidFill>
                  <a:schemeClr val="bg1"/>
                </a:solidFill>
              </a:rPr>
              <a:t>Entire Home/Apt and 1897 listing as Hotel </a:t>
            </a:r>
            <a:r>
              <a:rPr lang="en-IN" b="1" dirty="0" smtClean="0">
                <a:solidFill>
                  <a:schemeClr val="bg1"/>
                </a:solidFill>
              </a:rPr>
              <a:t>Room</a:t>
            </a:r>
            <a:endParaRPr lang="en-IN" dirty="0">
              <a:solidFill>
                <a:schemeClr val="bg1"/>
              </a:solidFill>
            </a:endParaRPr>
          </a:p>
          <a:p>
            <a:r>
              <a:rPr lang="en-IN" dirty="0">
                <a:solidFill>
                  <a:schemeClr val="bg1"/>
                </a:solidFill>
              </a:rPr>
              <a:t>Most of the </a:t>
            </a:r>
            <a:r>
              <a:rPr lang="en-IN" b="1" dirty="0">
                <a:solidFill>
                  <a:schemeClr val="bg1"/>
                </a:solidFill>
              </a:rPr>
              <a:t>Reviews</a:t>
            </a:r>
            <a:r>
              <a:rPr lang="en-IN" dirty="0">
                <a:solidFill>
                  <a:schemeClr val="bg1"/>
                </a:solidFill>
              </a:rPr>
              <a:t> we have </a:t>
            </a:r>
            <a:r>
              <a:rPr lang="en-IN" b="1" dirty="0">
                <a:solidFill>
                  <a:schemeClr val="bg1"/>
                </a:solidFill>
              </a:rPr>
              <a:t>got is on Sunday</a:t>
            </a:r>
            <a:r>
              <a:rPr lang="en-IN" dirty="0">
                <a:solidFill>
                  <a:schemeClr val="bg1"/>
                </a:solidFill>
              </a:rPr>
              <a:t> and we can also say that people mostly Travel on </a:t>
            </a:r>
            <a:r>
              <a:rPr lang="en-IN" dirty="0" smtClean="0">
                <a:solidFill>
                  <a:schemeClr val="bg1"/>
                </a:solidFill>
              </a:rPr>
              <a:t>weekends.</a:t>
            </a:r>
            <a:endParaRPr lang="en-IN" dirty="0">
              <a:solidFill>
                <a:schemeClr val="bg1"/>
              </a:solidFill>
            </a:endParaRPr>
          </a:p>
          <a:p>
            <a:r>
              <a:rPr lang="en-IN" b="1" dirty="0">
                <a:solidFill>
                  <a:schemeClr val="bg1"/>
                </a:solidFill>
              </a:rPr>
              <a:t>New York</a:t>
            </a:r>
            <a:r>
              <a:rPr lang="en-IN" dirty="0">
                <a:solidFill>
                  <a:schemeClr val="bg1"/>
                </a:solidFill>
              </a:rPr>
              <a:t> is the city with </a:t>
            </a:r>
            <a:r>
              <a:rPr lang="en-IN" b="1" dirty="0">
                <a:solidFill>
                  <a:schemeClr val="bg1"/>
                </a:solidFill>
              </a:rPr>
              <a:t>Highest Price</a:t>
            </a:r>
            <a:r>
              <a:rPr lang="en-IN" dirty="0">
                <a:solidFill>
                  <a:schemeClr val="bg1"/>
                </a:solidFill>
              </a:rPr>
              <a:t> of </a:t>
            </a:r>
            <a:r>
              <a:rPr lang="en-IN" dirty="0" smtClean="0">
                <a:solidFill>
                  <a:schemeClr val="bg1"/>
                </a:solidFill>
              </a:rPr>
              <a:t>Listing </a:t>
            </a:r>
            <a:r>
              <a:rPr lang="en-IN" dirty="0">
                <a:solidFill>
                  <a:schemeClr val="bg1"/>
                </a:solidFill>
              </a:rPr>
              <a:t>and </a:t>
            </a:r>
            <a:r>
              <a:rPr lang="en-IN" b="1" dirty="0">
                <a:solidFill>
                  <a:schemeClr val="bg1"/>
                </a:solidFill>
              </a:rPr>
              <a:t>Salem</a:t>
            </a:r>
            <a:r>
              <a:rPr lang="en-IN" dirty="0">
                <a:solidFill>
                  <a:schemeClr val="bg1"/>
                </a:solidFill>
              </a:rPr>
              <a:t> as </a:t>
            </a:r>
            <a:r>
              <a:rPr lang="en-IN" b="1" dirty="0">
                <a:solidFill>
                  <a:schemeClr val="bg1"/>
                </a:solidFill>
              </a:rPr>
              <a:t>lowest listing</a:t>
            </a:r>
            <a:r>
              <a:rPr lang="en-IN" dirty="0">
                <a:solidFill>
                  <a:schemeClr val="bg1"/>
                </a:solidFill>
              </a:rPr>
              <a:t> </a:t>
            </a:r>
            <a:r>
              <a:rPr lang="en-IN" dirty="0">
                <a:solidFill>
                  <a:schemeClr val="bg1"/>
                </a:solidFill>
              </a:rPr>
              <a:t>.</a:t>
            </a:r>
            <a:endParaRPr lang="en-IN" dirty="0">
              <a:solidFill>
                <a:schemeClr val="bg1"/>
              </a:solidFill>
            </a:endParaRPr>
          </a:p>
          <a:p>
            <a:r>
              <a:rPr lang="en-IN" dirty="0">
                <a:solidFill>
                  <a:schemeClr val="bg1"/>
                </a:solidFill>
              </a:rPr>
              <a:t>We have </a:t>
            </a:r>
            <a:r>
              <a:rPr lang="en-IN" b="1" dirty="0">
                <a:solidFill>
                  <a:schemeClr val="bg1"/>
                </a:solidFill>
              </a:rPr>
              <a:t>56773</a:t>
            </a:r>
            <a:r>
              <a:rPr lang="en-IN" dirty="0">
                <a:solidFill>
                  <a:schemeClr val="bg1"/>
                </a:solidFill>
              </a:rPr>
              <a:t> Listing which a</a:t>
            </a:r>
            <a:r>
              <a:rPr lang="en-IN" b="1" dirty="0">
                <a:solidFill>
                  <a:schemeClr val="bg1"/>
                </a:solidFill>
              </a:rPr>
              <a:t>re not available for even a 0 da</a:t>
            </a:r>
            <a:r>
              <a:rPr lang="en-IN" dirty="0">
                <a:solidFill>
                  <a:schemeClr val="bg1"/>
                </a:solidFill>
              </a:rPr>
              <a:t>y followed by Listing which are available for 365 Days and same is the Price Highest for Listings which are available for 0 </a:t>
            </a:r>
            <a:r>
              <a:rPr lang="en-IN" dirty="0" smtClean="0">
                <a:solidFill>
                  <a:schemeClr val="bg1"/>
                </a:solidFill>
              </a:rPr>
              <a:t>day.</a:t>
            </a:r>
            <a:endParaRPr lang="en-IN" dirty="0">
              <a:solidFill>
                <a:schemeClr val="bg1"/>
              </a:solidFill>
            </a:endParaRPr>
          </a:p>
          <a:p>
            <a:r>
              <a:rPr lang="en-IN" dirty="0">
                <a:solidFill>
                  <a:schemeClr val="bg1"/>
                </a:solidFill>
              </a:rPr>
              <a:t>We </a:t>
            </a:r>
            <a:r>
              <a:rPr lang="en-IN" dirty="0" smtClean="0">
                <a:solidFill>
                  <a:schemeClr val="bg1"/>
                </a:solidFill>
              </a:rPr>
              <a:t>have</a:t>
            </a:r>
            <a:r>
              <a:rPr lang="en-IN" dirty="0">
                <a:solidFill>
                  <a:schemeClr val="bg1"/>
                </a:solidFill>
              </a:rPr>
              <a:t> </a:t>
            </a:r>
            <a:r>
              <a:rPr lang="en-IN" b="1" dirty="0">
                <a:solidFill>
                  <a:schemeClr val="bg1"/>
                </a:solidFill>
              </a:rPr>
              <a:t>0 Listing</a:t>
            </a:r>
            <a:r>
              <a:rPr lang="en-IN" dirty="0">
                <a:solidFill>
                  <a:schemeClr val="bg1"/>
                </a:solidFill>
              </a:rPr>
              <a:t> available which is </a:t>
            </a:r>
            <a:r>
              <a:rPr lang="en-IN" dirty="0" smtClean="0">
                <a:solidFill>
                  <a:schemeClr val="bg1"/>
                </a:solidFill>
              </a:rPr>
              <a:t>available </a:t>
            </a:r>
            <a:r>
              <a:rPr lang="en-IN" dirty="0">
                <a:solidFill>
                  <a:schemeClr val="bg1"/>
                </a:solidFill>
              </a:rPr>
              <a:t>whole </a:t>
            </a:r>
            <a:r>
              <a:rPr lang="en-IN" dirty="0" smtClean="0">
                <a:solidFill>
                  <a:schemeClr val="bg1"/>
                </a:solidFill>
              </a:rPr>
              <a:t>year.</a:t>
            </a:r>
          </a:p>
          <a:p>
            <a:r>
              <a:rPr lang="en-IN" b="1" dirty="0">
                <a:solidFill>
                  <a:schemeClr val="bg1"/>
                </a:solidFill>
              </a:rPr>
              <a:t>Average Listing Price</a:t>
            </a:r>
            <a:r>
              <a:rPr lang="en-IN" dirty="0">
                <a:solidFill>
                  <a:schemeClr val="bg1"/>
                </a:solidFill>
              </a:rPr>
              <a:t> is Highest in city </a:t>
            </a:r>
            <a:r>
              <a:rPr lang="en-IN" b="1" dirty="0">
                <a:solidFill>
                  <a:schemeClr val="bg1"/>
                </a:solidFill>
              </a:rPr>
              <a:t>Twin Cities MSA</a:t>
            </a:r>
            <a:r>
              <a:rPr lang="en-IN" dirty="0">
                <a:solidFill>
                  <a:schemeClr val="bg1"/>
                </a:solidFill>
              </a:rPr>
              <a:t> followed by </a:t>
            </a:r>
            <a:r>
              <a:rPr lang="en-IN" b="1" dirty="0" smtClean="0">
                <a:solidFill>
                  <a:schemeClr val="bg1"/>
                </a:solidFill>
              </a:rPr>
              <a:t>Hawaii</a:t>
            </a:r>
            <a:endParaRPr lang="en-IN" dirty="0">
              <a:solidFill>
                <a:schemeClr val="bg1"/>
              </a:solidFill>
            </a:endParaRPr>
          </a:p>
          <a:p>
            <a:r>
              <a:rPr lang="en-IN" b="1" dirty="0">
                <a:solidFill>
                  <a:schemeClr val="bg1"/>
                </a:solidFill>
              </a:rPr>
              <a:t>Average Listing Number</a:t>
            </a:r>
            <a:r>
              <a:rPr lang="en-IN" dirty="0">
                <a:solidFill>
                  <a:schemeClr val="bg1"/>
                </a:solidFill>
              </a:rPr>
              <a:t> Of </a:t>
            </a:r>
            <a:r>
              <a:rPr lang="en-IN" b="1" dirty="0">
                <a:solidFill>
                  <a:schemeClr val="bg1"/>
                </a:solidFill>
              </a:rPr>
              <a:t>Reviews</a:t>
            </a:r>
            <a:r>
              <a:rPr lang="en-IN" dirty="0">
                <a:solidFill>
                  <a:schemeClr val="bg1"/>
                </a:solidFill>
              </a:rPr>
              <a:t> is highest in </a:t>
            </a:r>
            <a:r>
              <a:rPr lang="en-IN" b="1" dirty="0">
                <a:solidFill>
                  <a:schemeClr val="bg1"/>
                </a:solidFill>
              </a:rPr>
              <a:t>Portland</a:t>
            </a:r>
            <a:r>
              <a:rPr lang="en-IN" dirty="0">
                <a:solidFill>
                  <a:schemeClr val="bg1"/>
                </a:solidFill>
              </a:rPr>
              <a:t> city followed by </a:t>
            </a:r>
            <a:r>
              <a:rPr lang="en-IN" b="1" dirty="0" smtClean="0">
                <a:solidFill>
                  <a:schemeClr val="bg1"/>
                </a:solidFill>
              </a:rPr>
              <a:t>Asheville</a:t>
            </a:r>
            <a:endParaRPr lang="en-IN" dirty="0">
              <a:solidFill>
                <a:schemeClr val="bg1"/>
              </a:solidFill>
            </a:endParaRPr>
          </a:p>
        </p:txBody>
      </p:sp>
    </p:spTree>
    <p:extLst>
      <p:ext uri="{BB962C8B-B14F-4D97-AF65-F5344CB8AC3E}">
        <p14:creationId xmlns:p14="http://schemas.microsoft.com/office/powerpoint/2010/main" val="1687414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Actionable Insights</a:t>
            </a:r>
            <a:endParaRPr lang="en-US" dirty="0"/>
          </a:p>
        </p:txBody>
      </p:sp>
      <p:sp>
        <p:nvSpPr>
          <p:cNvPr id="3" name="Content Placeholder 2"/>
          <p:cNvSpPr>
            <a:spLocks noGrp="1"/>
          </p:cNvSpPr>
          <p:nvPr>
            <p:ph idx="1"/>
          </p:nvPr>
        </p:nvSpPr>
        <p:spPr>
          <a:xfrm>
            <a:off x="646112" y="2052918"/>
            <a:ext cx="9850170" cy="4195481"/>
          </a:xfrm>
        </p:spPr>
        <p:txBody>
          <a:bodyPr/>
          <a:lstStyle/>
          <a:p>
            <a:r>
              <a:rPr lang="en-IN" dirty="0">
                <a:solidFill>
                  <a:schemeClr val="bg1"/>
                </a:solidFill>
              </a:rPr>
              <a:t>We can increase price by providing some additional </a:t>
            </a:r>
            <a:r>
              <a:rPr lang="en-IN" dirty="0" smtClean="0">
                <a:solidFill>
                  <a:schemeClr val="bg1"/>
                </a:solidFill>
              </a:rPr>
              <a:t>facilities </a:t>
            </a:r>
            <a:r>
              <a:rPr lang="en-IN" dirty="0">
                <a:solidFill>
                  <a:schemeClr val="bg1"/>
                </a:solidFill>
              </a:rPr>
              <a:t>may be in the form of some discount coupons and some </a:t>
            </a:r>
            <a:r>
              <a:rPr lang="en-IN" dirty="0" smtClean="0">
                <a:solidFill>
                  <a:schemeClr val="bg1"/>
                </a:solidFill>
              </a:rPr>
              <a:t>refreshment </a:t>
            </a:r>
            <a:r>
              <a:rPr lang="en-IN" dirty="0">
                <a:solidFill>
                  <a:schemeClr val="bg1"/>
                </a:solidFill>
              </a:rPr>
              <a:t>.</a:t>
            </a:r>
          </a:p>
          <a:p>
            <a:r>
              <a:rPr lang="en-IN" dirty="0">
                <a:solidFill>
                  <a:schemeClr val="bg1"/>
                </a:solidFill>
              </a:rPr>
              <a:t>The one which are </a:t>
            </a:r>
            <a:r>
              <a:rPr lang="en-IN" dirty="0" smtClean="0">
                <a:solidFill>
                  <a:schemeClr val="bg1"/>
                </a:solidFill>
              </a:rPr>
              <a:t>highly </a:t>
            </a:r>
            <a:r>
              <a:rPr lang="en-IN" dirty="0">
                <a:solidFill>
                  <a:schemeClr val="bg1"/>
                </a:solidFill>
              </a:rPr>
              <a:t>priced should provide some pick up </a:t>
            </a:r>
            <a:r>
              <a:rPr lang="en-IN" dirty="0" smtClean="0">
                <a:solidFill>
                  <a:schemeClr val="bg1"/>
                </a:solidFill>
              </a:rPr>
              <a:t>facilities </a:t>
            </a:r>
            <a:r>
              <a:rPr lang="en-IN" dirty="0">
                <a:solidFill>
                  <a:schemeClr val="bg1"/>
                </a:solidFill>
              </a:rPr>
              <a:t>from same city or from same city airport to get more reviews .</a:t>
            </a:r>
          </a:p>
          <a:p>
            <a:r>
              <a:rPr lang="en-IN" dirty="0">
                <a:solidFill>
                  <a:schemeClr val="bg1"/>
                </a:solidFill>
              </a:rPr>
              <a:t>They should reward their customer which small gift yearly which will encourage them to come to </a:t>
            </a:r>
            <a:r>
              <a:rPr lang="en-IN" dirty="0" smtClean="0">
                <a:solidFill>
                  <a:schemeClr val="bg1"/>
                </a:solidFill>
              </a:rPr>
              <a:t>their </a:t>
            </a:r>
            <a:r>
              <a:rPr lang="en-IN" dirty="0">
                <a:solidFill>
                  <a:schemeClr val="bg1"/>
                </a:solidFill>
              </a:rPr>
              <a:t>listing more.</a:t>
            </a:r>
          </a:p>
          <a:p>
            <a:pPr marL="0" indent="0">
              <a:buNone/>
            </a:pPr>
            <a:endParaRPr lang="en-US" dirty="0"/>
          </a:p>
        </p:txBody>
      </p:sp>
    </p:spTree>
    <p:extLst>
      <p:ext uri="{BB962C8B-B14F-4D97-AF65-F5344CB8AC3E}">
        <p14:creationId xmlns:p14="http://schemas.microsoft.com/office/powerpoint/2010/main" val="1493109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4455"/>
          </a:xfrm>
        </p:spPr>
        <p:txBody>
          <a:bodyPr/>
          <a:lstStyle/>
          <a:p>
            <a:r>
              <a:rPr lang="en-US" dirty="0" smtClean="0"/>
              <a:t>Machine Models</a:t>
            </a:r>
            <a:endParaRPr lang="en-US" dirty="0"/>
          </a:p>
        </p:txBody>
      </p:sp>
      <p:sp>
        <p:nvSpPr>
          <p:cNvPr id="3" name="Text Placeholder 2"/>
          <p:cNvSpPr>
            <a:spLocks noGrp="1"/>
          </p:cNvSpPr>
          <p:nvPr>
            <p:ph type="body" idx="1"/>
          </p:nvPr>
        </p:nvSpPr>
        <p:spPr>
          <a:xfrm>
            <a:off x="631993" y="1573433"/>
            <a:ext cx="2946866" cy="387676"/>
          </a:xfrm>
        </p:spPr>
        <p:txBody>
          <a:bodyPr/>
          <a:lstStyle/>
          <a:p>
            <a:r>
              <a:rPr lang="en-US" dirty="0" smtClean="0">
                <a:solidFill>
                  <a:schemeClr val="accent3"/>
                </a:solidFill>
              </a:rPr>
              <a:t>Linear Regression</a:t>
            </a:r>
            <a:endParaRPr lang="en-US" dirty="0">
              <a:solidFill>
                <a:schemeClr val="accent3"/>
              </a:solidFill>
            </a:endParaRPr>
          </a:p>
        </p:txBody>
      </p:sp>
      <p:sp>
        <p:nvSpPr>
          <p:cNvPr id="4" name="Text Placeholder 3"/>
          <p:cNvSpPr>
            <a:spLocks noGrp="1"/>
          </p:cNvSpPr>
          <p:nvPr>
            <p:ph type="body" sz="half" idx="15"/>
          </p:nvPr>
        </p:nvSpPr>
        <p:spPr>
          <a:xfrm>
            <a:off x="651509" y="2087749"/>
            <a:ext cx="2927350" cy="4596385"/>
          </a:xfrm>
        </p:spPr>
        <p:txBody>
          <a:bodyPr>
            <a:noAutofit/>
          </a:bodyPr>
          <a:lstStyle/>
          <a:p>
            <a:r>
              <a:rPr lang="en-IN" sz="1600" dirty="0"/>
              <a:t>MAE for training set is </a:t>
            </a:r>
            <a:r>
              <a:rPr lang="en-IN" sz="1600" dirty="0" smtClean="0"/>
              <a:t>0.6192</a:t>
            </a:r>
          </a:p>
          <a:p>
            <a:r>
              <a:rPr lang="en-IN" sz="1600" dirty="0" smtClean="0">
                <a:solidFill>
                  <a:schemeClr val="bg1"/>
                </a:solidFill>
              </a:rPr>
              <a:t>MAE </a:t>
            </a:r>
            <a:r>
              <a:rPr lang="en-IN" sz="1600" dirty="0">
                <a:solidFill>
                  <a:schemeClr val="bg1"/>
                </a:solidFill>
              </a:rPr>
              <a:t>for test set is </a:t>
            </a:r>
            <a:r>
              <a:rPr lang="en-IN" sz="1600" dirty="0" smtClean="0">
                <a:solidFill>
                  <a:schemeClr val="bg1"/>
                </a:solidFill>
              </a:rPr>
              <a:t>0.619681</a:t>
            </a:r>
          </a:p>
          <a:p>
            <a:endParaRPr lang="en-IN" sz="1600" dirty="0"/>
          </a:p>
          <a:p>
            <a:r>
              <a:rPr lang="en-IN" sz="1600" dirty="0"/>
              <a:t>MSE for training set is </a:t>
            </a:r>
            <a:r>
              <a:rPr lang="en-IN" sz="1600" dirty="0" smtClean="0"/>
              <a:t>0.8165</a:t>
            </a:r>
          </a:p>
          <a:p>
            <a:r>
              <a:rPr lang="en-IN" sz="1600" dirty="0" smtClean="0">
                <a:solidFill>
                  <a:schemeClr val="bg1"/>
                </a:solidFill>
              </a:rPr>
              <a:t>MSE </a:t>
            </a:r>
            <a:r>
              <a:rPr lang="en-IN" sz="1600" dirty="0">
                <a:solidFill>
                  <a:schemeClr val="bg1"/>
                </a:solidFill>
              </a:rPr>
              <a:t>for test set is </a:t>
            </a:r>
            <a:r>
              <a:rPr lang="en-IN" sz="1600" dirty="0" smtClean="0">
                <a:solidFill>
                  <a:schemeClr val="bg1"/>
                </a:solidFill>
              </a:rPr>
              <a:t>0.8240175</a:t>
            </a:r>
          </a:p>
          <a:p>
            <a:endParaRPr lang="en-IN" sz="1600" dirty="0"/>
          </a:p>
          <a:p>
            <a:r>
              <a:rPr lang="en-IN" sz="1600" dirty="0"/>
              <a:t>RMSE for training set is </a:t>
            </a:r>
            <a:r>
              <a:rPr lang="en-IN" sz="1600" dirty="0" smtClean="0"/>
              <a:t>0.903</a:t>
            </a:r>
          </a:p>
          <a:p>
            <a:r>
              <a:rPr lang="en-IN" sz="1600" dirty="0" smtClean="0">
                <a:solidFill>
                  <a:schemeClr val="bg1"/>
                </a:solidFill>
              </a:rPr>
              <a:t>RMSE for </a:t>
            </a:r>
            <a:r>
              <a:rPr lang="en-IN" sz="1600" dirty="0">
                <a:solidFill>
                  <a:schemeClr val="bg1"/>
                </a:solidFill>
              </a:rPr>
              <a:t>test set is </a:t>
            </a:r>
            <a:r>
              <a:rPr lang="en-IN" sz="1600" dirty="0" smtClean="0">
                <a:solidFill>
                  <a:schemeClr val="bg1"/>
                </a:solidFill>
              </a:rPr>
              <a:t>0.907754</a:t>
            </a:r>
          </a:p>
          <a:p>
            <a:endParaRPr lang="en-IN" sz="1600" dirty="0"/>
          </a:p>
          <a:p>
            <a:r>
              <a:rPr lang="en-US" sz="1600" dirty="0" smtClean="0"/>
              <a:t>ADJ R^2 VALUE: 0.1781950</a:t>
            </a:r>
            <a:endParaRPr lang="en-US" sz="1600" dirty="0"/>
          </a:p>
        </p:txBody>
      </p:sp>
      <p:sp>
        <p:nvSpPr>
          <p:cNvPr id="5" name="Text Placeholder 4"/>
          <p:cNvSpPr>
            <a:spLocks noGrp="1"/>
          </p:cNvSpPr>
          <p:nvPr>
            <p:ph type="body" sz="quarter" idx="3"/>
          </p:nvPr>
        </p:nvSpPr>
        <p:spPr>
          <a:xfrm>
            <a:off x="3883659" y="1573433"/>
            <a:ext cx="2936241" cy="641733"/>
          </a:xfrm>
        </p:spPr>
        <p:txBody>
          <a:bodyPr/>
          <a:lstStyle/>
          <a:p>
            <a:r>
              <a:rPr lang="en-US" dirty="0" smtClean="0">
                <a:solidFill>
                  <a:schemeClr val="accent3"/>
                </a:solidFill>
              </a:rPr>
              <a:t>Decision Tree </a:t>
            </a:r>
            <a:r>
              <a:rPr lang="en-US" dirty="0" err="1" smtClean="0">
                <a:solidFill>
                  <a:schemeClr val="accent3"/>
                </a:solidFill>
              </a:rPr>
              <a:t>Regressor</a:t>
            </a:r>
            <a:endParaRPr lang="en-US" dirty="0">
              <a:solidFill>
                <a:schemeClr val="accent3"/>
              </a:solidFill>
            </a:endParaRPr>
          </a:p>
        </p:txBody>
      </p:sp>
      <p:sp>
        <p:nvSpPr>
          <p:cNvPr id="6" name="Text Placeholder 5"/>
          <p:cNvSpPr>
            <a:spLocks noGrp="1"/>
          </p:cNvSpPr>
          <p:nvPr>
            <p:ph type="body" sz="half" idx="16"/>
          </p:nvPr>
        </p:nvSpPr>
        <p:spPr>
          <a:xfrm>
            <a:off x="3861641" y="2280632"/>
            <a:ext cx="2946794" cy="4261835"/>
          </a:xfrm>
        </p:spPr>
        <p:txBody>
          <a:bodyPr>
            <a:noAutofit/>
          </a:bodyPr>
          <a:lstStyle/>
          <a:p>
            <a:r>
              <a:rPr lang="en-IN" sz="1600" dirty="0"/>
              <a:t>MAE for training set is </a:t>
            </a:r>
            <a:r>
              <a:rPr lang="en-IN" sz="1600" dirty="0" smtClean="0"/>
              <a:t>0.62</a:t>
            </a:r>
          </a:p>
          <a:p>
            <a:r>
              <a:rPr lang="en-IN" sz="1600" dirty="0" smtClean="0">
                <a:solidFill>
                  <a:schemeClr val="bg1"/>
                </a:solidFill>
              </a:rPr>
              <a:t>MAE </a:t>
            </a:r>
            <a:r>
              <a:rPr lang="en-IN" sz="1600" dirty="0">
                <a:solidFill>
                  <a:schemeClr val="bg1"/>
                </a:solidFill>
              </a:rPr>
              <a:t>for test set is </a:t>
            </a:r>
            <a:r>
              <a:rPr lang="en-IN" sz="1600" dirty="0" smtClean="0">
                <a:solidFill>
                  <a:schemeClr val="bg1"/>
                </a:solidFill>
              </a:rPr>
              <a:t>0.616</a:t>
            </a:r>
          </a:p>
          <a:p>
            <a:endParaRPr lang="en-IN" sz="1600" dirty="0"/>
          </a:p>
          <a:p>
            <a:r>
              <a:rPr lang="en-IN" sz="1600" dirty="0"/>
              <a:t>MSE for training set is </a:t>
            </a:r>
            <a:r>
              <a:rPr lang="en-IN" sz="1600" dirty="0" smtClean="0"/>
              <a:t>0.81</a:t>
            </a:r>
          </a:p>
          <a:p>
            <a:r>
              <a:rPr lang="en-IN" sz="1600" dirty="0" smtClean="0">
                <a:solidFill>
                  <a:schemeClr val="bg1"/>
                </a:solidFill>
              </a:rPr>
              <a:t>MSE for </a:t>
            </a:r>
            <a:r>
              <a:rPr lang="en-IN" sz="1600" dirty="0">
                <a:solidFill>
                  <a:schemeClr val="bg1"/>
                </a:solidFill>
              </a:rPr>
              <a:t>test set is </a:t>
            </a:r>
            <a:r>
              <a:rPr lang="en-IN" sz="1600" dirty="0" smtClean="0">
                <a:solidFill>
                  <a:schemeClr val="bg1"/>
                </a:solidFill>
              </a:rPr>
              <a:t>0.82147</a:t>
            </a:r>
          </a:p>
          <a:p>
            <a:endParaRPr lang="en-IN" sz="1600" dirty="0"/>
          </a:p>
          <a:p>
            <a:r>
              <a:rPr lang="en-IN" sz="1600" dirty="0"/>
              <a:t>RMSE for training set is </a:t>
            </a:r>
            <a:r>
              <a:rPr lang="en-IN" sz="1600" dirty="0" smtClean="0"/>
              <a:t>0.90</a:t>
            </a:r>
          </a:p>
          <a:p>
            <a:r>
              <a:rPr lang="en-IN" sz="1600" dirty="0" smtClean="0"/>
              <a:t> </a:t>
            </a:r>
            <a:r>
              <a:rPr lang="en-IN" sz="1600" dirty="0" smtClean="0">
                <a:solidFill>
                  <a:schemeClr val="bg1"/>
                </a:solidFill>
              </a:rPr>
              <a:t>RMSE </a:t>
            </a:r>
            <a:r>
              <a:rPr lang="en-IN" sz="1600" dirty="0">
                <a:solidFill>
                  <a:schemeClr val="bg1"/>
                </a:solidFill>
              </a:rPr>
              <a:t>for test set is </a:t>
            </a:r>
            <a:r>
              <a:rPr lang="en-IN" sz="1600" dirty="0" smtClean="0">
                <a:solidFill>
                  <a:schemeClr val="bg1"/>
                </a:solidFill>
              </a:rPr>
              <a:t>0.906</a:t>
            </a:r>
          </a:p>
          <a:p>
            <a:endParaRPr lang="en-IN" sz="1600" dirty="0" smtClean="0">
              <a:solidFill>
                <a:schemeClr val="bg1"/>
              </a:solidFill>
            </a:endParaRPr>
          </a:p>
          <a:p>
            <a:r>
              <a:rPr lang="en-US" sz="1600" dirty="0" err="1"/>
              <a:t>Adj</a:t>
            </a:r>
            <a:r>
              <a:rPr lang="en-US" sz="1600" dirty="0"/>
              <a:t> R^2 value: </a:t>
            </a:r>
            <a:r>
              <a:rPr lang="en-US" sz="1600" dirty="0" smtClean="0"/>
              <a:t>0.1822992</a:t>
            </a:r>
            <a:endParaRPr lang="en-US" sz="1600" dirty="0"/>
          </a:p>
        </p:txBody>
      </p:sp>
      <p:sp>
        <p:nvSpPr>
          <p:cNvPr id="7" name="Text Placeholder 6"/>
          <p:cNvSpPr>
            <a:spLocks noGrp="1"/>
          </p:cNvSpPr>
          <p:nvPr>
            <p:ph type="body" sz="quarter" idx="13"/>
          </p:nvPr>
        </p:nvSpPr>
        <p:spPr>
          <a:xfrm>
            <a:off x="7034548" y="1469330"/>
            <a:ext cx="3745069" cy="576262"/>
          </a:xfrm>
        </p:spPr>
        <p:txBody>
          <a:bodyPr/>
          <a:lstStyle/>
          <a:p>
            <a:r>
              <a:rPr lang="en-US" dirty="0" err="1" smtClean="0">
                <a:solidFill>
                  <a:schemeClr val="accent3"/>
                </a:solidFill>
              </a:rPr>
              <a:t>RandomForestRegressor</a:t>
            </a:r>
            <a:endParaRPr lang="en-US" dirty="0">
              <a:solidFill>
                <a:schemeClr val="accent3"/>
              </a:solidFill>
            </a:endParaRPr>
          </a:p>
        </p:txBody>
      </p:sp>
      <p:sp>
        <p:nvSpPr>
          <p:cNvPr id="8" name="Text Placeholder 7"/>
          <p:cNvSpPr>
            <a:spLocks noGrp="1"/>
          </p:cNvSpPr>
          <p:nvPr>
            <p:ph type="body" sz="half" idx="17"/>
          </p:nvPr>
        </p:nvSpPr>
        <p:spPr>
          <a:xfrm>
            <a:off x="7405352" y="2087749"/>
            <a:ext cx="3374265" cy="4596385"/>
          </a:xfrm>
        </p:spPr>
        <p:txBody>
          <a:bodyPr>
            <a:normAutofit/>
          </a:bodyPr>
          <a:lstStyle/>
          <a:p>
            <a:r>
              <a:rPr lang="en-IN" dirty="0"/>
              <a:t>M</a:t>
            </a:r>
            <a:r>
              <a:rPr lang="en-IN" sz="1600" dirty="0"/>
              <a:t>AE for training set is </a:t>
            </a:r>
            <a:r>
              <a:rPr lang="en-IN" sz="1600" dirty="0" smtClean="0"/>
              <a:t>0.6200987</a:t>
            </a:r>
          </a:p>
          <a:p>
            <a:r>
              <a:rPr lang="en-IN" sz="1600" dirty="0" smtClean="0">
                <a:solidFill>
                  <a:schemeClr val="bg1"/>
                </a:solidFill>
              </a:rPr>
              <a:t>MAE </a:t>
            </a:r>
            <a:r>
              <a:rPr lang="en-IN" sz="1600" dirty="0">
                <a:solidFill>
                  <a:schemeClr val="bg1"/>
                </a:solidFill>
              </a:rPr>
              <a:t>for test set is </a:t>
            </a:r>
            <a:r>
              <a:rPr lang="en-IN" sz="1600" dirty="0" smtClean="0">
                <a:solidFill>
                  <a:schemeClr val="bg1"/>
                </a:solidFill>
              </a:rPr>
              <a:t>0.61619720</a:t>
            </a:r>
          </a:p>
          <a:p>
            <a:endParaRPr lang="en-IN" sz="1600" dirty="0"/>
          </a:p>
          <a:p>
            <a:r>
              <a:rPr lang="en-IN" sz="1600" dirty="0"/>
              <a:t>MSE for training set is </a:t>
            </a:r>
            <a:r>
              <a:rPr lang="en-IN" sz="1600" dirty="0" smtClean="0"/>
              <a:t>0.81718084</a:t>
            </a:r>
          </a:p>
          <a:p>
            <a:r>
              <a:rPr lang="en-IN" sz="1600" dirty="0" smtClean="0">
                <a:solidFill>
                  <a:schemeClr val="bg1"/>
                </a:solidFill>
              </a:rPr>
              <a:t>MSE for </a:t>
            </a:r>
            <a:r>
              <a:rPr lang="en-IN" sz="1600" dirty="0">
                <a:solidFill>
                  <a:schemeClr val="bg1"/>
                </a:solidFill>
              </a:rPr>
              <a:t>test set is </a:t>
            </a:r>
            <a:r>
              <a:rPr lang="en-IN" sz="1600" dirty="0" smtClean="0">
                <a:solidFill>
                  <a:schemeClr val="bg1"/>
                </a:solidFill>
              </a:rPr>
              <a:t>0.8214752</a:t>
            </a:r>
          </a:p>
          <a:p>
            <a:endParaRPr lang="en-IN" sz="1600" dirty="0"/>
          </a:p>
          <a:p>
            <a:r>
              <a:rPr lang="en-IN" sz="1600" dirty="0"/>
              <a:t>RMSE for training set is </a:t>
            </a:r>
            <a:r>
              <a:rPr lang="en-IN" sz="1600" dirty="0" smtClean="0"/>
              <a:t>0.903980</a:t>
            </a:r>
          </a:p>
          <a:p>
            <a:r>
              <a:rPr lang="en-IN" sz="1600" dirty="0" smtClean="0">
                <a:solidFill>
                  <a:schemeClr val="bg1"/>
                </a:solidFill>
              </a:rPr>
              <a:t>RMSE for </a:t>
            </a:r>
            <a:r>
              <a:rPr lang="en-IN" sz="1600" dirty="0">
                <a:solidFill>
                  <a:schemeClr val="bg1"/>
                </a:solidFill>
              </a:rPr>
              <a:t>test set is </a:t>
            </a:r>
            <a:r>
              <a:rPr lang="en-IN" sz="1600" dirty="0" smtClean="0">
                <a:solidFill>
                  <a:schemeClr val="bg1"/>
                </a:solidFill>
              </a:rPr>
              <a:t>0.90635272</a:t>
            </a:r>
          </a:p>
          <a:p>
            <a:endParaRPr lang="en-IN" sz="1600" dirty="0"/>
          </a:p>
          <a:p>
            <a:r>
              <a:rPr lang="en-US" sz="1600" dirty="0" err="1"/>
              <a:t>Adj</a:t>
            </a:r>
            <a:r>
              <a:rPr lang="en-US" sz="1600" dirty="0"/>
              <a:t> R^2 value: </a:t>
            </a:r>
            <a:r>
              <a:rPr lang="en-US" sz="1600" dirty="0" smtClean="0"/>
              <a:t>0.1822</a:t>
            </a:r>
            <a:endParaRPr lang="en-US" sz="1600" dirty="0"/>
          </a:p>
        </p:txBody>
      </p:sp>
    </p:spTree>
    <p:extLst>
      <p:ext uri="{BB962C8B-B14F-4D97-AF65-F5344CB8AC3E}">
        <p14:creationId xmlns:p14="http://schemas.microsoft.com/office/powerpoint/2010/main" val="2100219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All models have same RMSE value but adjusted R squared value is same for both Decision Tree and Random Forest.</a:t>
            </a:r>
          </a:p>
          <a:p>
            <a:pPr marL="0" indent="0">
              <a:buNone/>
            </a:pPr>
            <a:endParaRPr lang="en-US" dirty="0"/>
          </a:p>
        </p:txBody>
      </p:sp>
    </p:spTree>
    <p:extLst>
      <p:ext uri="{BB962C8B-B14F-4D97-AF65-F5344CB8AC3E}">
        <p14:creationId xmlns:p14="http://schemas.microsoft.com/office/powerpoint/2010/main" val="693433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999185" y="446265"/>
            <a:ext cx="10900893" cy="5272278"/>
          </a:xfrm>
          <a:prstGeom prst="rect">
            <a:avLst/>
          </a:prstGeom>
        </p:spPr>
      </p:pic>
    </p:spTree>
    <p:extLst>
      <p:ext uri="{BB962C8B-B14F-4D97-AF65-F5344CB8AC3E}">
        <p14:creationId xmlns:p14="http://schemas.microsoft.com/office/powerpoint/2010/main" val="2914613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57578"/>
            <a:ext cx="8825658" cy="901521"/>
          </a:xfrm>
        </p:spPr>
        <p:txBody>
          <a:bodyPr/>
          <a:lstStyle/>
          <a:p>
            <a:r>
              <a:rPr lang="en-US" sz="4000" dirty="0" smtClean="0">
                <a:solidFill>
                  <a:schemeClr val="accent3"/>
                </a:solidFill>
              </a:rPr>
              <a:t>Source and Problem Statement</a:t>
            </a:r>
            <a:endParaRPr lang="en-US" sz="4000" dirty="0">
              <a:solidFill>
                <a:schemeClr val="accent3"/>
              </a:solidFill>
            </a:endParaRPr>
          </a:p>
        </p:txBody>
      </p:sp>
      <p:sp>
        <p:nvSpPr>
          <p:cNvPr id="3" name="Subtitle 2"/>
          <p:cNvSpPr>
            <a:spLocks noGrp="1"/>
          </p:cNvSpPr>
          <p:nvPr>
            <p:ph type="subTitle" idx="1"/>
          </p:nvPr>
        </p:nvSpPr>
        <p:spPr>
          <a:xfrm>
            <a:off x="1154955" y="1867437"/>
            <a:ext cx="8825658" cy="4752304"/>
          </a:xfrm>
        </p:spPr>
        <p:txBody>
          <a:bodyPr>
            <a:normAutofit/>
          </a:bodyPr>
          <a:lstStyle/>
          <a:p>
            <a:r>
              <a:rPr lang="en-IN" dirty="0">
                <a:solidFill>
                  <a:schemeClr val="tx1"/>
                </a:solidFill>
              </a:rPr>
              <a:t>Since its inception in 2008, </a:t>
            </a:r>
            <a:r>
              <a:rPr lang="en-IN" dirty="0" err="1">
                <a:solidFill>
                  <a:schemeClr val="tx1"/>
                </a:solidFill>
              </a:rPr>
              <a:t>Airbnb</a:t>
            </a:r>
            <a:r>
              <a:rPr lang="en-IN" dirty="0">
                <a:solidFill>
                  <a:schemeClr val="tx1"/>
                </a:solidFill>
              </a:rPr>
              <a:t> has disrupted the traditional hospitality industry as more travellers decide to use </a:t>
            </a:r>
            <a:r>
              <a:rPr lang="en-IN" dirty="0" err="1">
                <a:solidFill>
                  <a:schemeClr val="tx1"/>
                </a:solidFill>
              </a:rPr>
              <a:t>Airbnb</a:t>
            </a:r>
            <a:r>
              <a:rPr lang="en-IN" dirty="0">
                <a:solidFill>
                  <a:schemeClr val="tx1"/>
                </a:solidFill>
              </a:rPr>
              <a:t> as their primary means of accommodation. </a:t>
            </a:r>
            <a:r>
              <a:rPr lang="en-IN" dirty="0" err="1">
                <a:solidFill>
                  <a:schemeClr val="tx1"/>
                </a:solidFill>
              </a:rPr>
              <a:t>Airbnb</a:t>
            </a:r>
            <a:r>
              <a:rPr lang="en-IN" dirty="0">
                <a:solidFill>
                  <a:schemeClr val="tx1"/>
                </a:solidFill>
              </a:rPr>
              <a:t> offers travellers a more unique and personalized way of accommodation and experience</a:t>
            </a:r>
            <a:r>
              <a:rPr lang="en-IN" dirty="0" smtClean="0">
                <a:solidFill>
                  <a:schemeClr val="tx1"/>
                </a:solidFill>
              </a:rPr>
              <a:t>.</a:t>
            </a:r>
          </a:p>
          <a:p>
            <a:endParaRPr lang="en-IN" dirty="0"/>
          </a:p>
          <a:p>
            <a:r>
              <a:rPr lang="en-IN" sz="2800" u="sng" dirty="0">
                <a:solidFill>
                  <a:schemeClr val="bg1"/>
                </a:solidFill>
              </a:rPr>
              <a:t>Content</a:t>
            </a:r>
          </a:p>
          <a:p>
            <a:r>
              <a:rPr lang="en-IN" dirty="0">
                <a:solidFill>
                  <a:schemeClr val="tx1"/>
                </a:solidFill>
              </a:rPr>
              <a:t>This dataset has one file- AB_US_2020.csv which has columns describing features such as host id, hostname, listing id, listing name, latitude and longitude of listing, the neighbourhood, price, room type, minimum number of nights, number of reviews, last review date, reviews per month, availability, host listings and city.</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71548702"/>
              </p:ext>
            </p:extLst>
          </p:nvPr>
        </p:nvGraphicFramePr>
        <p:xfrm>
          <a:off x="862886" y="1416676"/>
          <a:ext cx="9208394" cy="5303520"/>
        </p:xfrm>
        <a:graphic>
          <a:graphicData uri="http://schemas.openxmlformats.org/drawingml/2006/table">
            <a:tbl>
              <a:tblPr/>
              <a:tblGrid>
                <a:gridCol w="9208394"/>
              </a:tblGrid>
              <a:tr h="5280338">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r"/>
                      <a:r>
                        <a:rPr lang="en-US" dirty="0" smtClean="0">
                          <a:solidFill>
                            <a:srgbClr val="92D050"/>
                          </a:solidFill>
                          <a:hlinkClick r:id="rId2"/>
                        </a:rPr>
                        <a:t>https://www.kaggle.com/kritiks</a:t>
                      </a:r>
                      <a:r>
                        <a:rPr lang="en-US" dirty="0" smtClean="0">
                          <a:solidFill>
                            <a:srgbClr val="FFC000"/>
                          </a:solidFill>
                          <a:hlinkClick r:id="rId2"/>
                        </a:rPr>
                        <a:t>eth/us-</a:t>
                      </a:r>
                      <a:r>
                        <a:rPr lang="en-US" dirty="0" smtClean="0">
                          <a:solidFill>
                            <a:srgbClr val="92D050"/>
                          </a:solidFill>
                          <a:hlinkClick r:id="rId2"/>
                        </a:rPr>
                        <a:t>airbnb-open-data</a:t>
                      </a:r>
                      <a:endParaRPr lang="en-US" dirty="0" smtClean="0">
                        <a:solidFill>
                          <a:srgbClr val="92D05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98936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400530"/>
          </a:xfrm>
        </p:spPr>
        <p:txBody>
          <a:bodyPr/>
          <a:lstStyle/>
          <a:p>
            <a:r>
              <a:rPr lang="en-US" dirty="0" smtClean="0"/>
              <a:t>Listing Preferred Mostly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039" y="1661374"/>
            <a:ext cx="8487178" cy="4829577"/>
          </a:xfrm>
        </p:spPr>
      </p:pic>
    </p:spTree>
    <p:extLst>
      <p:ext uri="{BB962C8B-B14F-4D97-AF65-F5344CB8AC3E}">
        <p14:creationId xmlns:p14="http://schemas.microsoft.com/office/powerpoint/2010/main" val="169925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of Listing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16676"/>
            <a:ext cx="10120627" cy="4999149"/>
          </a:xfrm>
        </p:spPr>
      </p:pic>
    </p:spTree>
    <p:extLst>
      <p:ext uri="{BB962C8B-B14F-4D97-AF65-F5344CB8AC3E}">
        <p14:creationId xmlns:p14="http://schemas.microsoft.com/office/powerpoint/2010/main" val="1345270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Of Listing:-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369" y="1378039"/>
            <a:ext cx="10856890" cy="5177307"/>
          </a:xfrm>
        </p:spPr>
      </p:pic>
    </p:spTree>
    <p:extLst>
      <p:ext uri="{BB962C8B-B14F-4D97-AF65-F5344CB8AC3E}">
        <p14:creationId xmlns:p14="http://schemas.microsoft.com/office/powerpoint/2010/main" val="2933773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of week Listing booked for:-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9" y="1853248"/>
            <a:ext cx="8062173" cy="4195762"/>
          </a:xfrm>
        </p:spPr>
      </p:pic>
    </p:spTree>
    <p:extLst>
      <p:ext uri="{BB962C8B-B14F-4D97-AF65-F5344CB8AC3E}">
        <p14:creationId xmlns:p14="http://schemas.microsoft.com/office/powerpoint/2010/main" val="4003506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Listing City Wise:-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03797"/>
            <a:ext cx="10468357" cy="5009882"/>
          </a:xfrm>
        </p:spPr>
      </p:pic>
    </p:spTree>
    <p:extLst>
      <p:ext uri="{BB962C8B-B14F-4D97-AF65-F5344CB8AC3E}">
        <p14:creationId xmlns:p14="http://schemas.microsoft.com/office/powerpoint/2010/main" val="2584361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smtClean="0"/>
              <a:t>Vs. </a:t>
            </a:r>
            <a:r>
              <a:rPr lang="en-US" dirty="0" smtClean="0"/>
              <a:t>Listing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00766"/>
            <a:ext cx="10481235" cy="5203065"/>
          </a:xfrm>
        </p:spPr>
      </p:pic>
    </p:spTree>
    <p:extLst>
      <p:ext uri="{BB962C8B-B14F-4D97-AF65-F5344CB8AC3E}">
        <p14:creationId xmlns:p14="http://schemas.microsoft.com/office/powerpoint/2010/main" val="213107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Comparison </a:t>
            </a:r>
            <a:r>
              <a:rPr lang="en-US" sz="6000" dirty="0" smtClean="0"/>
              <a:t>with Price</a:t>
            </a:r>
            <a:endParaRPr lang="en-US" sz="6000" dirty="0"/>
          </a:p>
        </p:txBody>
      </p:sp>
      <p:sp>
        <p:nvSpPr>
          <p:cNvPr id="3" name="Text Placeholder 2"/>
          <p:cNvSpPr>
            <a:spLocks noGrp="1"/>
          </p:cNvSpPr>
          <p:nvPr>
            <p:ph type="body" idx="1"/>
          </p:nvPr>
        </p:nvSpPr>
        <p:spPr>
          <a:xfrm>
            <a:off x="1287887" y="1648496"/>
            <a:ext cx="3863662" cy="553791"/>
          </a:xfrm>
        </p:spPr>
        <p:txBody>
          <a:bodyPr/>
          <a:lstStyle/>
          <a:p>
            <a:r>
              <a:rPr lang="en-US" sz="2800" dirty="0" smtClean="0">
                <a:solidFill>
                  <a:srgbClr val="FFC000"/>
                </a:solidFill>
              </a:rPr>
              <a:t>Last review Vs. </a:t>
            </a:r>
            <a:r>
              <a:rPr lang="en-US" sz="2800" dirty="0" smtClean="0">
                <a:solidFill>
                  <a:srgbClr val="FFC000"/>
                </a:solidFill>
              </a:rPr>
              <a:t>Price</a:t>
            </a:r>
            <a:endParaRPr lang="en-US" sz="2800" dirty="0">
              <a:solidFill>
                <a:srgbClr val="FFC000"/>
              </a:solidFill>
            </a:endParaRPr>
          </a:p>
        </p:txBody>
      </p:sp>
      <p:sp>
        <p:nvSpPr>
          <p:cNvPr id="5" name="Text Placeholder 4"/>
          <p:cNvSpPr>
            <a:spLocks noGrp="1"/>
          </p:cNvSpPr>
          <p:nvPr>
            <p:ph type="body" sz="quarter" idx="3"/>
          </p:nvPr>
        </p:nvSpPr>
        <p:spPr>
          <a:xfrm>
            <a:off x="6581103" y="1532586"/>
            <a:ext cx="4340181" cy="811369"/>
          </a:xfrm>
        </p:spPr>
        <p:txBody>
          <a:bodyPr/>
          <a:lstStyle/>
          <a:p>
            <a:r>
              <a:rPr lang="en-US" sz="2800" dirty="0" smtClean="0">
                <a:solidFill>
                  <a:srgbClr val="FFC000"/>
                </a:solidFill>
              </a:rPr>
              <a:t>Number_of_reviews </a:t>
            </a:r>
            <a:r>
              <a:rPr lang="en-US" sz="2800" dirty="0" smtClean="0">
                <a:solidFill>
                  <a:srgbClr val="FFC000"/>
                </a:solidFill>
              </a:rPr>
              <a:t>Vs. </a:t>
            </a:r>
            <a:r>
              <a:rPr lang="en-US" sz="2800" dirty="0">
                <a:solidFill>
                  <a:srgbClr val="FFC000"/>
                </a:solidFill>
              </a:rPr>
              <a:t>P</a:t>
            </a:r>
            <a:r>
              <a:rPr lang="en-US" sz="2800" dirty="0" smtClean="0">
                <a:solidFill>
                  <a:srgbClr val="FFC000"/>
                </a:solidFill>
              </a:rPr>
              <a:t>rice</a:t>
            </a:r>
            <a:endParaRPr lang="en-US" sz="2800" dirty="0">
              <a:solidFill>
                <a:srgbClr val="FFC000"/>
              </a:solidFill>
            </a:endParaRP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01555" y="2520590"/>
            <a:ext cx="5087154" cy="404806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03313" y="2520589"/>
            <a:ext cx="4551182" cy="4048061"/>
          </a:xfrm>
        </p:spPr>
      </p:pic>
    </p:spTree>
    <p:extLst>
      <p:ext uri="{BB962C8B-B14F-4D97-AF65-F5344CB8AC3E}">
        <p14:creationId xmlns:p14="http://schemas.microsoft.com/office/powerpoint/2010/main" val="88381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680</TotalTime>
  <Words>461</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PowerPoint Presentation</vt:lpstr>
      <vt:lpstr>Source and Problem Statement</vt:lpstr>
      <vt:lpstr>Listing Preferred Mostly</vt:lpstr>
      <vt:lpstr>Name of Listing :-</vt:lpstr>
      <vt:lpstr>Price Of Listing:-</vt:lpstr>
      <vt:lpstr>Day of week Listing booked for:-</vt:lpstr>
      <vt:lpstr>Highest Listing City Wise:-</vt:lpstr>
      <vt:lpstr>Price Vs. Listing Type</vt:lpstr>
      <vt:lpstr>Comparison with Price</vt:lpstr>
      <vt:lpstr>Number Of Listings By State </vt:lpstr>
      <vt:lpstr>Average Listing Price At Each State </vt:lpstr>
      <vt:lpstr>Average Listing Number Of Reviews At Each State   </vt:lpstr>
      <vt:lpstr>Average Listing Availability At Each State  </vt:lpstr>
      <vt:lpstr>Correlation</vt:lpstr>
      <vt:lpstr>Observations:-</vt:lpstr>
      <vt:lpstr>Actionable Insights</vt:lpstr>
      <vt:lpstr>Machine Models</vt:lpstr>
      <vt:lpstr>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2020-11-29T18:09:18Z</dcterms:created>
  <dcterms:modified xsi:type="dcterms:W3CDTF">2020-11-30T17:50:25Z</dcterms:modified>
</cp:coreProperties>
</file>