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sldIdLst>
    <p:sldId id="256" r:id="rId2"/>
    <p:sldId id="257" r:id="rId3"/>
    <p:sldId id="259" r:id="rId4"/>
    <p:sldId id="267" r:id="rId5"/>
    <p:sldId id="266" r:id="rId6"/>
    <p:sldId id="269" r:id="rId7"/>
    <p:sldId id="271" r:id="rId8"/>
    <p:sldId id="272" r:id="rId9"/>
    <p:sldId id="273" r:id="rId10"/>
    <p:sldId id="258" r:id="rId11"/>
    <p:sldId id="265" r:id="rId12"/>
    <p:sldId id="260" r:id="rId13"/>
    <p:sldId id="263" r:id="rId14"/>
    <p:sldId id="274" r:id="rId15"/>
    <p:sldId id="275" r:id="rId16"/>
    <p:sldId id="27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00CC"/>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ubai" panose="020B0503030403030204" pitchFamily="34" charset="-78"/>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ubai" panose="020B0503030403030204" pitchFamily="34" charset="-78"/>
              </a:defRPr>
            </a:lvl1pPr>
          </a:lstStyle>
          <a:p>
            <a:fld id="{681C5631-EE2B-4939-B73E-B82A09BB9764}" type="datetimeFigureOut">
              <a:rPr lang="en-US" smtClean="0"/>
              <a:pPr/>
              <a:t>10/1/2018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ubai" panose="020B0503030403030204" pitchFamily="34" charset="-78"/>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ubai" panose="020B0503030403030204" pitchFamily="34" charset="-78"/>
              </a:defRPr>
            </a:lvl1pPr>
          </a:lstStyle>
          <a:p>
            <a:fld id="{4B8D9EFE-C447-478F-9CB6-8FC49D07C6EF}" type="slidenum">
              <a:rPr lang="en-US" smtClean="0"/>
              <a:pPr/>
              <a:t>‹#›</a:t>
            </a:fld>
            <a:endParaRPr lang="en-US"/>
          </a:p>
        </p:txBody>
      </p:sp>
    </p:spTree>
    <p:extLst>
      <p:ext uri="{BB962C8B-B14F-4D97-AF65-F5344CB8AC3E}">
        <p14:creationId xmlns:p14="http://schemas.microsoft.com/office/powerpoint/2010/main" xmlns="" val="421460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ubai" panose="020B0503030403030204" pitchFamily="34" charset="-78"/>
        <a:ea typeface="+mn-ea"/>
        <a:cs typeface="+mn-cs"/>
      </a:defRPr>
    </a:lvl1pPr>
    <a:lvl2pPr marL="457200" algn="l" defTabSz="914400" rtl="0" eaLnBrk="1" latinLnBrk="0" hangingPunct="1">
      <a:defRPr sz="1200" kern="1200">
        <a:solidFill>
          <a:schemeClr val="tx1"/>
        </a:solidFill>
        <a:latin typeface="Dubai" panose="020B0503030403030204" pitchFamily="34" charset="-78"/>
        <a:ea typeface="+mn-ea"/>
        <a:cs typeface="+mn-cs"/>
      </a:defRPr>
    </a:lvl2pPr>
    <a:lvl3pPr marL="914400" algn="l" defTabSz="914400" rtl="0" eaLnBrk="1" latinLnBrk="0" hangingPunct="1">
      <a:defRPr sz="1200" kern="1200">
        <a:solidFill>
          <a:schemeClr val="tx1"/>
        </a:solidFill>
        <a:latin typeface="Dubai" panose="020B0503030403030204" pitchFamily="34" charset="-78"/>
        <a:ea typeface="+mn-ea"/>
        <a:cs typeface="+mn-cs"/>
      </a:defRPr>
    </a:lvl3pPr>
    <a:lvl4pPr marL="1371600" algn="l" defTabSz="914400" rtl="0" eaLnBrk="1" latinLnBrk="0" hangingPunct="1">
      <a:defRPr sz="1200" kern="1200">
        <a:solidFill>
          <a:schemeClr val="tx1"/>
        </a:solidFill>
        <a:latin typeface="Dubai" panose="020B0503030403030204" pitchFamily="34" charset="-78"/>
        <a:ea typeface="+mn-ea"/>
        <a:cs typeface="+mn-cs"/>
      </a:defRPr>
    </a:lvl4pPr>
    <a:lvl5pPr marL="1828800" algn="l" defTabSz="914400" rtl="0" eaLnBrk="1" latinLnBrk="0" hangingPunct="1">
      <a:defRPr sz="1200" kern="1200">
        <a:solidFill>
          <a:schemeClr val="tx1"/>
        </a:solidFill>
        <a:latin typeface="Dubai" panose="020B0503030403030204" pitchFamily="34" charset="-7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12</a:t>
            </a:fld>
            <a:endParaRPr lang="en-US"/>
          </a:p>
        </p:txBody>
      </p:sp>
    </p:spTree>
    <p:extLst>
      <p:ext uri="{BB962C8B-B14F-4D97-AF65-F5344CB8AC3E}">
        <p14:creationId xmlns:p14="http://schemas.microsoft.com/office/powerpoint/2010/main" xmlns="" val="216443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97764"/>
            <a:ext cx="8183880" cy="3140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400052"/>
            <a:ext cx="5943600" cy="394335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E0B449E0-6E3C-4FC9-9B1A-FE75A1FA8AC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918306" y="2326214"/>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397764"/>
            <a:ext cx="8183880" cy="3140964"/>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10/1/2018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3074F12-AA26-4AC8-9962-C36BB8F32554}" type="datetimeFigureOut">
              <a:rPr lang="en-US" smtClean="0"/>
              <a:pPr/>
              <a:t>10/1/2018</a:t>
            </a:fld>
            <a:endParaRPr lang="en-US"/>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82CCC60-E8CD-4174-8B1A-7DF615B22EEF}" type="slidenum">
              <a:rPr lang="en-US" smtClean="0"/>
              <a:pPr/>
              <a:t>‹#›</a:t>
            </a:fld>
            <a:endParaRPr lang="en-US"/>
          </a:p>
        </p:txBody>
      </p:sp>
      <p:sp>
        <p:nvSpPr>
          <p:cNvPr id="10" name="TextBox 9">
            <a:extLst>
              <a:ext uri="{FF2B5EF4-FFF2-40B4-BE49-F238E27FC236}">
                <a16:creationId xmlns:a16="http://schemas.microsoft.com/office/drawing/2014/main" xmlns="" id="{10688E03-EA82-41E7-8B8B-4DD3398E2BA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leinfo.com/extension/bash_profile"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nux" TargetMode="External"/><Relationship Id="rId2" Type="http://schemas.openxmlformats.org/officeDocument/2006/relationships/hyperlink" Target="https://en.wikipedia.org/wiki/Command_(computing)" TargetMode="External"/><Relationship Id="rId1" Type="http://schemas.openxmlformats.org/officeDocument/2006/relationships/slideLayout" Target="../slideLayouts/slideLayout5.xml"/><Relationship Id="rId4" Type="http://schemas.openxmlformats.org/officeDocument/2006/relationships/hyperlink" Target="https://en.wikipedia.org/wiki/File_attribu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000114"/>
            <a:ext cx="7772400" cy="2928958"/>
          </a:xfrm>
        </p:spPr>
        <p:txBody>
          <a:bodyPr>
            <a:normAutofit/>
          </a:bodyPr>
          <a:lstStyle/>
          <a:p>
            <a:pPr algn="ctr"/>
            <a:r>
              <a:rPr lang="en-US" dirty="0" smtClean="0"/>
              <a:t>SCENARIO 6</a:t>
            </a:r>
            <a:br>
              <a:rPr lang="en-US" dirty="0" smtClean="0"/>
            </a:br>
            <a:r>
              <a:rPr lang="en-US" dirty="0" smtClean="0"/>
              <a:t>USER COMMAND VALIDATION</a:t>
            </a:r>
            <a:endParaRPr lang="en-US" dirty="0"/>
          </a:p>
        </p:txBody>
      </p:sp>
      <p:sp>
        <p:nvSpPr>
          <p:cNvPr id="3" name="Rectangle 2"/>
          <p:cNvSpPr/>
          <p:nvPr/>
        </p:nvSpPr>
        <p:spPr>
          <a:xfrm>
            <a:off x="5143504" y="4000510"/>
            <a:ext cx="3662359" cy="830997"/>
          </a:xfrm>
          <a:prstGeom prst="rect">
            <a:avLst/>
          </a:prstGeom>
          <a:no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By Vanshika</a:t>
            </a:r>
            <a:r>
              <a:rPr lang="en-US" sz="2400" dirty="0" smtClean="0"/>
              <a:t>-</a:t>
            </a:r>
          </a:p>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059</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85786" y="428610"/>
            <a:ext cx="7643866" cy="4585871"/>
          </a:xfrm>
          <a:prstGeom prst="rect">
            <a:avLst/>
          </a:prstGeom>
          <a:noFill/>
        </p:spPr>
        <p:txBody>
          <a:bodyPr wrap="square" lIns="91440" tIns="45720" rIns="91440" bIns="45720">
            <a:spAutoFit/>
          </a:bodyPr>
          <a:lstStyle/>
          <a:p>
            <a:pPr algn="ctr"/>
            <a:r>
              <a:rPr lang="en-US"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What is Bashrc file</a:t>
            </a:r>
            <a:r>
              <a:rPr lang="en-US"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IN" sz="2000" dirty="0" smtClean="0"/>
          </a:p>
          <a:p>
            <a:pPr algn="ctr"/>
            <a:endParaRPr lang="en-IN" sz="2000" dirty="0" smtClean="0"/>
          </a:p>
          <a:p>
            <a:r>
              <a:rPr lang="en-IN" dirty="0" smtClean="0"/>
              <a:t>BASHRC files are executed automatically when a user creates a new shell that is a non-interactive login shell. In other words, BASHRC files run for every Bash command that executes after the terminal has been created. This can be useful for initializing the same settings for embedded shell scripts</a:t>
            </a:r>
            <a:r>
              <a:rPr lang="en-IN" dirty="0" smtClean="0"/>
              <a:t>. BASHRC files differ from </a:t>
            </a:r>
            <a:r>
              <a:rPr lang="en-IN" dirty="0" smtClean="0">
                <a:hlinkClick r:id="rId2"/>
              </a:rPr>
              <a:t>.BASH_PROFILE</a:t>
            </a:r>
            <a:r>
              <a:rPr lang="en-IN" dirty="0" smtClean="0"/>
              <a:t> files, which execute for interactive login shells (when a user enters login credentials or opens a new terminal).</a:t>
            </a:r>
          </a:p>
          <a:p>
            <a:r>
              <a:rPr lang="en-IN" b="1" dirty="0" smtClean="0"/>
              <a:t>NOTE:</a:t>
            </a:r>
            <a:r>
              <a:rPr lang="en-IN" dirty="0" smtClean="0"/>
              <a:t> BASHRC files are hidden and do not contain a filename prefix. They always have the filena</a:t>
            </a:r>
            <a:r>
              <a:rPr lang="en-IN" sz="2000" dirty="0" smtClean="0"/>
              <a:t>me .bashrc and are located in the user's home directory.</a:t>
            </a:r>
          </a:p>
          <a:p>
            <a:endParaRPr lang="en-IN" dirty="0" smtClean="0"/>
          </a:p>
          <a:p>
            <a:pPr algn="ctr"/>
            <a:endParaRPr lang="en-US" sz="2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xmlns="" val="417078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928808"/>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0" y="1928808"/>
            <a:ext cx="9144000" cy="32146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srcRect/>
          <a:stretch>
            <a:fillRect/>
          </a:stretch>
        </p:blipFill>
        <p:spPr bwMode="auto">
          <a:xfrm>
            <a:off x="19050" y="9525"/>
            <a:ext cx="9105900" cy="5124450"/>
          </a:xfrm>
          <a:prstGeom prst="rect">
            <a:avLst/>
          </a:prstGeom>
          <a:noFill/>
          <a:ln w="9525">
            <a:noFill/>
            <a:miter lim="800000"/>
            <a:headEnd/>
            <a:tailEnd/>
          </a:ln>
          <a:effectLst/>
        </p:spPr>
      </p:pic>
    </p:spTree>
    <p:extLst>
      <p:ext uri="{BB962C8B-B14F-4D97-AF65-F5344CB8AC3E}">
        <p14:creationId xmlns:p14="http://schemas.microsoft.com/office/powerpoint/2010/main" xmlns="" val="10910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a:srcRect/>
          <a:stretch>
            <a:fillRect/>
          </a:stretch>
        </p:blipFill>
        <p:spPr bwMode="auto">
          <a:xfrm>
            <a:off x="0" y="0"/>
            <a:ext cx="9163050" cy="69627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0" y="414338"/>
            <a:ext cx="12839700" cy="43148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591675" cy="66103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2583" y="2110085"/>
            <a:ext cx="479169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97764"/>
            <a:ext cx="8183880" cy="3959936"/>
          </a:xfrm>
        </p:spPr>
        <p:txBody>
          <a:bodyPr/>
          <a:lstStyle/>
          <a:p>
            <a:pPr algn="ctr">
              <a:buNone/>
            </a:pPr>
            <a:r>
              <a:rPr lang="en-US" dirty="0" smtClean="0"/>
              <a:t>WHY USER COMMAND VALIDATION IS        REQUIRED??</a:t>
            </a:r>
          </a:p>
          <a:p>
            <a:pPr algn="ctr"/>
            <a:r>
              <a:rPr lang="en-US" sz="2400" dirty="0" smtClean="0"/>
              <a:t>Because not all the  people will have the same level of permissions in an organization.</a:t>
            </a:r>
          </a:p>
          <a:p>
            <a:pPr algn="ctr"/>
            <a:r>
              <a:rPr lang="en-US" sz="2400" dirty="0" smtClean="0"/>
              <a:t>The people in the senior role will have the maximum permissions that a new beginner obviously to avoid any fatal mistake</a:t>
            </a:r>
            <a:r>
              <a:rPr lang="en-US" sz="2400" dirty="0" smtClean="0"/>
              <a:t>.</a:t>
            </a:r>
            <a:endParaRPr lang="en-US" sz="2400" dirty="0" smtClean="0"/>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a:buNone/>
            </a:pPr>
            <a:r>
              <a:rPr lang="en-US" dirty="0" smtClean="0">
                <a:sym typeface="Wingdings" pitchFamily="2" charset="2"/>
              </a:rPr>
              <a:t> </a:t>
            </a:r>
          </a:p>
          <a:p>
            <a:pPr algn="ctr"/>
            <a:r>
              <a:rPr lang="en-US" dirty="0" smtClean="0"/>
              <a:t>Think </a:t>
            </a:r>
            <a:r>
              <a:rPr lang="en-US" dirty="0" smtClean="0"/>
              <a:t>what would happen if a fresher unkowingly</a:t>
            </a:r>
          </a:p>
          <a:p>
            <a:pPr algn="ctr">
              <a:buNone/>
            </a:pPr>
            <a:r>
              <a:rPr lang="en-US" dirty="0" smtClean="0"/>
              <a:t>Deletes all the  core files of a production </a:t>
            </a:r>
            <a:r>
              <a:rPr lang="en-US" dirty="0" smtClean="0"/>
              <a:t>server . </a:t>
            </a:r>
            <a:endParaRPr lang="en-US" dirty="0" smtClean="0"/>
          </a:p>
          <a:p>
            <a:pPr>
              <a:buNone/>
            </a:pPr>
            <a:endParaRPr lang="en-US" dirty="0" smtClean="0">
              <a:sym typeface="Wingdings" pitchFamily="2" charset="2"/>
            </a:endParaRPr>
          </a:p>
          <a:p>
            <a:pPr>
              <a:buNone/>
            </a:pPr>
            <a:endParaRPr lang="en-US" dirty="0" smtClean="0">
              <a:sym typeface="Wingdings" pitchFamily="2" charset="2"/>
            </a:endParaRPr>
          </a:p>
          <a:p>
            <a:pPr>
              <a:buNone/>
            </a:pPr>
            <a:r>
              <a:rPr lang="en-US" dirty="0" smtClean="0">
                <a:sym typeface="Wingdings" pitchFamily="2" charset="2"/>
              </a:rPr>
              <a:t> </a:t>
            </a:r>
            <a:r>
              <a:rPr lang="en-US" dirty="0" smtClean="0">
                <a:sym typeface="Wingdings" pitchFamily="2" charset="2"/>
              </a:rPr>
              <a:t>So , We </a:t>
            </a:r>
            <a:r>
              <a:rPr lang="en-US" dirty="0" smtClean="0">
                <a:sym typeface="Wingdings" pitchFamily="2" charset="2"/>
              </a:rPr>
              <a:t>need to monitor and decide whether to allow the user’s command to execute or not</a:t>
            </a:r>
          </a:p>
          <a:p>
            <a:pPr>
              <a:buNone/>
            </a:pPr>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434578"/>
            <a:ext cx="7893866" cy="2494362"/>
          </a:xfrm>
        </p:spPr>
        <p:txBody>
          <a:bodyPr>
            <a:normAutofit/>
          </a:bodyPr>
          <a:lstStyle/>
          <a:p>
            <a:r>
              <a:rPr lang="en-IN" dirty="0" smtClean="0">
                <a:solidFill>
                  <a:schemeClr val="accent2">
                    <a:lumMod val="50000"/>
                  </a:schemeClr>
                </a:solidFill>
                <a:latin typeface="Century Gothic" pitchFamily="34" charset="0"/>
              </a:rPr>
              <a:t>Here we have made a group  and add user into it</a:t>
            </a:r>
            <a:endParaRPr lang="en-IN" dirty="0">
              <a:solidFill>
                <a:schemeClr val="accent2">
                  <a:lumMod val="50000"/>
                </a:schemeClr>
              </a:solidFill>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1138767"/>
            <a:ext cx="9144000" cy="628226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4348" y="500048"/>
            <a:ext cx="7429552" cy="2954655"/>
          </a:xfrm>
          <a:prstGeom prst="rect">
            <a:avLst/>
          </a:prstGeom>
        </p:spPr>
        <p:txBody>
          <a:bodyPr wrap="square">
            <a:spAutoFit/>
          </a:bodyPr>
          <a:lstStyle/>
          <a:p>
            <a:pPr algn="ctr"/>
            <a:r>
              <a:rPr lang="en-IN" sz="2400" dirty="0" smtClean="0"/>
              <a:t>There are certain control attributes that may be set on a file or directory in order to allow data to be appended, to prevent it from being changed or deleted, etc</a:t>
            </a:r>
            <a:r>
              <a:rPr lang="en-IN" dirty="0" smtClean="0"/>
              <a:t>.</a:t>
            </a:r>
          </a:p>
          <a:p>
            <a:pPr algn="ctr"/>
            <a:endParaRPr lang="en-IN" dirty="0" smtClean="0"/>
          </a:p>
          <a:p>
            <a:pPr algn="ctr"/>
            <a:r>
              <a:rPr lang="en-IN" sz="2400" dirty="0" smtClean="0"/>
              <a:t>There are two commands </a:t>
            </a:r>
            <a:r>
              <a:rPr lang="en-IN" sz="2400" b="1" dirty="0" smtClean="0"/>
              <a:t>lsattr</a:t>
            </a:r>
            <a:r>
              <a:rPr lang="en-IN" sz="2400" dirty="0" smtClean="0"/>
              <a:t> and </a:t>
            </a:r>
            <a:r>
              <a:rPr lang="en-IN" sz="2400" b="1" dirty="0" smtClean="0"/>
              <a:t>chattr</a:t>
            </a:r>
            <a:r>
              <a:rPr lang="en-IN" sz="2400" dirty="0" smtClean="0"/>
              <a:t> that are used for attribute management</a:t>
            </a:r>
            <a:r>
              <a:rPr lang="en-IN" dirty="0" smtClean="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607224" y="571486"/>
            <a:ext cx="7608114" cy="1500198"/>
          </a:xfrm>
        </p:spPr>
        <p:txBody>
          <a:bodyPr>
            <a:normAutofit/>
          </a:bodyPr>
          <a:lstStyle/>
          <a:p>
            <a:r>
              <a:rPr lang="en-IN" b="1" dirty="0" smtClean="0"/>
              <a:t>chattr</a:t>
            </a:r>
            <a:r>
              <a:rPr lang="en-IN" dirty="0" smtClean="0"/>
              <a:t> is the </a:t>
            </a:r>
            <a:r>
              <a:rPr lang="en-IN" dirty="0" smtClean="0">
                <a:hlinkClick r:id="rId2" tooltip="Command (computing)"/>
              </a:rPr>
              <a:t>command</a:t>
            </a:r>
            <a:r>
              <a:rPr lang="en-IN" dirty="0" smtClean="0"/>
              <a:t> in the </a:t>
            </a:r>
            <a:r>
              <a:rPr lang="en-IN" dirty="0" smtClean="0">
                <a:hlinkClick r:id="rId3" tooltip="Linux"/>
              </a:rPr>
              <a:t>Linux operating system</a:t>
            </a:r>
            <a:r>
              <a:rPr lang="en-IN" dirty="0" smtClean="0"/>
              <a:t> that allows a user to set certain </a:t>
            </a:r>
            <a:r>
              <a:rPr lang="en-IN" dirty="0" smtClean="0">
                <a:hlinkClick r:id="rId4" tooltip="File attribute"/>
              </a:rPr>
              <a:t>attributes</a:t>
            </a:r>
            <a:r>
              <a:rPr lang="en-IN" dirty="0" smtClean="0"/>
              <a:t> of a file</a:t>
            </a:r>
            <a:endParaRPr lang="en-IN" dirty="0"/>
          </a:p>
        </p:txBody>
      </p:sp>
      <p:sp>
        <p:nvSpPr>
          <p:cNvPr id="6" name="Content Placeholder 5"/>
          <p:cNvSpPr>
            <a:spLocks noGrp="1"/>
          </p:cNvSpPr>
          <p:nvPr>
            <p:ph sz="quarter" idx="4"/>
          </p:nvPr>
        </p:nvSpPr>
        <p:spPr>
          <a:xfrm>
            <a:off x="785786" y="2500312"/>
            <a:ext cx="7798303" cy="1203008"/>
          </a:xfrm>
        </p:spPr>
        <p:txBody>
          <a:bodyPr>
            <a:normAutofit/>
          </a:bodyPr>
          <a:lstStyle/>
          <a:p>
            <a:r>
              <a:rPr lang="en-IN" dirty="0" smtClean="0"/>
              <a:t>lsattr is the command that displays the attributes of a file.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785786" y="714362"/>
            <a:ext cx="7786742" cy="2700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785786" y="571486"/>
            <a:ext cx="7286676" cy="285109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3404</TotalTime>
  <Words>257</Words>
  <Application>Microsoft Office PowerPoint</Application>
  <PresentationFormat>On-screen Show (16:9)</PresentationFormat>
  <Paragraphs>24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SCENARIO 6 USER COMMAND VALIDATION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229</cp:revision>
  <dcterms:created xsi:type="dcterms:W3CDTF">2013-08-21T19:17:07Z</dcterms:created>
  <dcterms:modified xsi:type="dcterms:W3CDTF">2018-10-01T00:27:30Z</dcterms:modified>
</cp:coreProperties>
</file>