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p:cViewPr varScale="1">
        <p:scale>
          <a:sx n="110" d="100"/>
          <a:sy n="110" d="100"/>
        </p:scale>
        <p:origin x="-166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7063FB3-257E-4FBB-8172-9EA486380F7E}"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F5C53-E01D-4695-88B7-96F6F787EACC}" type="slidenum">
              <a:rPr lang="en-IN" smtClean="0"/>
              <a:t>‹#›</a:t>
            </a:fld>
            <a:endParaRPr lang="en-IN"/>
          </a:p>
        </p:txBody>
      </p:sp>
    </p:spTree>
    <p:extLst>
      <p:ext uri="{BB962C8B-B14F-4D97-AF65-F5344CB8AC3E}">
        <p14:creationId xmlns:p14="http://schemas.microsoft.com/office/powerpoint/2010/main" val="350007887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063FB3-257E-4FBB-8172-9EA486380F7E}"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F5C53-E01D-4695-88B7-96F6F787EACC}" type="slidenum">
              <a:rPr lang="en-IN" smtClean="0"/>
              <a:t>‹#›</a:t>
            </a:fld>
            <a:endParaRPr lang="en-IN"/>
          </a:p>
        </p:txBody>
      </p:sp>
    </p:spTree>
    <p:extLst>
      <p:ext uri="{BB962C8B-B14F-4D97-AF65-F5344CB8AC3E}">
        <p14:creationId xmlns:p14="http://schemas.microsoft.com/office/powerpoint/2010/main" val="379983165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063FB3-257E-4FBB-8172-9EA486380F7E}"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F5C53-E01D-4695-88B7-96F6F787EACC}" type="slidenum">
              <a:rPr lang="en-IN" smtClean="0"/>
              <a:t>‹#›</a:t>
            </a:fld>
            <a:endParaRPr lang="en-IN"/>
          </a:p>
        </p:txBody>
      </p:sp>
    </p:spTree>
    <p:extLst>
      <p:ext uri="{BB962C8B-B14F-4D97-AF65-F5344CB8AC3E}">
        <p14:creationId xmlns:p14="http://schemas.microsoft.com/office/powerpoint/2010/main" val="274531602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063FB3-257E-4FBB-8172-9EA486380F7E}"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F5C53-E01D-4695-88B7-96F6F787EACC}" type="slidenum">
              <a:rPr lang="en-IN" smtClean="0"/>
              <a:t>‹#›</a:t>
            </a:fld>
            <a:endParaRPr lang="en-IN"/>
          </a:p>
        </p:txBody>
      </p:sp>
    </p:spTree>
    <p:extLst>
      <p:ext uri="{BB962C8B-B14F-4D97-AF65-F5344CB8AC3E}">
        <p14:creationId xmlns:p14="http://schemas.microsoft.com/office/powerpoint/2010/main" val="203940878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63FB3-257E-4FBB-8172-9EA486380F7E}"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F5C53-E01D-4695-88B7-96F6F787EACC}" type="slidenum">
              <a:rPr lang="en-IN" smtClean="0"/>
              <a:t>‹#›</a:t>
            </a:fld>
            <a:endParaRPr lang="en-IN"/>
          </a:p>
        </p:txBody>
      </p:sp>
    </p:spTree>
    <p:extLst>
      <p:ext uri="{BB962C8B-B14F-4D97-AF65-F5344CB8AC3E}">
        <p14:creationId xmlns:p14="http://schemas.microsoft.com/office/powerpoint/2010/main" val="3043612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7063FB3-257E-4FBB-8172-9EA486380F7E}" type="datetimeFigureOut">
              <a:rPr lang="en-IN" smtClean="0"/>
              <a:t>25-09-2018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F5C53-E01D-4695-88B7-96F6F787EACC}" type="slidenum">
              <a:rPr lang="en-IN" smtClean="0"/>
              <a:t>‹#›</a:t>
            </a:fld>
            <a:endParaRPr lang="en-IN"/>
          </a:p>
        </p:txBody>
      </p:sp>
    </p:spTree>
    <p:extLst>
      <p:ext uri="{BB962C8B-B14F-4D97-AF65-F5344CB8AC3E}">
        <p14:creationId xmlns:p14="http://schemas.microsoft.com/office/powerpoint/2010/main" val="225372623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7063FB3-257E-4FBB-8172-9EA486380F7E}" type="datetimeFigureOut">
              <a:rPr lang="en-IN" smtClean="0"/>
              <a:t>25-09-2018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1F5C53-E01D-4695-88B7-96F6F787EACC}" type="slidenum">
              <a:rPr lang="en-IN" smtClean="0"/>
              <a:t>‹#›</a:t>
            </a:fld>
            <a:endParaRPr lang="en-IN"/>
          </a:p>
        </p:txBody>
      </p:sp>
    </p:spTree>
    <p:extLst>
      <p:ext uri="{BB962C8B-B14F-4D97-AF65-F5344CB8AC3E}">
        <p14:creationId xmlns:p14="http://schemas.microsoft.com/office/powerpoint/2010/main" val="326749828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7063FB3-257E-4FBB-8172-9EA486380F7E}" type="datetimeFigureOut">
              <a:rPr lang="en-IN" smtClean="0"/>
              <a:t>25-09-2018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1F5C53-E01D-4695-88B7-96F6F787EACC}" type="slidenum">
              <a:rPr lang="en-IN" smtClean="0"/>
              <a:t>‹#›</a:t>
            </a:fld>
            <a:endParaRPr lang="en-IN"/>
          </a:p>
        </p:txBody>
      </p:sp>
    </p:spTree>
    <p:extLst>
      <p:ext uri="{BB962C8B-B14F-4D97-AF65-F5344CB8AC3E}">
        <p14:creationId xmlns:p14="http://schemas.microsoft.com/office/powerpoint/2010/main" val="325465965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63FB3-257E-4FBB-8172-9EA486380F7E}" type="datetimeFigureOut">
              <a:rPr lang="en-IN" smtClean="0"/>
              <a:t>25-09-2018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1F5C53-E01D-4695-88B7-96F6F787EACC}" type="slidenum">
              <a:rPr lang="en-IN" smtClean="0"/>
              <a:t>‹#›</a:t>
            </a:fld>
            <a:endParaRPr lang="en-IN"/>
          </a:p>
        </p:txBody>
      </p:sp>
    </p:spTree>
    <p:extLst>
      <p:ext uri="{BB962C8B-B14F-4D97-AF65-F5344CB8AC3E}">
        <p14:creationId xmlns:p14="http://schemas.microsoft.com/office/powerpoint/2010/main" val="158271258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063FB3-257E-4FBB-8172-9EA486380F7E}" type="datetimeFigureOut">
              <a:rPr lang="en-IN" smtClean="0"/>
              <a:t>25-09-2018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F5C53-E01D-4695-88B7-96F6F787EACC}" type="slidenum">
              <a:rPr lang="en-IN" smtClean="0"/>
              <a:t>‹#›</a:t>
            </a:fld>
            <a:endParaRPr lang="en-IN"/>
          </a:p>
        </p:txBody>
      </p:sp>
    </p:spTree>
    <p:extLst>
      <p:ext uri="{BB962C8B-B14F-4D97-AF65-F5344CB8AC3E}">
        <p14:creationId xmlns:p14="http://schemas.microsoft.com/office/powerpoint/2010/main" val="137587213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063FB3-257E-4FBB-8172-9EA486380F7E}" type="datetimeFigureOut">
              <a:rPr lang="en-IN" smtClean="0"/>
              <a:t>25-09-2018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F5C53-E01D-4695-88B7-96F6F787EACC}" type="slidenum">
              <a:rPr lang="en-IN" smtClean="0"/>
              <a:t>‹#›</a:t>
            </a:fld>
            <a:endParaRPr lang="en-IN"/>
          </a:p>
        </p:txBody>
      </p:sp>
    </p:spTree>
    <p:extLst>
      <p:ext uri="{BB962C8B-B14F-4D97-AF65-F5344CB8AC3E}">
        <p14:creationId xmlns:p14="http://schemas.microsoft.com/office/powerpoint/2010/main" val="357276250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63FB3-257E-4FBB-8172-9EA486380F7E}" type="datetimeFigureOut">
              <a:rPr lang="en-IN" smtClean="0"/>
              <a:t>25-09-2018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F5C53-E01D-4695-88B7-96F6F787EACC}" type="slidenum">
              <a:rPr lang="en-IN" smtClean="0"/>
              <a:t>‹#›</a:t>
            </a:fld>
            <a:endParaRPr lang="en-IN"/>
          </a:p>
        </p:txBody>
      </p:sp>
    </p:spTree>
    <p:extLst>
      <p:ext uri="{BB962C8B-B14F-4D97-AF65-F5344CB8AC3E}">
        <p14:creationId xmlns:p14="http://schemas.microsoft.com/office/powerpoint/2010/main" val="1721828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115616" y="1124744"/>
            <a:ext cx="6840760" cy="1754326"/>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AUTOMATED PROVISIONING</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Rectangle 5"/>
          <p:cNvSpPr/>
          <p:nvPr/>
        </p:nvSpPr>
        <p:spPr>
          <a:xfrm>
            <a:off x="3443664" y="5301208"/>
            <a:ext cx="5238328" cy="276999"/>
          </a:xfrm>
          <a:prstGeom prst="rect">
            <a:avLst/>
          </a:prstGeom>
        </p:spPr>
        <p:txBody>
          <a:bodyPr wrap="square">
            <a:spAutoFit/>
          </a:bodyPr>
          <a:lstStyle/>
          <a:p>
            <a:pPr lvl="0" algn="ctr"/>
            <a:r>
              <a:rPr lang="en-US" sz="1200" b="1" spc="50" dirty="0" smtClean="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pperplate Gothic Bold" pitchFamily="34" charset="0"/>
              </a:rPr>
              <a:t>BY -ANMOL AHUJA (500061317) </a:t>
            </a:r>
            <a:endParaRPr lang="en-US" sz="12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pperplate Gothic Bold" pitchFamily="34" charset="0"/>
            </a:endParaRPr>
          </a:p>
        </p:txBody>
      </p:sp>
    </p:spTree>
    <p:extLst>
      <p:ext uri="{BB962C8B-B14F-4D97-AF65-F5344CB8AC3E}">
        <p14:creationId xmlns:p14="http://schemas.microsoft.com/office/powerpoint/2010/main" val="128114846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79734"/>
            <a:ext cx="8229600" cy="3124944"/>
          </a:xfrm>
        </p:spPr>
        <p:txBody>
          <a:bodyPr>
            <a:normAutofit lnSpcReduction="10000"/>
          </a:bodyPr>
          <a:lstStyle/>
          <a:p>
            <a:r>
              <a:rPr lang="en-US" sz="1800" b="1" dirty="0" smtClean="0"/>
              <a:t>In general, provisioning means "providing" or making something available. In case of </a:t>
            </a:r>
            <a:r>
              <a:rPr lang="en-US" sz="1800" b="1" dirty="0" err="1" smtClean="0"/>
              <a:t>devops</a:t>
            </a:r>
            <a:r>
              <a:rPr lang="en-US" sz="1800" b="1" dirty="0" smtClean="0"/>
              <a:t> this means that, we should not only build, test and deploy application code, but also the underlying application environment.</a:t>
            </a:r>
          </a:p>
          <a:p>
            <a:r>
              <a:rPr lang="en-US" sz="1800" b="1" dirty="0" smtClean="0"/>
              <a:t>This leads to the question, what are the elements that constitute an environment that we need to deploy along with the application code. An environment consists of infrastructure, configuration and dependencies. Infrastructure defines where </a:t>
            </a:r>
            <a:r>
              <a:rPr lang="en-IN" sz="1800" b="1" dirty="0" smtClean="0"/>
              <a:t>the application will run, </a:t>
            </a:r>
            <a:r>
              <a:rPr lang="en-US" sz="1800" b="1" dirty="0"/>
              <a:t>c</a:t>
            </a:r>
            <a:r>
              <a:rPr lang="en-US" sz="1800" b="1" dirty="0" smtClean="0"/>
              <a:t>onfiguration dictates both how the application behaves in a given infrastructure and how the infrastructure behaves in relation to the underlying application and </a:t>
            </a:r>
            <a:r>
              <a:rPr lang="en-US" sz="1800" b="1" dirty="0"/>
              <a:t>d</a:t>
            </a:r>
            <a:r>
              <a:rPr lang="en-US" sz="1800" b="1" dirty="0" smtClean="0"/>
              <a:t>ependencies are all the different modules or systems an application depends on, from libraries to services or other applications.</a:t>
            </a:r>
          </a:p>
          <a:p>
            <a:pPr marL="0" indent="0">
              <a:buNone/>
            </a:pPr>
            <a:r>
              <a:rPr lang="en-US" sz="1800" b="1" dirty="0" smtClean="0"/>
              <a:t>   </a:t>
            </a:r>
            <a:endParaRPr lang="en-IN" sz="1800" b="1" dirty="0"/>
          </a:p>
        </p:txBody>
      </p:sp>
      <p:sp>
        <p:nvSpPr>
          <p:cNvPr id="4" name="Rectangle 3"/>
          <p:cNvSpPr/>
          <p:nvPr/>
        </p:nvSpPr>
        <p:spPr>
          <a:xfrm>
            <a:off x="210293" y="332656"/>
            <a:ext cx="8053231" cy="923330"/>
          </a:xfrm>
          <a:prstGeom prst="rect">
            <a:avLst/>
          </a:prstGeom>
          <a:noFill/>
        </p:spPr>
        <p:txBody>
          <a:bodyPr wrap="none" lIns="91440" tIns="45720" rIns="91440" bIns="45720">
            <a:spAutoFit/>
          </a:bodyPr>
          <a:lstStyle/>
          <a:p>
            <a:pPr algn="ct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WHAT IS PROVISIONING ?</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4149080"/>
            <a:ext cx="8155773" cy="2503012"/>
          </a:xfrm>
          <a:prstGeom prst="rect">
            <a:avLst/>
          </a:prstGeom>
        </p:spPr>
      </p:pic>
    </p:spTree>
    <p:extLst>
      <p:ext uri="{BB962C8B-B14F-4D97-AF65-F5344CB8AC3E}">
        <p14:creationId xmlns:p14="http://schemas.microsoft.com/office/powerpoint/2010/main" val="308742509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97152"/>
          </a:xfrm>
        </p:spPr>
        <p:txBody>
          <a:bodyPr>
            <a:normAutofit/>
          </a:bodyPr>
          <a:lstStyle/>
          <a:p>
            <a:r>
              <a:rPr lang="en-US" sz="1800" b="1" dirty="0" smtClean="0"/>
              <a:t>Automated provisioning is defined as the fully automated delivery and maintenance of application environment components. Rather than provisioning and managing environment components, like an Application server manually, DevOps teams must be able to acquire new environment components on demand, fully automated. No manual setup, installation, configuration, and maintenance should be required</a:t>
            </a:r>
            <a:r>
              <a:rPr lang="en-US" sz="1800" b="1" dirty="0" smtClean="0"/>
              <a:t>.</a:t>
            </a:r>
          </a:p>
          <a:p>
            <a:r>
              <a:rPr lang="en-US" sz="1800" b="1" dirty="0"/>
              <a:t>Application environment components are the deployment target containers of the </a:t>
            </a:r>
            <a:r>
              <a:rPr lang="en-US" sz="1800" b="1" dirty="0" smtClean="0"/>
              <a:t>application. In </a:t>
            </a:r>
            <a:r>
              <a:rPr lang="en-US" sz="1800" b="1" dirty="0"/>
              <a:t>a DevOps organization, automated provisioning can be the responsibility of DevOps Platform teams</a:t>
            </a:r>
            <a:r>
              <a:rPr lang="en-US" sz="1800" b="1" dirty="0" smtClean="0"/>
              <a:t>.</a:t>
            </a:r>
          </a:p>
          <a:p>
            <a:r>
              <a:rPr lang="en-US" sz="1800" b="1" dirty="0" smtClean="0"/>
              <a:t>The goals of </a:t>
            </a:r>
            <a:r>
              <a:rPr lang="en-US" sz="1800" b="1" dirty="0"/>
              <a:t>automated provisioning are; </a:t>
            </a:r>
            <a:r>
              <a:rPr lang="en-US" sz="1800" b="1" dirty="0" smtClean="0"/>
              <a:t>a) consistency </a:t>
            </a:r>
            <a:r>
              <a:rPr lang="en-US" sz="1800" b="1" dirty="0"/>
              <a:t>across application environments</a:t>
            </a:r>
            <a:r>
              <a:rPr lang="en-US" sz="1800" b="1" dirty="0" smtClean="0"/>
              <a:t>, b) standardization </a:t>
            </a:r>
            <a:r>
              <a:rPr lang="en-US" sz="1800" b="1" dirty="0"/>
              <a:t>of the platforms and reduction of the number of variations</a:t>
            </a:r>
            <a:r>
              <a:rPr lang="en-US" sz="1800" b="1" dirty="0" smtClean="0"/>
              <a:t>, c) control</a:t>
            </a:r>
            <a:r>
              <a:rPr lang="en-US" sz="1800" b="1" dirty="0"/>
              <a:t>, traceability of system changes, no change is applied manually, and there is a single, central source of truth, d) n</a:t>
            </a:r>
            <a:r>
              <a:rPr lang="en-US" sz="1800" b="1" dirty="0" smtClean="0"/>
              <a:t>ew </a:t>
            </a:r>
            <a:r>
              <a:rPr lang="en-US" sz="1800" b="1" dirty="0"/>
              <a:t>environments are delivered within minutes/hours instead of weeks/months, hence, great </a:t>
            </a:r>
            <a:r>
              <a:rPr lang="en-US" sz="1800" b="1" dirty="0" smtClean="0"/>
              <a:t>speed,   </a:t>
            </a:r>
          </a:p>
          <a:p>
            <a:pPr marL="0" indent="0">
              <a:buNone/>
            </a:pPr>
            <a:r>
              <a:rPr lang="en-IN" sz="1800" b="1" dirty="0" smtClean="0"/>
              <a:t>       e) defect reduction.</a:t>
            </a:r>
            <a:endParaRPr lang="en-IN" sz="1800" b="1" dirty="0"/>
          </a:p>
        </p:txBody>
      </p:sp>
      <p:sp>
        <p:nvSpPr>
          <p:cNvPr id="5" name="Rectangle 4"/>
          <p:cNvSpPr/>
          <p:nvPr/>
        </p:nvSpPr>
        <p:spPr>
          <a:xfrm>
            <a:off x="370658" y="188640"/>
            <a:ext cx="8402686" cy="923330"/>
          </a:xfrm>
          <a:prstGeom prst="rect">
            <a:avLst/>
          </a:prstGeom>
          <a:noFill/>
        </p:spPr>
        <p:txBody>
          <a:bodyPr wrap="none" lIns="91440" tIns="45720" rIns="91440" bIns="45720">
            <a:spAutoFit/>
          </a:bodyPr>
          <a:lstStyle/>
          <a:p>
            <a:pPr algn="ct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AUTOMATED PROVISIONING</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393743418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196752"/>
            <a:ext cx="3888432" cy="4688656"/>
          </a:xfrm>
        </p:spPr>
      </p:pic>
      <p:sp>
        <p:nvSpPr>
          <p:cNvPr id="5" name="Rectangle 4"/>
          <p:cNvSpPr/>
          <p:nvPr/>
        </p:nvSpPr>
        <p:spPr>
          <a:xfrm>
            <a:off x="2239501" y="260648"/>
            <a:ext cx="4282839" cy="769441"/>
          </a:xfrm>
          <a:prstGeom prst="rect">
            <a:avLst/>
          </a:prstGeom>
          <a:noFill/>
        </p:spPr>
        <p:txBody>
          <a:bodyPr wrap="none" lIns="91440" tIns="45720" rIns="91440" bIns="45720">
            <a:spAutoFit/>
          </a:bodyPr>
          <a:lstStyle/>
          <a:p>
            <a:pPr algn="ctr"/>
            <a:r>
              <a:rPr lang="en-US" sz="4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TOOLS REQUIRED</a:t>
            </a:r>
            <a:endParaRPr lang="en-US" sz="4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8" name="TextBox 7"/>
          <p:cNvSpPr txBox="1"/>
          <p:nvPr/>
        </p:nvSpPr>
        <p:spPr>
          <a:xfrm>
            <a:off x="4031432" y="1268760"/>
            <a:ext cx="5112568" cy="4616648"/>
          </a:xfrm>
          <a:prstGeom prst="rect">
            <a:avLst/>
          </a:prstGeom>
          <a:noFill/>
        </p:spPr>
        <p:txBody>
          <a:bodyPr wrap="square" rtlCol="0">
            <a:spAutoFit/>
          </a:bodyPr>
          <a:lstStyle/>
          <a:p>
            <a:r>
              <a:rPr lang="en-US" sz="1400" b="1" dirty="0"/>
              <a:t>The different layers of automated provisioning are as follows:</a:t>
            </a:r>
          </a:p>
          <a:p>
            <a:r>
              <a:rPr lang="en-US" sz="1400" b="1" dirty="0"/>
              <a:t>1. Automated OS install or Image Launch: Any specific version of the operating system has to be automatically installed across multiple machines, which involve physical or virtual machines (local or cloud-based). Cloud infrastructure allows to configurable virtual machine images that can be copied and these machines can be spun up as and when needed.</a:t>
            </a:r>
          </a:p>
          <a:p>
            <a:r>
              <a:rPr lang="en-US" sz="1400" b="1" dirty="0"/>
              <a:t>2. System Configuration: Once the OS is installed, we need to make sure that all the OS, network and security settings are in place. The correct version of the libraries and packages also have to be configured. This layer of automation enables us to automatically identify and correct and configuration drift. The common tools of configuration management are given above.</a:t>
            </a:r>
          </a:p>
          <a:p>
            <a:r>
              <a:rPr lang="en-US" sz="1400" b="1" dirty="0"/>
              <a:t>3. Orchestration: Orchestration refers to the coordination of actions that needs to be there across multiple tiers, such as web application, database, etc. and multiple servers have to effectively start, update and manage the integrated system. Similar to the configuration layer, the orchestration layer also needs to be specification-driven. The facilities needed to speed up ad hoc management and emergency troubleshooting are also provided by the orchestration layer.</a:t>
            </a:r>
            <a:endParaRPr lang="en-IN" sz="1400" b="1" dirty="0"/>
          </a:p>
        </p:txBody>
      </p:sp>
    </p:spTree>
    <p:extLst>
      <p:ext uri="{BB962C8B-B14F-4D97-AF65-F5344CB8AC3E}">
        <p14:creationId xmlns:p14="http://schemas.microsoft.com/office/powerpoint/2010/main" val="12127362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42925"/>
            <a:ext cx="8220391" cy="6467869"/>
          </a:xfrm>
          <a:prstGeom prst="rect">
            <a:avLst/>
          </a:prstGeom>
        </p:spPr>
      </p:pic>
    </p:spTree>
    <p:extLst>
      <p:ext uri="{BB962C8B-B14F-4D97-AF65-F5344CB8AC3E}">
        <p14:creationId xmlns:p14="http://schemas.microsoft.com/office/powerpoint/2010/main" val="341654454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1472</TotalTime>
  <Words>528</Words>
  <Application>Microsoft Office PowerPoint</Application>
  <PresentationFormat>On-screen Show (4:3)</PresentationFormat>
  <Paragraphs>16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Ahuja</dc:creator>
  <cp:lastModifiedBy>Anmol Ahuja</cp:lastModifiedBy>
  <cp:revision>10</cp:revision>
  <dcterms:created xsi:type="dcterms:W3CDTF">2018-09-24T21:42:13Z</dcterms:created>
  <dcterms:modified xsi:type="dcterms:W3CDTF">2018-09-26T06:10:10Z</dcterms:modified>
</cp:coreProperties>
</file>