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28" name="PlaceHolder 2"/>
          <p:cNvSpPr>
            <a:spLocks noGrp="1"/>
          </p:cNvSpPr>
          <p:nvPr>
            <p:ph type="body"/>
          </p:nvPr>
        </p:nvSpPr>
        <p:spPr>
          <a:xfrm>
            <a:off x="504000" y="4055760"/>
            <a:ext cx="9071640" cy="10000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4000" y="5151240"/>
            <a:ext cx="907164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31"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504000" y="5151240"/>
            <a:ext cx="4426920" cy="100008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515268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36" name="PlaceHolder 2"/>
          <p:cNvSpPr>
            <a:spLocks noGrp="1"/>
          </p:cNvSpPr>
          <p:nvPr>
            <p:ph type="body"/>
          </p:nvPr>
        </p:nvSpPr>
        <p:spPr>
          <a:xfrm>
            <a:off x="504000" y="4055760"/>
            <a:ext cx="2920680" cy="100008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3571200" y="4055760"/>
            <a:ext cx="2920680" cy="100008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638040" y="4055760"/>
            <a:ext cx="2920680" cy="100008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504000" y="5151240"/>
            <a:ext cx="2920680" cy="100008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3571200" y="5151240"/>
            <a:ext cx="2920680" cy="100008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6638040" y="515124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50" name="PlaceHolder 2"/>
          <p:cNvSpPr>
            <a:spLocks noGrp="1"/>
          </p:cNvSpPr>
          <p:nvPr>
            <p:ph type="subTitle"/>
          </p:nvPr>
        </p:nvSpPr>
        <p:spPr>
          <a:xfrm>
            <a:off x="504000" y="4055760"/>
            <a:ext cx="9071640" cy="2097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52" name="PlaceHolder 2"/>
          <p:cNvSpPr>
            <a:spLocks noGrp="1"/>
          </p:cNvSpPr>
          <p:nvPr>
            <p:ph type="body"/>
          </p:nvPr>
        </p:nvSpPr>
        <p:spPr>
          <a:xfrm>
            <a:off x="504000" y="4055760"/>
            <a:ext cx="9071640" cy="20973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54" name="PlaceHolder 2"/>
          <p:cNvSpPr>
            <a:spLocks noGrp="1"/>
          </p:cNvSpPr>
          <p:nvPr>
            <p:ph type="body"/>
          </p:nvPr>
        </p:nvSpPr>
        <p:spPr>
          <a:xfrm>
            <a:off x="504000" y="4055760"/>
            <a:ext cx="4426920" cy="20973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4055760"/>
            <a:ext cx="4426920" cy="20973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0" y="23407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59"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4055760"/>
            <a:ext cx="4426920" cy="209736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7" name="PlaceHolder 2"/>
          <p:cNvSpPr>
            <a:spLocks noGrp="1"/>
          </p:cNvSpPr>
          <p:nvPr>
            <p:ph type="subTitle"/>
          </p:nvPr>
        </p:nvSpPr>
        <p:spPr>
          <a:xfrm>
            <a:off x="504000" y="4055760"/>
            <a:ext cx="9071640" cy="2097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63" name="PlaceHolder 2"/>
          <p:cNvSpPr>
            <a:spLocks noGrp="1"/>
          </p:cNvSpPr>
          <p:nvPr>
            <p:ph type="body"/>
          </p:nvPr>
        </p:nvSpPr>
        <p:spPr>
          <a:xfrm>
            <a:off x="504000" y="4055760"/>
            <a:ext cx="4426920" cy="209736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515268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67"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5151240"/>
            <a:ext cx="907164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71" name="PlaceHolder 2"/>
          <p:cNvSpPr>
            <a:spLocks noGrp="1"/>
          </p:cNvSpPr>
          <p:nvPr>
            <p:ph type="body"/>
          </p:nvPr>
        </p:nvSpPr>
        <p:spPr>
          <a:xfrm>
            <a:off x="504000" y="4055760"/>
            <a:ext cx="9071640" cy="10000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04000" y="5151240"/>
            <a:ext cx="907164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74"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504000" y="5151240"/>
            <a:ext cx="4426920" cy="100008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515268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79" name="PlaceHolder 2"/>
          <p:cNvSpPr>
            <a:spLocks noGrp="1"/>
          </p:cNvSpPr>
          <p:nvPr>
            <p:ph type="body"/>
          </p:nvPr>
        </p:nvSpPr>
        <p:spPr>
          <a:xfrm>
            <a:off x="504000" y="4055760"/>
            <a:ext cx="2920680" cy="100008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3571200" y="4055760"/>
            <a:ext cx="2920680" cy="100008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638040" y="4055760"/>
            <a:ext cx="2920680" cy="100008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504000" y="5151240"/>
            <a:ext cx="2920680" cy="100008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3571200" y="5151240"/>
            <a:ext cx="2920680" cy="100008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6638040" y="515124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9" name="PlaceHolder 2"/>
          <p:cNvSpPr>
            <a:spLocks noGrp="1"/>
          </p:cNvSpPr>
          <p:nvPr>
            <p:ph type="body"/>
          </p:nvPr>
        </p:nvSpPr>
        <p:spPr>
          <a:xfrm>
            <a:off x="504000" y="4055760"/>
            <a:ext cx="9071640" cy="20973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11" name="PlaceHolder 2"/>
          <p:cNvSpPr>
            <a:spLocks noGrp="1"/>
          </p:cNvSpPr>
          <p:nvPr>
            <p:ph type="body"/>
          </p:nvPr>
        </p:nvSpPr>
        <p:spPr>
          <a:xfrm>
            <a:off x="504000" y="4055760"/>
            <a:ext cx="4426920" cy="209736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5152680" y="4055760"/>
            <a:ext cx="4426920" cy="20973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23407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16"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4055760"/>
            <a:ext cx="4426920" cy="209736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0400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20" name="PlaceHolder 2"/>
          <p:cNvSpPr>
            <a:spLocks noGrp="1"/>
          </p:cNvSpPr>
          <p:nvPr>
            <p:ph type="body"/>
          </p:nvPr>
        </p:nvSpPr>
        <p:spPr>
          <a:xfrm>
            <a:off x="504000" y="4055760"/>
            <a:ext cx="4426920" cy="209736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152680" y="5151240"/>
            <a:ext cx="442692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2340720"/>
            <a:ext cx="9071640" cy="1262160"/>
          </a:xfrm>
          <a:prstGeom prst="rect">
            <a:avLst/>
          </a:prstGeom>
        </p:spPr>
        <p:txBody>
          <a:bodyPr lIns="0" rIns="0" tIns="0" bIns="0" anchor="ctr"/>
          <a:p>
            <a:pPr algn="ctr"/>
            <a:endParaRPr b="0" lang="en-IN" sz="4400" spc="-1" strike="noStrike">
              <a:solidFill>
                <a:srgbClr val="006699"/>
              </a:solidFill>
              <a:latin typeface="Arial"/>
            </a:endParaRPr>
          </a:p>
        </p:txBody>
      </p:sp>
      <p:sp>
        <p:nvSpPr>
          <p:cNvPr id="24" name="PlaceHolder 2"/>
          <p:cNvSpPr>
            <a:spLocks noGrp="1"/>
          </p:cNvSpPr>
          <p:nvPr>
            <p:ph type="body"/>
          </p:nvPr>
        </p:nvSpPr>
        <p:spPr>
          <a:xfrm>
            <a:off x="504000" y="4055760"/>
            <a:ext cx="4426920" cy="10000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152680" y="4055760"/>
            <a:ext cx="4426920" cy="100008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504000" y="5151240"/>
            <a:ext cx="9071640" cy="10000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080"/>
            <a:ext cx="10079640" cy="1754280"/>
          </a:xfrm>
          <a:prstGeom prst="rect">
            <a:avLst/>
          </a:prstGeom>
          <a:ln>
            <a:noFill/>
          </a:ln>
        </p:spPr>
      </p:pic>
      <p:sp>
        <p:nvSpPr>
          <p:cNvPr id="1" name="PlaceHolder 1"/>
          <p:cNvSpPr>
            <a:spLocks noGrp="1"/>
          </p:cNvSpPr>
          <p:nvPr>
            <p:ph type="title"/>
          </p:nvPr>
        </p:nvSpPr>
        <p:spPr>
          <a:xfrm>
            <a:off x="0" y="2340720"/>
            <a:ext cx="9071640" cy="1262160"/>
          </a:xfrm>
          <a:prstGeom prst="rect">
            <a:avLst/>
          </a:prstGeom>
        </p:spPr>
        <p:txBody>
          <a:bodyPr lIns="0" rIns="0" tIns="0" bIns="0" anchor="ct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5760"/>
            <a:ext cx="9071640" cy="20973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1"/>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45"/>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4"/>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1"/>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1"/>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1"/>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 name="PlaceHolder 4"/>
          <p:cNvSpPr>
            <a:spLocks noGrp="1"/>
          </p:cNvSpPr>
          <p:nvPr>
            <p:ph type="ftr"/>
          </p:nvPr>
        </p:nvSpPr>
        <p:spPr>
          <a:xfrm>
            <a:off x="3447360" y="6887160"/>
            <a:ext cx="3195000" cy="52092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52313BC3-0608-49BE-9BE2-0E6AFA42013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36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36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4"/>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1"/>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45"/>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4"/>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1"/>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1"/>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1"/>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7" name="PlaceHolder 6"/>
          <p:cNvSpPr>
            <a:spLocks noGrp="1"/>
          </p:cNvSpPr>
          <p:nvPr>
            <p:ph type="ftr"/>
          </p:nvPr>
        </p:nvSpPr>
        <p:spPr>
          <a:xfrm>
            <a:off x="3447360" y="6887160"/>
            <a:ext cx="3195000" cy="52092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677EF47F-BDEC-4185-A6EB-1FE57B70515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44000" y="-952920"/>
            <a:ext cx="9071640" cy="1048680"/>
          </a:xfrm>
          <a:prstGeom prst="rect">
            <a:avLst/>
          </a:prstGeom>
          <a:noFill/>
          <a:ln>
            <a:noFill/>
          </a:ln>
        </p:spPr>
        <p:txBody>
          <a:bodyPr lIns="0" rIns="0" tIns="0" bIns="0" anchor="ctr"/>
          <a:p>
            <a:pPr algn="ctr"/>
            <a:br/>
            <a:endParaRPr b="0" lang="en-IN" sz="4400" spc="-1" strike="noStrike">
              <a:solidFill>
                <a:srgbClr val="006699"/>
              </a:solidFill>
              <a:latin typeface="Arial"/>
            </a:endParaRPr>
          </a:p>
        </p:txBody>
      </p:sp>
      <p:sp>
        <p:nvSpPr>
          <p:cNvPr id="86" name="TextShape 2"/>
          <p:cNvSpPr txBox="1"/>
          <p:nvPr/>
        </p:nvSpPr>
        <p:spPr>
          <a:xfrm>
            <a:off x="216360" y="1800000"/>
            <a:ext cx="9071640" cy="2097360"/>
          </a:xfrm>
          <a:prstGeom prst="rect">
            <a:avLst/>
          </a:prstGeom>
          <a:noFill/>
          <a:ln>
            <a:noFill/>
          </a:ln>
        </p:spPr>
        <p:txBody>
          <a:bodyPr lIns="0" rIns="0" tIns="0" bIns="0"/>
          <a:p>
            <a:pPr marL="432000" indent="-324000">
              <a:spcBef>
                <a:spcPts val="1414"/>
              </a:spcBef>
              <a:buClr>
                <a:srgbClr val="000000"/>
              </a:buClr>
              <a:buSzPct val="45000"/>
              <a:buFont typeface="Wingdings" charset="2"/>
              <a:buChar char=""/>
            </a:pPr>
            <a:r>
              <a:rPr b="0" lang="en-IN" sz="3200" spc="-1" strike="noStrike">
                <a:latin typeface="Arial"/>
              </a:rPr>
              <a:t>            </a:t>
            </a:r>
            <a:r>
              <a:rPr b="1" lang="en-IN" sz="4400" spc="-1" strike="noStrike">
                <a:solidFill>
                  <a:srgbClr val="000000"/>
                </a:solidFill>
                <a:latin typeface="Arial"/>
              </a:rPr>
              <a:t>WORKING WITH BASH</a:t>
            </a:r>
            <a:endParaRPr b="0" lang="en-IN" sz="4400" spc="-1" strike="noStrike">
              <a:latin typeface="Arial"/>
            </a:endParaRPr>
          </a:p>
          <a:p>
            <a:pPr marL="432000" indent="-324000">
              <a:spcBef>
                <a:spcPts val="1414"/>
              </a:spcBef>
              <a:buClr>
                <a:srgbClr val="000000"/>
              </a:buClr>
              <a:buSzPct val="45000"/>
              <a:buFont typeface="Wingdings" charset="2"/>
              <a:buChar char=""/>
            </a:pPr>
            <a:endParaRPr b="0" lang="en-IN" sz="4400" spc="-1" strike="noStrike">
              <a:latin typeface="Arial"/>
            </a:endParaRPr>
          </a:p>
          <a:p>
            <a:pPr marL="432000" indent="-324000">
              <a:spcBef>
                <a:spcPts val="1414"/>
              </a:spcBef>
              <a:buClr>
                <a:srgbClr val="000000"/>
              </a:buClr>
              <a:buSzPct val="45000"/>
              <a:buFont typeface="Wingdings" charset="2"/>
              <a:buChar char=""/>
            </a:pPr>
            <a:endParaRPr b="0" lang="en-IN" sz="4400" spc="-1" strike="noStrike">
              <a:latin typeface="Arial"/>
            </a:endParaRPr>
          </a:p>
          <a:p>
            <a:pPr marL="432000" indent="-324000">
              <a:spcBef>
                <a:spcPts val="1414"/>
              </a:spcBef>
              <a:buClr>
                <a:srgbClr val="000000"/>
              </a:buClr>
              <a:buSzPct val="45000"/>
              <a:buFont typeface="Wingdings" charset="2"/>
              <a:buChar char=""/>
            </a:pPr>
            <a:endParaRPr b="0" lang="en-IN" sz="44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r>
              <a:rPr b="0" lang="en-IN" sz="3200" spc="-1" strike="noStrike">
                <a:latin typeface="Arial"/>
              </a:rPr>
              <a:t>Name -  Nirmaljeet Singh</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r>
              <a:rPr b="0" lang="en-IN" sz="3200" spc="-1" strike="noStrike">
                <a:latin typeface="Arial"/>
              </a:rPr>
              <a:t>Roll No.- 39</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87" name="" descr=""/>
          <p:cNvPicPr/>
          <p:nvPr/>
        </p:nvPicPr>
        <p:blipFill>
          <a:blip r:embed="rId1"/>
          <a:stretch/>
        </p:blipFill>
        <p:spPr>
          <a:xfrm>
            <a:off x="1656000" y="8090640"/>
            <a:ext cx="6800400" cy="21333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0000" y="318600"/>
            <a:ext cx="8568000" cy="565920"/>
          </a:xfrm>
          <a:prstGeom prst="rect">
            <a:avLst/>
          </a:prstGeom>
          <a:noFill/>
          <a:ln>
            <a:noFill/>
          </a:ln>
        </p:spPr>
        <p:txBody>
          <a:bodyPr lIns="90000" rIns="90000" tIns="45000" bIns="45000"/>
          <a:p>
            <a:r>
              <a:rPr b="0" lang="en-IN" sz="4000" spc="-1" strike="noStrike">
                <a:latin typeface="Arial"/>
              </a:rPr>
              <a:t> </a:t>
            </a:r>
            <a:r>
              <a:rPr b="0" lang="en-IN" sz="3200" spc="-1" strike="noStrike">
                <a:solidFill>
                  <a:srgbClr val="21409a"/>
                </a:solidFill>
                <a:latin typeface="Arial"/>
              </a:rPr>
              <a:t>Relationship between BASH and LINUX OS</a:t>
            </a:r>
            <a:endParaRPr b="0" lang="en-IN" sz="3200" spc="-1" strike="noStrike">
              <a:latin typeface="Arial"/>
            </a:endParaRPr>
          </a:p>
        </p:txBody>
      </p:sp>
      <p:sp>
        <p:nvSpPr>
          <p:cNvPr id="103" name="TextShape 2"/>
          <p:cNvSpPr txBox="1"/>
          <p:nvPr/>
        </p:nvSpPr>
        <p:spPr>
          <a:xfrm>
            <a:off x="648000" y="1440000"/>
            <a:ext cx="9360000" cy="2426400"/>
          </a:xfrm>
          <a:prstGeom prst="rect">
            <a:avLst/>
          </a:prstGeom>
          <a:noFill/>
          <a:ln>
            <a:noFill/>
          </a:ln>
        </p:spPr>
        <p:txBody>
          <a:bodyPr lIns="90000" rIns="90000" tIns="45000" bIns="45000"/>
          <a:p>
            <a:r>
              <a:rPr b="0" lang="en-IN" sz="2800" spc="-1" strike="noStrike">
                <a:solidFill>
                  <a:srgbClr val="000000"/>
                </a:solidFill>
                <a:latin typeface="Arial"/>
              </a:rPr>
              <a:t>Linux OS has terminal in which we use bash package to interact with the OS so we can say that BASH provides us a command user interface in OS although windows can also be used by command line interface(CLI) with the help of command prompt but it uses DOS language which is tedious to apply so having bash as an interactive language between user and OS is a better choice</a:t>
            </a:r>
            <a:endParaRPr b="0" lang="en-IN"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64000" y="2664000"/>
            <a:ext cx="8208000" cy="454680"/>
          </a:xfrm>
          <a:prstGeom prst="rect">
            <a:avLst/>
          </a:prstGeom>
          <a:noFill/>
          <a:ln>
            <a:noFill/>
          </a:ln>
        </p:spPr>
        <p:txBody>
          <a:bodyPr lIns="90000" rIns="90000" tIns="45000" bIns="45000"/>
          <a:p>
            <a:r>
              <a:rPr b="0" lang="en-IN" sz="2400" spc="-1" strike="noStrike">
                <a:latin typeface="Arial"/>
              </a:rPr>
              <a:t>                  </a:t>
            </a:r>
            <a:r>
              <a:rPr b="1" lang="en-IN" sz="3200" spc="-1" strike="noStrike">
                <a:latin typeface="Times New Roman"/>
              </a:rPr>
              <a:t>CODING WITH BASH SCRIPTS</a:t>
            </a: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a:off x="216000" y="1080000"/>
            <a:ext cx="9846000" cy="4608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250920" y="1800000"/>
            <a:ext cx="9541080" cy="3096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2340720"/>
            <a:ext cx="9071640" cy="1262160"/>
          </a:xfrm>
          <a:prstGeom prst="rect">
            <a:avLst/>
          </a:prstGeom>
          <a:noFill/>
          <a:ln>
            <a:noFill/>
          </a:ln>
        </p:spPr>
        <p:txBody>
          <a:bodyPr lIns="0" rIns="0" tIns="0" bIns="0" anchor="ctr"/>
          <a:p>
            <a:pPr algn="ctr"/>
            <a:r>
              <a:rPr b="1" lang="en-IN" sz="4400" spc="-1" strike="noStrike">
                <a:solidFill>
                  <a:srgbClr val="000000"/>
                </a:solidFill>
                <a:latin typeface="Arial"/>
              </a:rPr>
              <a:t>    </a:t>
            </a:r>
            <a:r>
              <a:rPr b="1" lang="en-IN" sz="4400" spc="-1" strike="noStrike">
                <a:solidFill>
                  <a:srgbClr val="000000"/>
                </a:solidFill>
                <a:latin typeface="Arial"/>
              </a:rPr>
              <a:t>THANKYOU EVERYONE !</a:t>
            </a:r>
            <a:endParaRPr b="1" lang="en-IN" sz="44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288000" y="9356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r>
              <a:rPr b="0" lang="en-IN" sz="4000" spc="-1" strike="noStrike">
                <a:latin typeface="DejaVu Sans"/>
              </a:rPr>
              <a:t>INTRODUCTION</a:t>
            </a:r>
            <a:endParaRPr b="0" lang="en-IN"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32000" y="1574640"/>
            <a:ext cx="9071640" cy="20973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WHAT IS SHELL ?</a:t>
            </a: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The shell is command interpreter.</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It is a layer between operating system kernel and the user. </a:t>
            </a: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95760"/>
            <a:ext cx="9071640" cy="1048680"/>
          </a:xfrm>
          <a:prstGeom prst="rect">
            <a:avLst/>
          </a:prstGeom>
          <a:noFill/>
          <a:ln>
            <a:noFill/>
          </a:ln>
        </p:spPr>
        <p:txBody>
          <a:bodyPr lIns="0" rIns="0" tIns="0" bIns="0" anchor="ctr"/>
          <a:p>
            <a:pPr algn="ctr"/>
            <a:br/>
            <a:endParaRPr b="0" lang="en-IN" sz="4400" spc="-1" strike="noStrike">
              <a:solidFill>
                <a:srgbClr val="006699"/>
              </a:solidFill>
              <a:latin typeface="Arial"/>
            </a:endParaRPr>
          </a:p>
        </p:txBody>
      </p:sp>
      <p:sp>
        <p:nvSpPr>
          <p:cNvPr id="91" name="TextShape 2"/>
          <p:cNvSpPr txBox="1"/>
          <p:nvPr/>
        </p:nvSpPr>
        <p:spPr>
          <a:xfrm>
            <a:off x="360360" y="1934640"/>
            <a:ext cx="9071640" cy="20973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KERNEL ?</a:t>
            </a:r>
            <a:endParaRPr b="0" lang="en-IN" sz="3200" spc="-1" strike="noStrike">
              <a:latin typeface="Arial"/>
            </a:endParaRPr>
          </a:p>
          <a:p>
            <a:pPr marL="432000" indent="-324000">
              <a:spcBef>
                <a:spcPts val="1414"/>
              </a:spcBef>
              <a:buClr>
                <a:srgbClr val="000000"/>
              </a:buClr>
              <a:buSzPct val="45000"/>
              <a:buFont typeface="Wingdings" charset="2"/>
              <a:buChar char=""/>
            </a:pP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Main part of an operating system.</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Responsible for translating command to something that can be understood by the computer.</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360" y="753840"/>
            <a:ext cx="9071640" cy="1262160"/>
          </a:xfrm>
          <a:prstGeom prst="rect">
            <a:avLst/>
          </a:prstGeom>
          <a:noFill/>
          <a:ln>
            <a:noFill/>
          </a:ln>
        </p:spPr>
        <p:txBody>
          <a:bodyPr lIns="0" rIns="0" tIns="0" bIns="0" anchor="ctr"/>
          <a:p>
            <a:pPr algn="ctr"/>
            <a:r>
              <a:rPr b="0" lang="en-IN" sz="4400" spc="-1" strike="noStrike">
                <a:solidFill>
                  <a:srgbClr val="006699"/>
                </a:solidFill>
                <a:latin typeface="Arial"/>
              </a:rPr>
              <a:t>Special charachters and invoking</a:t>
            </a:r>
            <a:endParaRPr b="0" lang="en-IN" sz="4400" spc="-1" strike="noStrike">
              <a:solidFill>
                <a:srgbClr val="006699"/>
              </a:solidFill>
              <a:latin typeface="Arial"/>
            </a:endParaRPr>
          </a:p>
        </p:txBody>
      </p:sp>
      <p:sp>
        <p:nvSpPr>
          <p:cNvPr id="93" name="TextShape 2"/>
          <p:cNvSpPr txBox="1"/>
          <p:nvPr/>
        </p:nvSpPr>
        <p:spPr>
          <a:xfrm>
            <a:off x="504360" y="2268000"/>
            <a:ext cx="9071640" cy="20973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 - Comments</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 Home directory</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#!/BIN/BASH – sets up the shell path.</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76000" y="393480"/>
            <a:ext cx="9071640" cy="1262160"/>
          </a:xfrm>
          <a:prstGeom prst="rect">
            <a:avLst/>
          </a:prstGeom>
          <a:noFill/>
          <a:ln>
            <a:noFill/>
          </a:ln>
        </p:spPr>
        <p:txBody>
          <a:bodyPr lIns="0" rIns="0" tIns="0" bIns="0" anchor="ctr"/>
          <a:p>
            <a:pPr algn="ctr"/>
            <a:r>
              <a:rPr b="0" lang="en-IN" sz="4400" spc="-1" strike="noStrike">
                <a:solidFill>
                  <a:srgbClr val="006699"/>
                </a:solidFill>
                <a:latin typeface="Arial"/>
              </a:rPr>
              <a:t>Introduction to BASH </a:t>
            </a:r>
            <a:endParaRPr b="0" lang="en-IN" sz="4400" spc="-1" strike="noStrike">
              <a:solidFill>
                <a:srgbClr val="006699"/>
              </a:solidFill>
              <a:latin typeface="Arial"/>
            </a:endParaRPr>
          </a:p>
        </p:txBody>
      </p:sp>
      <p:sp>
        <p:nvSpPr>
          <p:cNvPr id="95" name="TextShape 2"/>
          <p:cNvSpPr txBox="1"/>
          <p:nvPr/>
        </p:nvSpPr>
        <p:spPr>
          <a:xfrm>
            <a:off x="504000" y="2015640"/>
            <a:ext cx="9071640" cy="20973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BASH is Bourne Again Shell.</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Command line interpreter for GNU operating system.</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Bash offers functional improvements for programming and interactive use.</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It can read commands from a file, called a script.</a:t>
            </a:r>
            <a:endParaRPr b="0" lang="en-IN"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88000" y="105840"/>
            <a:ext cx="9071640" cy="1262160"/>
          </a:xfrm>
          <a:prstGeom prst="rect">
            <a:avLst/>
          </a:prstGeom>
          <a:noFill/>
          <a:ln>
            <a:noFill/>
          </a:ln>
        </p:spPr>
        <p:txBody>
          <a:bodyPr lIns="0" rIns="0" tIns="0" bIns="0" anchor="ctr"/>
          <a:p>
            <a:pPr algn="ctr"/>
            <a:r>
              <a:rPr b="0" lang="en-IN" sz="4400" spc="-1" strike="noStrike">
                <a:solidFill>
                  <a:srgbClr val="006699"/>
                </a:solidFill>
                <a:latin typeface="Arial"/>
              </a:rPr>
              <a:t>Shell Features</a:t>
            </a:r>
            <a:endParaRPr b="0" lang="en-IN" sz="4400" spc="-1" strike="noStrike">
              <a:solidFill>
                <a:srgbClr val="006699"/>
              </a:solidFill>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Shell syntax – Input means to the shell.</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Shell commands – Types of commands we use.</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Shell Functions – Grouping commands by name</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Shell Scripts – Executing files of shell commands</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Executing Commands – Action on running a command. </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143640"/>
            <a:ext cx="9071640" cy="1262160"/>
          </a:xfrm>
          <a:prstGeom prst="rect">
            <a:avLst/>
          </a:prstGeom>
          <a:noFill/>
          <a:ln>
            <a:noFill/>
          </a:ln>
        </p:spPr>
        <p:txBody>
          <a:bodyPr lIns="0" rIns="0" tIns="0" bIns="0" anchor="ctr"/>
          <a:p>
            <a:pPr algn="ctr"/>
            <a:r>
              <a:rPr b="0" lang="en-IN" sz="4400" spc="-1" strike="noStrike">
                <a:solidFill>
                  <a:srgbClr val="006699"/>
                </a:solidFill>
                <a:latin typeface="Arial"/>
              </a:rPr>
              <a:t>BASH COMMANDS</a:t>
            </a:r>
            <a:endParaRPr b="0" lang="en-IN" sz="4400" spc="-1" strike="noStrike">
              <a:solidFill>
                <a:srgbClr val="006699"/>
              </a:solidFill>
              <a:latin typeface="Arial"/>
            </a:endParaRPr>
          </a:p>
        </p:txBody>
      </p:sp>
      <p:sp>
        <p:nvSpPr>
          <p:cNvPr id="99" name="TextShape 2"/>
          <p:cNvSpPr txBox="1"/>
          <p:nvPr/>
        </p:nvSpPr>
        <p:spPr>
          <a:xfrm>
            <a:off x="360000" y="140616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Echo – sends text to stdout</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Ls – lists files and folders in current directory.</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Pwd – prints current working directory</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Cd – change directory</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Cat – displays whole content of the file</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Vi,nano – edit’sthe file’s content</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Cp, mv and rm – copy, move and remove a file</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Clear – clears the terminal</a:t>
            </a:r>
            <a:endParaRPr b="0" lang="en-IN" sz="3200" spc="-1" strike="noStrike">
              <a:latin typeface="Arial"/>
            </a:endParaRPr>
          </a:p>
          <a:p>
            <a:pPr marL="432000" indent="-324000">
              <a:spcBef>
                <a:spcPts val="1414"/>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008000" y="177480"/>
            <a:ext cx="9071640" cy="1262160"/>
          </a:xfrm>
          <a:prstGeom prst="rect">
            <a:avLst/>
          </a:prstGeom>
          <a:noFill/>
          <a:ln>
            <a:noFill/>
          </a:ln>
        </p:spPr>
        <p:txBody>
          <a:bodyPr lIns="0" rIns="0" tIns="0" bIns="0" anchor="ctr"/>
          <a:p>
            <a:pPr algn="ctr"/>
            <a:r>
              <a:rPr b="0" lang="en-IN" sz="4400" spc="-1" strike="noStrike">
                <a:solidFill>
                  <a:srgbClr val="006699"/>
                </a:solidFill>
                <a:latin typeface="Arial"/>
              </a:rPr>
              <a:t>BASH OPERATORS</a:t>
            </a:r>
            <a:endParaRPr b="0" lang="en-IN" sz="4400" spc="-1" strike="noStrike">
              <a:solidFill>
                <a:srgbClr val="006699"/>
              </a:solidFill>
              <a:latin typeface="Arial"/>
            </a:endParaRPr>
          </a:p>
        </p:txBody>
      </p:sp>
      <p:sp>
        <p:nvSpPr>
          <p:cNvPr id="101" name="TextShape 2"/>
          <p:cNvSpPr txBox="1"/>
          <p:nvPr/>
        </p:nvSpPr>
        <p:spPr>
          <a:xfrm>
            <a:off x="504000" y="1653120"/>
            <a:ext cx="9071640" cy="41997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3200" spc="-1" strike="noStrike">
                <a:latin typeface="Arial"/>
              </a:rPr>
              <a:t>&lt;or&gt; - used to redirect files content to a program</a:t>
            </a:r>
            <a:endParaRPr b="0" lang="en-IN" sz="3200" spc="-1" strike="noStrike">
              <a:latin typeface="Arial"/>
            </a:endParaRPr>
          </a:p>
          <a:p>
            <a:pPr marL="216000" indent="-216000" algn="ctr">
              <a:buClr>
                <a:srgbClr val="000000"/>
              </a:buClr>
              <a:buSzPct val="45000"/>
              <a:buFont typeface="Wingdings" charset="2"/>
              <a:buChar char=""/>
            </a:pPr>
            <a:r>
              <a:rPr b="0" lang="en-IN" sz="3200" spc="-1" strike="noStrike">
                <a:latin typeface="Arial"/>
              </a:rPr>
              <a:t>| - used to send output of program as input to another program</a:t>
            </a:r>
            <a:endParaRPr b="0" lang="en-IN" sz="3200" spc="-1" strike="noStrike">
              <a:latin typeface="Arial"/>
            </a:endParaRPr>
          </a:p>
          <a:p>
            <a:pPr marL="216000" indent="-216000" algn="ctr">
              <a:buClr>
                <a:srgbClr val="000000"/>
              </a:buClr>
              <a:buSzPct val="45000"/>
              <a:buFont typeface="Wingdings" charset="2"/>
              <a:buChar char=""/>
            </a:pPr>
            <a:r>
              <a:rPr b="0" lang="en-IN" sz="3200" spc="-1" strike="noStrike">
                <a:latin typeface="Arial"/>
              </a:rPr>
              <a:t>&amp; - runs program in the background</a:t>
            </a:r>
            <a:endParaRPr b="0" lang="en-IN" sz="3200" spc="-1" strike="noStrike">
              <a:latin typeface="Arial"/>
            </a:endParaRPr>
          </a:p>
          <a:p>
            <a:pPr marL="216000" indent="-216000" algn="ctr">
              <a:buClr>
                <a:srgbClr val="000000"/>
              </a:buClr>
              <a:buSzPct val="45000"/>
              <a:buFont typeface="Wingdings" charset="2"/>
              <a:buChar char=""/>
            </a:pPr>
            <a:r>
              <a:rPr b="0" lang="en-IN" sz="3200" spc="-1" strike="noStrike">
                <a:latin typeface="Arial"/>
              </a:rPr>
              <a:t>*,?,[ ] - Used to match charachters in filenames</a:t>
            </a:r>
            <a:endParaRPr b="0" lang="en-IN" sz="3200" spc="-1" strike="noStrike">
              <a:latin typeface="Arial"/>
            </a:endParaRPr>
          </a:p>
          <a:p>
            <a:pPr marL="216000" indent="-216000" algn="ctr">
              <a:buClr>
                <a:srgbClr val="000000"/>
              </a:buClr>
              <a:buSzPct val="45000"/>
              <a:buFont typeface="Wingdings" charset="2"/>
              <a:buChar char=""/>
            </a:pPr>
            <a:r>
              <a:rPr b="0" lang="en-IN" sz="3200" spc="-1" strike="noStrike">
                <a:latin typeface="Arial"/>
              </a:rPr>
              <a:t>( ) - Used to run commands in a subshell.</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2018-09-24T00:16:47Z</dcterms:created>
  <dc:creator/>
  <dc:description/>
  <dc:language>en-IN</dc:language>
  <cp:lastModifiedBy/>
  <dcterms:modified xsi:type="dcterms:W3CDTF">2018-09-28T14:22:33Z</dcterms:modified>
  <cp:revision>4</cp:revision>
  <dc:subject/>
  <dc:title>Blue Curve</dc:title>
</cp:coreProperties>
</file>