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934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28733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4B3FD9-1D4B-4129-84FE-5AD469E631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137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2661343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4B3FD9-1D4B-4129-84FE-5AD469E631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423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550614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17228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65893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16393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EE9D3-CB2D-473C-8185-98D9931FDF48}"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265392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167020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FEE9D3-CB2D-473C-8185-98D9931FDF48}" type="datetimeFigureOut">
              <a:rPr lang="en-IN" smtClean="0"/>
              <a:t>26-09-2018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43297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FEE9D3-CB2D-473C-8185-98D9931FDF48}" type="datetimeFigureOut">
              <a:rPr lang="en-IN" smtClean="0"/>
              <a:t>26-09-2018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332681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EE9D3-CB2D-473C-8185-98D9931FDF48}" type="datetimeFigureOut">
              <a:rPr lang="en-IN" smtClean="0"/>
              <a:t>26-09-2018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139288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93256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EE9D3-CB2D-473C-8185-98D9931FDF48}"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4B3FD9-1D4B-4129-84FE-5AD469E631BB}" type="slidenum">
              <a:rPr lang="en-IN" smtClean="0"/>
              <a:t>‹#›</a:t>
            </a:fld>
            <a:endParaRPr lang="en-IN"/>
          </a:p>
        </p:txBody>
      </p:sp>
    </p:spTree>
    <p:extLst>
      <p:ext uri="{BB962C8B-B14F-4D97-AF65-F5344CB8AC3E}">
        <p14:creationId xmlns:p14="http://schemas.microsoft.com/office/powerpoint/2010/main" val="207232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FEE9D3-CB2D-473C-8185-98D9931FDF48}" type="datetimeFigureOut">
              <a:rPr lang="en-IN" smtClean="0"/>
              <a:t>26-09-2018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4B3FD9-1D4B-4129-84FE-5AD469E631BB}" type="slidenum">
              <a:rPr lang="en-IN" smtClean="0"/>
              <a:t>‹#›</a:t>
            </a:fld>
            <a:endParaRPr lang="en-IN"/>
          </a:p>
        </p:txBody>
      </p:sp>
    </p:spTree>
    <p:extLst>
      <p:ext uri="{BB962C8B-B14F-4D97-AF65-F5344CB8AC3E}">
        <p14:creationId xmlns:p14="http://schemas.microsoft.com/office/powerpoint/2010/main" val="942482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massetti.me/domain-specific-langu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9439421" y="5542671"/>
            <a:ext cx="2419643" cy="1021556"/>
          </a:xfrm>
          <a:prstGeom prst="round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By :- Rishabh Singh</a:t>
            </a:r>
          </a:p>
          <a:p>
            <a:r>
              <a:rPr lang="en-US" dirty="0"/>
              <a:t> </a:t>
            </a:r>
            <a:r>
              <a:rPr lang="en-US" dirty="0" smtClean="0"/>
              <a:t>         500061070</a:t>
            </a:r>
          </a:p>
          <a:p>
            <a:r>
              <a:rPr lang="en-US" dirty="0"/>
              <a:t> </a:t>
            </a:r>
            <a:r>
              <a:rPr lang="en-US" dirty="0" smtClean="0"/>
              <a:t>         R171217050</a:t>
            </a:r>
            <a:endParaRPr lang="en-IN" dirty="0"/>
          </a:p>
        </p:txBody>
      </p:sp>
    </p:spTree>
    <p:extLst>
      <p:ext uri="{BB962C8B-B14F-4D97-AF65-F5344CB8AC3E}">
        <p14:creationId xmlns:p14="http://schemas.microsoft.com/office/powerpoint/2010/main" val="31970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4862"/>
          </a:xfrm>
        </p:spPr>
        <p:txBody>
          <a:bodyPr>
            <a:normAutofit fontScale="90000"/>
          </a:bodyPr>
          <a:lstStyle/>
          <a:p>
            <a:pPr algn="ctr"/>
            <a:r>
              <a:rPr lang="en-US" sz="54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IN" sz="5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Content Placeholder 2"/>
          <p:cNvSpPr>
            <a:spLocks noGrp="1"/>
          </p:cNvSpPr>
          <p:nvPr>
            <p:ph idx="1"/>
          </p:nvPr>
        </p:nvSpPr>
        <p:spPr>
          <a:xfrm>
            <a:off x="2589212" y="1899137"/>
            <a:ext cx="8915400" cy="4797085"/>
          </a:xfrm>
        </p:spPr>
        <p:txBody>
          <a:bodyPr>
            <a:normAutofit fontScale="92500" lnSpcReduction="20000"/>
          </a:bodyPr>
          <a:lstStyle/>
          <a:p>
            <a:r>
              <a:rPr lang="en-IN" sz="1900" dirty="0"/>
              <a:t>Code generators, also called application generators, have significant advantages, by taking a set of inputs provided by the developers, they start the development process. These generators automate the development process.</a:t>
            </a:r>
          </a:p>
          <a:p>
            <a:r>
              <a:rPr lang="en-IN" sz="1900" dirty="0" smtClean="0"/>
              <a:t>Code </a:t>
            </a:r>
            <a:r>
              <a:rPr lang="en-IN" sz="1900" dirty="0"/>
              <a:t>generation tools help in creating applications from scratch that can run on a </a:t>
            </a:r>
            <a:r>
              <a:rPr lang="en-IN" sz="1900" dirty="0" smtClean="0"/>
              <a:t>specific platform and have </a:t>
            </a:r>
            <a:r>
              <a:rPr lang="en-IN" sz="1900" dirty="0"/>
              <a:t>the capability to generate bug-free, reliable basic set of </a:t>
            </a:r>
            <a:r>
              <a:rPr lang="en-IN" sz="1900" dirty="0" smtClean="0"/>
              <a:t>code </a:t>
            </a:r>
            <a:r>
              <a:rPr lang="en-IN" sz="1900" dirty="0"/>
              <a:t>as compared to manual code written by developers. Testing and bug-fixing thus become easier.</a:t>
            </a:r>
            <a:r>
              <a:rPr lang="en-IN" sz="1900" dirty="0" smtClean="0"/>
              <a:t>.</a:t>
            </a:r>
            <a:endParaRPr lang="en-IN" sz="1900" dirty="0"/>
          </a:p>
          <a:p>
            <a:r>
              <a:rPr lang="en-IN" sz="1900" dirty="0" smtClean="0"/>
              <a:t>Code </a:t>
            </a:r>
            <a:r>
              <a:rPr lang="en-IN" sz="1900" dirty="0"/>
              <a:t>Generation can be used for small portions of code or entire applications. It can be used with widely different programming languages and using different techniques</a:t>
            </a:r>
            <a:r>
              <a:rPr lang="en-IN" sz="1900" dirty="0" smtClean="0"/>
              <a:t>.</a:t>
            </a:r>
            <a:r>
              <a:rPr lang="en-IN" sz="1900" dirty="0"/>
              <a:t> </a:t>
            </a:r>
            <a:endParaRPr lang="en-IN" sz="1900" dirty="0" smtClean="0"/>
          </a:p>
          <a:p>
            <a:r>
              <a:rPr lang="en-IN" sz="1900" dirty="0" smtClean="0"/>
              <a:t>There </a:t>
            </a:r>
            <a:r>
              <a:rPr lang="en-IN" sz="1900" dirty="0"/>
              <a:t>exists </a:t>
            </a:r>
            <a:r>
              <a:rPr lang="en-IN" sz="1900" dirty="0" smtClean="0"/>
              <a:t>some </a:t>
            </a:r>
            <a:r>
              <a:rPr lang="en-IN" sz="2000" dirty="0" smtClean="0"/>
              <a:t>sophisticated</a:t>
            </a:r>
            <a:r>
              <a:rPr lang="en-IN" sz="1900" dirty="0" smtClean="0"/>
              <a:t> </a:t>
            </a:r>
            <a:r>
              <a:rPr lang="en-IN" sz="1900" dirty="0"/>
              <a:t>code generators that can deliver code in accordance with predefined </a:t>
            </a:r>
            <a:r>
              <a:rPr lang="en-IN" sz="1900" dirty="0" smtClean="0"/>
              <a:t>functionalities</a:t>
            </a:r>
            <a:r>
              <a:rPr lang="en-IN" sz="1900" dirty="0"/>
              <a:t> </a:t>
            </a:r>
            <a:r>
              <a:rPr lang="en-IN" sz="1900" dirty="0" smtClean="0"/>
              <a:t>and </a:t>
            </a:r>
            <a:r>
              <a:rPr lang="en-IN" sz="2000" dirty="0"/>
              <a:t>have the ability to generate complex web pages </a:t>
            </a:r>
            <a:r>
              <a:rPr lang="en-IN" sz="2000" dirty="0" smtClean="0"/>
              <a:t>including reports</a:t>
            </a:r>
            <a:r>
              <a:rPr lang="en-IN" sz="2000" dirty="0"/>
              <a:t>, forms, and other complex features.</a:t>
            </a:r>
            <a:endParaRPr lang="en-IN" sz="1900" dirty="0" smtClean="0"/>
          </a:p>
          <a:p>
            <a:r>
              <a:rPr lang="en-IN" sz="2000" dirty="0"/>
              <a:t>Active code generators generate code and keep track throughout its Lifecycle. Passive code </a:t>
            </a:r>
            <a:r>
              <a:rPr lang="en-IN" sz="2000" dirty="0" smtClean="0"/>
              <a:t>generators’ job </a:t>
            </a:r>
            <a:r>
              <a:rPr lang="en-IN" sz="2000" dirty="0"/>
              <a:t>gets over once the code is generated.</a:t>
            </a:r>
            <a:endParaRPr lang="en-IN" sz="1900" dirty="0" smtClean="0"/>
          </a:p>
          <a:p>
            <a:endParaRPr lang="en-IN" sz="19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1838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7190"/>
          </a:xfrm>
        </p:spPr>
        <p:txBody>
          <a:bodyPr>
            <a:normAutofit/>
          </a:bodyPr>
          <a:lstStyle/>
          <a:p>
            <a:r>
              <a:rPr lang="en-IN" sz="49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Uses </a:t>
            </a:r>
            <a:r>
              <a:rPr lang="en-IN"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for Code Generation:</a:t>
            </a:r>
          </a:p>
        </p:txBody>
      </p:sp>
      <p:sp>
        <p:nvSpPr>
          <p:cNvPr id="3" name="Content Placeholder 2"/>
          <p:cNvSpPr>
            <a:spLocks noGrp="1"/>
          </p:cNvSpPr>
          <p:nvPr>
            <p:ph idx="1"/>
          </p:nvPr>
        </p:nvSpPr>
        <p:spPr>
          <a:xfrm>
            <a:off x="2589212" y="1905000"/>
            <a:ext cx="8915400" cy="4406900"/>
          </a:xfrm>
        </p:spPr>
        <p:txBody>
          <a:bodyPr>
            <a:normAutofit fontScale="92500" lnSpcReduction="20000"/>
          </a:bodyPr>
          <a:lstStyle/>
          <a:p>
            <a:pPr lvl="0" fontAlgn="base"/>
            <a:r>
              <a:rPr lang="en-IN" dirty="0"/>
              <a:t>We can generate repetitive code from schemas or source of information we have. For example, we can generate Data Access Objects from database schema files</a:t>
            </a:r>
          </a:p>
          <a:p>
            <a:pPr lvl="0" fontAlgn="base"/>
            <a:r>
              <a:rPr lang="en-IN" dirty="0"/>
              <a:t>We can generate code from wizards</a:t>
            </a:r>
          </a:p>
          <a:p>
            <a:pPr lvl="0" fontAlgn="base"/>
            <a:r>
              <a:rPr lang="en-IN" dirty="0"/>
              <a:t>We can generate skeletons of applications from simple models. </a:t>
            </a:r>
            <a:endParaRPr lang="en-IN" dirty="0" smtClean="0"/>
          </a:p>
          <a:p>
            <a:pPr fontAlgn="base"/>
            <a:r>
              <a:rPr lang="en-IN" dirty="0" smtClean="0"/>
              <a:t>We </a:t>
            </a:r>
            <a:r>
              <a:rPr lang="en-IN" dirty="0"/>
              <a:t>can generate entire applications from high level </a:t>
            </a:r>
            <a:r>
              <a:rPr lang="en-IN" u="sng" dirty="0" smtClean="0">
                <a:hlinkClick r:id="rId2"/>
              </a:rPr>
              <a:t>DSLs</a:t>
            </a:r>
            <a:r>
              <a:rPr lang="en-IN" u="sng" dirty="0" smtClean="0"/>
              <a:t>(</a:t>
            </a:r>
            <a:r>
              <a:rPr lang="en-IN" b="1" dirty="0"/>
              <a:t>Domain Specific </a:t>
            </a:r>
            <a:r>
              <a:rPr lang="en-IN" b="1" dirty="0" smtClean="0"/>
              <a:t>Languages)</a:t>
            </a:r>
            <a:endParaRPr lang="en-IN" dirty="0"/>
          </a:p>
          <a:p>
            <a:pPr lvl="0" fontAlgn="base"/>
            <a:r>
              <a:rPr lang="en-IN" dirty="0"/>
              <a:t>We can generate code from information we obtained processing existing documents</a:t>
            </a:r>
          </a:p>
          <a:p>
            <a:pPr lvl="0" fontAlgn="base"/>
            <a:r>
              <a:rPr lang="en-IN" dirty="0"/>
              <a:t>We can generate code from information we obtained by reverse-engineering code written using other languages or frameworks</a:t>
            </a:r>
          </a:p>
          <a:p>
            <a:pPr lvl="0" fontAlgn="base"/>
            <a:r>
              <a:rPr lang="en-IN" dirty="0"/>
              <a:t>We can generate code, using programming languages with powerful metaprogramming features</a:t>
            </a:r>
          </a:p>
          <a:p>
            <a:pPr lvl="0" fontAlgn="base"/>
            <a:r>
              <a:rPr lang="en-IN" dirty="0"/>
              <a:t>Some IDEs have the functionality to generate boilerplate code, like the equals or hashCode methods in </a:t>
            </a:r>
            <a:r>
              <a:rPr lang="en-IN" dirty="0" smtClean="0"/>
              <a:t>Java</a:t>
            </a:r>
            <a:endParaRPr lang="en-IN" dirty="0"/>
          </a:p>
        </p:txBody>
      </p:sp>
    </p:spTree>
    <p:extLst>
      <p:ext uri="{BB962C8B-B14F-4D97-AF65-F5344CB8AC3E}">
        <p14:creationId xmlns:p14="http://schemas.microsoft.com/office/powerpoint/2010/main" val="36827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635000"/>
            <a:ext cx="3992732" cy="897965"/>
          </a:xfrm>
        </p:spPr>
        <p:txBody>
          <a:bodyPr/>
          <a:lstStyle/>
          <a:p>
            <a:pPr algn="ctr"/>
            <a:r>
              <a:rPr lang="en-IN" sz="28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j-ea"/>
                <a:cs typeface="+mj-cs"/>
              </a:rPr>
              <a:t>Why to Use Code Generation</a:t>
            </a:r>
          </a:p>
        </p:txBody>
      </p:sp>
      <p:sp>
        <p:nvSpPr>
          <p:cNvPr id="4" name="Content Placeholder 3"/>
          <p:cNvSpPr>
            <a:spLocks noGrp="1"/>
          </p:cNvSpPr>
          <p:nvPr>
            <p:ph sz="half" idx="2"/>
          </p:nvPr>
        </p:nvSpPr>
        <p:spPr>
          <a:xfrm>
            <a:off x="2589211" y="1748865"/>
            <a:ext cx="4342893" cy="4687561"/>
          </a:xfrm>
        </p:spPr>
        <p:txBody>
          <a:bodyPr>
            <a:normAutofit fontScale="92500"/>
          </a:bodyPr>
          <a:lstStyle/>
          <a:p>
            <a:r>
              <a:rPr lang="en-IN" b="1" dirty="0" smtClean="0"/>
              <a:t>Productivity:- </a:t>
            </a:r>
            <a:r>
              <a:rPr lang="en-IN" sz="1300" dirty="0"/>
              <a:t>With code generation you </a:t>
            </a:r>
            <a:r>
              <a:rPr lang="en-IN" sz="1300" b="1" dirty="0"/>
              <a:t>write the generator once</a:t>
            </a:r>
            <a:r>
              <a:rPr lang="en-IN" sz="1300" dirty="0"/>
              <a:t> and it can be reused as many times as you need. Providing the specific inputs to the generator and invoke it is significantly faster than writing the code manually, therefore code generation permits to save time.</a:t>
            </a:r>
          </a:p>
          <a:p>
            <a:pPr fontAlgn="base"/>
            <a:r>
              <a:rPr lang="en-IN" b="1" dirty="0" smtClean="0"/>
              <a:t>Simplification:- </a:t>
            </a:r>
            <a:r>
              <a:rPr lang="en-IN" sz="1300" dirty="0" smtClean="0"/>
              <a:t>With </a:t>
            </a:r>
            <a:r>
              <a:rPr lang="en-IN" sz="1300" dirty="0"/>
              <a:t>code generation you </a:t>
            </a:r>
            <a:r>
              <a:rPr lang="en-IN" sz="1300" b="1" dirty="0"/>
              <a:t>generate your code from some abstract description</a:t>
            </a:r>
            <a:r>
              <a:rPr lang="en-IN" sz="1300" dirty="0"/>
              <a:t>. It means that your source of truth becomes that description, not the code. That description is typically easier to analyse and check compared with the whole generated code.</a:t>
            </a:r>
          </a:p>
          <a:p>
            <a:pPr fontAlgn="base"/>
            <a:r>
              <a:rPr lang="en-IN" b="1" dirty="0" smtClean="0"/>
              <a:t>Portability:- </a:t>
            </a:r>
            <a:r>
              <a:rPr lang="en-IN" sz="1300" dirty="0" smtClean="0"/>
              <a:t>Once </a:t>
            </a:r>
            <a:r>
              <a:rPr lang="en-IN" sz="1300" dirty="0"/>
              <a:t>you have a process to generate code for a certain language or framework you can simply change the generator and </a:t>
            </a:r>
            <a:r>
              <a:rPr lang="en-IN" sz="1300" b="1" dirty="0"/>
              <a:t>target a different language or framework</a:t>
            </a:r>
            <a:r>
              <a:rPr lang="en-IN" sz="1300" dirty="0"/>
              <a:t>. You can also target multiple platforms at once. For example, with a parser generator you can get a parser in C#, Java and C++. Another example: you might write a UML diagram and use code generation to create both a skeleton class in C# and the SQL </a:t>
            </a:r>
          </a:p>
          <a:p>
            <a:endParaRPr lang="en-IN" dirty="0"/>
          </a:p>
        </p:txBody>
      </p:sp>
      <p:sp>
        <p:nvSpPr>
          <p:cNvPr id="5" name="Text Placeholder 4"/>
          <p:cNvSpPr>
            <a:spLocks noGrp="1"/>
          </p:cNvSpPr>
          <p:nvPr>
            <p:ph type="body" sz="quarter" idx="3"/>
          </p:nvPr>
        </p:nvSpPr>
        <p:spPr>
          <a:xfrm>
            <a:off x="7506630" y="625528"/>
            <a:ext cx="3999001" cy="907437"/>
          </a:xfrm>
        </p:spPr>
        <p:txBody>
          <a:bodyPr/>
          <a:lstStyle/>
          <a:p>
            <a:pPr algn="ctr"/>
            <a:r>
              <a:rPr lang="en-IN" sz="28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j-ea"/>
                <a:cs typeface="+mj-cs"/>
              </a:rPr>
              <a:t>Why NOT to Use Code Generation</a:t>
            </a:r>
          </a:p>
        </p:txBody>
      </p:sp>
      <p:sp>
        <p:nvSpPr>
          <p:cNvPr id="6" name="Content Placeholder 5"/>
          <p:cNvSpPr>
            <a:spLocks noGrp="1"/>
          </p:cNvSpPr>
          <p:nvPr>
            <p:ph sz="quarter" idx="4"/>
          </p:nvPr>
        </p:nvSpPr>
        <p:spPr>
          <a:xfrm>
            <a:off x="7166957" y="1748865"/>
            <a:ext cx="4338674" cy="4674861"/>
          </a:xfrm>
        </p:spPr>
        <p:txBody>
          <a:bodyPr>
            <a:normAutofit fontScale="70000" lnSpcReduction="20000"/>
          </a:bodyPr>
          <a:lstStyle/>
          <a:p>
            <a:pPr fontAlgn="base"/>
            <a:r>
              <a:rPr lang="en-IN" sz="2400" b="1" dirty="0"/>
              <a:t>Maintenance:- </a:t>
            </a:r>
            <a:r>
              <a:rPr lang="en-IN" sz="2000" dirty="0" smtClean="0"/>
              <a:t>When </a:t>
            </a:r>
            <a:r>
              <a:rPr lang="en-IN" sz="2000" dirty="0"/>
              <a:t>you use a code generator tool your code becomes dependent on it. A code generator tool must be maintained. If you created it you have to keep updating it, if you are just using an existing one you have to hope that somebody keep maintaining it or you have to take over yourself. So the advantages of code generation are not free. </a:t>
            </a:r>
            <a:endParaRPr lang="en-IN" sz="2000" dirty="0" smtClean="0"/>
          </a:p>
          <a:p>
            <a:pPr fontAlgn="base"/>
            <a:endParaRPr lang="en-IN" sz="2000" b="1" dirty="0"/>
          </a:p>
          <a:p>
            <a:pPr fontAlgn="base"/>
            <a:r>
              <a:rPr lang="en-IN" sz="2400" b="1" dirty="0" smtClean="0"/>
              <a:t>Complexity</a:t>
            </a:r>
            <a:r>
              <a:rPr lang="en-IN" sz="2400" b="1" dirty="0"/>
              <a:t>:-</a:t>
            </a:r>
            <a:r>
              <a:rPr lang="en-IN" sz="2000" b="1" dirty="0" smtClean="0"/>
              <a:t> </a:t>
            </a:r>
            <a:r>
              <a:rPr lang="en-IN" sz="2000" dirty="0" smtClean="0"/>
              <a:t>Code </a:t>
            </a:r>
            <a:r>
              <a:rPr lang="en-IN" sz="2000" dirty="0"/>
              <a:t>generated automatically tend to be more complex than code written by hand. </a:t>
            </a:r>
            <a:r>
              <a:rPr lang="en-IN" sz="2000" dirty="0" smtClean="0"/>
              <a:t>In </a:t>
            </a:r>
            <a:r>
              <a:rPr lang="en-IN" sz="2000" dirty="0"/>
              <a:t>this second case the generated code can do more than what you want, but this is not necessarily an advantage. Generated code is also surely less optimized than the one you can write by hand. Sometimes the difference is small and not significant, but if your application need to squeeze every bit of performance code generation might not be optimal for you.</a:t>
            </a:r>
          </a:p>
          <a:p>
            <a:endParaRPr lang="en-IN" dirty="0"/>
          </a:p>
        </p:txBody>
      </p:sp>
    </p:spTree>
    <p:extLst>
      <p:ext uri="{BB962C8B-B14F-4D97-AF65-F5344CB8AC3E}">
        <p14:creationId xmlns:p14="http://schemas.microsoft.com/office/powerpoint/2010/main" val="389615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190"/>
          </a:xfrm>
        </p:spPr>
        <p:txBody>
          <a:bodyPr>
            <a:normAutofit fontScale="90000"/>
          </a:bodyPr>
          <a:lstStyle/>
          <a:p>
            <a:r>
              <a:rPr lang="en-IN" dirty="0"/>
              <a:t> </a:t>
            </a:r>
            <a:r>
              <a:rPr lang="en-IN" sz="49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C</a:t>
            </a:r>
            <a:r>
              <a:rPr lang="en-IN" sz="49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ategories </a:t>
            </a:r>
            <a:r>
              <a:rPr lang="en-IN"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of Code Generators:</a:t>
            </a:r>
            <a:endParaRPr lang="en-IN" sz="49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Content Placeholder 2"/>
          <p:cNvSpPr>
            <a:spLocks noGrp="1"/>
          </p:cNvSpPr>
          <p:nvPr>
            <p:ph idx="1"/>
          </p:nvPr>
        </p:nvSpPr>
        <p:spPr>
          <a:xfrm>
            <a:off x="2589212" y="1442289"/>
            <a:ext cx="8915400" cy="3498896"/>
          </a:xfrm>
        </p:spPr>
        <p:txBody>
          <a:bodyPr/>
          <a:lstStyle/>
          <a:p>
            <a:r>
              <a:rPr lang="en-US" dirty="0" smtClean="0"/>
              <a:t>There Are 3 types of code Generators:-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681" y="1805928"/>
            <a:ext cx="8235356" cy="3111978"/>
          </a:xfrm>
          <a:prstGeom prst="rect">
            <a:avLst/>
          </a:prstGeom>
          <a:ln>
            <a:noFill/>
          </a:ln>
          <a:effectLst>
            <a:softEdge rad="63500"/>
          </a:effectLst>
        </p:spPr>
      </p:pic>
      <p:sp>
        <p:nvSpPr>
          <p:cNvPr id="5" name="TextBox 4"/>
          <p:cNvSpPr txBox="1"/>
          <p:nvPr/>
        </p:nvSpPr>
        <p:spPr>
          <a:xfrm>
            <a:off x="2589213" y="4999174"/>
            <a:ext cx="8450824" cy="1600438"/>
          </a:xfrm>
          <a:prstGeom prst="rect">
            <a:avLst/>
          </a:prstGeom>
          <a:noFill/>
        </p:spPr>
        <p:txBody>
          <a:bodyPr wrap="square" rtlCol="0">
            <a:spAutoFit/>
          </a:bodyPr>
          <a:lstStyle/>
          <a:p>
            <a:r>
              <a:rPr lang="en-IN" u="sng" dirty="0"/>
              <a:t>Code generators can also be categorized as follows</a:t>
            </a:r>
            <a:r>
              <a:rPr lang="en-IN" u="sng" dirty="0" smtClean="0"/>
              <a:t>:</a:t>
            </a:r>
          </a:p>
          <a:p>
            <a:endParaRPr lang="en-IN" sz="1600" b="1" u="sng" dirty="0"/>
          </a:p>
          <a:p>
            <a:pPr marL="285750" indent="-285750">
              <a:buFont typeface="Wingdings" panose="05000000000000000000" pitchFamily="2" charset="2"/>
              <a:buChar char="Ø"/>
            </a:pPr>
            <a:r>
              <a:rPr lang="en-IN" sz="1600" b="1" dirty="0" smtClean="0"/>
              <a:t>Database </a:t>
            </a:r>
            <a:r>
              <a:rPr lang="en-IN" sz="1600" b="1" dirty="0"/>
              <a:t>script generators</a:t>
            </a:r>
            <a:r>
              <a:rPr lang="en-IN" sz="1600" dirty="0"/>
              <a:t>: Relational database models are created and updated by means </a:t>
            </a:r>
            <a:r>
              <a:rPr lang="en-IN" sz="1600" dirty="0" smtClean="0"/>
              <a:t>of incremental </a:t>
            </a:r>
            <a:r>
              <a:rPr lang="en-IN" sz="1600" dirty="0"/>
              <a:t>scripts.</a:t>
            </a:r>
          </a:p>
          <a:p>
            <a:pPr marL="285750" indent="-285750">
              <a:buFont typeface="Wingdings" panose="05000000000000000000" pitchFamily="2" charset="2"/>
              <a:buChar char="Ø"/>
            </a:pPr>
            <a:r>
              <a:rPr lang="en-IN" sz="1600" b="1" dirty="0" smtClean="0"/>
              <a:t>Application </a:t>
            </a:r>
            <a:r>
              <a:rPr lang="en-IN" sz="1600" b="1" dirty="0"/>
              <a:t>source code generators</a:t>
            </a:r>
            <a:r>
              <a:rPr lang="en-IN" sz="1600" dirty="0"/>
              <a:t>: Code is generated in any programming language</a:t>
            </a:r>
            <a:r>
              <a:rPr lang="en-IN" sz="1400" dirty="0" smtClean="0"/>
              <a:t>.</a:t>
            </a:r>
            <a:endParaRPr lang="en-IN" sz="1400" dirty="0"/>
          </a:p>
        </p:txBody>
      </p:sp>
    </p:spTree>
    <p:extLst>
      <p:ext uri="{BB962C8B-B14F-4D97-AF65-F5344CB8AC3E}">
        <p14:creationId xmlns:p14="http://schemas.microsoft.com/office/powerpoint/2010/main" val="82288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9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Examples </a:t>
            </a:r>
            <a:r>
              <a:rPr lang="en-US"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of Code Generators</a:t>
            </a:r>
            <a:endParaRPr lang="en-IN"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0615" y="1736500"/>
            <a:ext cx="6226705" cy="4588099"/>
          </a:xfrm>
          <a:prstGeom prst="rect">
            <a:avLst/>
          </a:prstGeom>
          <a:ln>
            <a:noFill/>
          </a:ln>
          <a:effectLst>
            <a:softEdge rad="112500"/>
          </a:effectLst>
        </p:spPr>
      </p:pic>
    </p:spTree>
    <p:extLst>
      <p:ext uri="{BB962C8B-B14F-4D97-AF65-F5344CB8AC3E}">
        <p14:creationId xmlns:p14="http://schemas.microsoft.com/office/powerpoint/2010/main" val="15245352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TotalTime>
  <Words>461</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Century Gothic</vt:lpstr>
      <vt:lpstr>Wingdings</vt:lpstr>
      <vt:lpstr>Wingdings 3</vt:lpstr>
      <vt:lpstr>Wisp</vt:lpstr>
      <vt:lpstr>PowerPoint Presentation</vt:lpstr>
      <vt:lpstr>INTRODUCTION</vt:lpstr>
      <vt:lpstr>Uses for Code Generation:</vt:lpstr>
      <vt:lpstr>PowerPoint Presentation</vt:lpstr>
      <vt:lpstr> Categories of Code Generators:</vt:lpstr>
      <vt:lpstr>Examples of Code Generators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Singh</dc:creator>
  <cp:lastModifiedBy>Rishabh Singh</cp:lastModifiedBy>
  <cp:revision>7</cp:revision>
  <dcterms:created xsi:type="dcterms:W3CDTF">2018-09-25T20:48:22Z</dcterms:created>
  <dcterms:modified xsi:type="dcterms:W3CDTF">2018-09-26T07:19:00Z</dcterms:modified>
</cp:coreProperties>
</file>