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6" r:id="rId1"/>
  </p:sldMasterIdLst>
  <p:sldIdLst>
    <p:sldId id="256" r:id="rId2"/>
    <p:sldId id="263" r:id="rId3"/>
    <p:sldId id="259" r:id="rId4"/>
    <p:sldId id="257" r:id="rId5"/>
    <p:sldId id="260" r:id="rId6"/>
    <p:sldId id="258" r:id="rId7"/>
    <p:sldId id="261" r:id="rId8"/>
    <p:sldId id="262"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00" autoAdjust="0"/>
    <p:restoredTop sz="94575" autoAdjust="0"/>
  </p:normalViewPr>
  <p:slideViewPr>
    <p:cSldViewPr>
      <p:cViewPr varScale="1">
        <p:scale>
          <a:sx n="74" d="100"/>
          <a:sy n="74" d="100"/>
        </p:scale>
        <p:origin x="1572" y="72"/>
      </p:cViewPr>
      <p:guideLst>
        <p:guide orient="horz" pos="2160"/>
        <p:guide pos="2880"/>
      </p:guideLst>
    </p:cSldViewPr>
  </p:slideViewPr>
  <p:outlineViewPr>
    <p:cViewPr>
      <p:scale>
        <a:sx n="33" d="100"/>
        <a:sy n="33" d="100"/>
      </p:scale>
      <p:origin x="0" y="23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2667763" y="630937"/>
            <a:ext cx="3926681"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6E0921E7-DECD-4BE8-A1B8-E123DEECFA8D}" type="datetimeFigureOut">
              <a:rPr lang="en-IN" smtClean="0"/>
              <a:t>02-10-2018</a:t>
            </a:fld>
            <a:endParaRPr lang="en-IN"/>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IN"/>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22781842-3FD1-44BB-9FC1-2C37EFE38028}" type="slidenum">
              <a:rPr lang="en-IN" smtClean="0"/>
              <a:t>‹#›</a:t>
            </a:fld>
            <a:endParaRPr lang="en-IN"/>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B97365-EBCA-4027-87D5-99FC1D4DF0BB}" type="datetimeFigureOut">
              <a:rPr lang="en-US" smtClean="0"/>
              <a:pPr/>
              <a:t>10/2/2018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1" y="382386"/>
            <a:ext cx="1119099"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5" y="382386"/>
            <a:ext cx="6294439"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B97365-EBCA-4027-87D5-99FC1D4DF0BB}" type="datetimeFigureOut">
              <a:rPr lang="en-US" smtClean="0"/>
              <a:pPr/>
              <a:t>10/2/2018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0921E7-DECD-4BE8-A1B8-E123DEECFA8D}" type="datetimeFigureOut">
              <a:rPr lang="en-IN" smtClean="0"/>
              <a:t>02-10-2018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7" y="1073889"/>
            <a:ext cx="6140303"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7CB97365-EBCA-4027-87D5-99FC1D4DF0BB}" type="datetimeFigureOut">
              <a:rPr lang="en-US" smtClean="0"/>
              <a:pPr/>
              <a:t>10/2/2018</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kumimoji="0"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22781842-3FD1-44BB-9FC1-2C37EFE38028}" type="slidenum">
              <a:rPr lang="en-IN" smtClean="0"/>
              <a:t>‹#›</a:t>
            </a:fld>
            <a:endParaRPr lang="en-IN"/>
          </a:p>
        </p:txBody>
      </p:sp>
      <p:grpSp>
        <p:nvGrpSpPr>
          <p:cNvPr id="7" name="Group 6"/>
          <p:cNvGrpSpPr/>
          <p:nvPr/>
        </p:nvGrpSpPr>
        <p:grpSpPr>
          <a:xfrm>
            <a:off x="0" y="0"/>
            <a:ext cx="2110979"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2286000"/>
            <a:ext cx="360045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CB97365-EBCA-4027-87D5-99FC1D4DF0BB}" type="datetimeFigureOut">
              <a:rPr lang="en-US" smtClean="0"/>
              <a:pPr/>
              <a:t>10/2/2018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6"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2975" y="2909102"/>
            <a:ext cx="36004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0045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75398" y="2909102"/>
            <a:ext cx="360045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CB97365-EBCA-4027-87D5-99FC1D4DF0BB}" type="datetimeFigureOut">
              <a:rPr lang="en-US" smtClean="0"/>
              <a:pPr/>
              <a:t>10/2/2018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CB97365-EBCA-4027-87D5-99FC1D4DF0BB}" type="datetimeFigureOut">
              <a:rPr lang="en-US" smtClean="0"/>
              <a:pPr/>
              <a:t>10/2/2018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10/2/2018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7CB97365-EBCA-4027-87D5-99FC1D4DF0BB}" type="datetimeFigureOut">
              <a:rPr lang="en-US" smtClean="0"/>
              <a:pPr/>
              <a:t>10/2/2018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kumimoji="0" lang="en-US"/>
          </a:p>
        </p:txBody>
      </p:sp>
      <p:sp>
        <p:nvSpPr>
          <p:cNvPr id="7" name="Slide Number Placeholder 6"/>
          <p:cNvSpPr>
            <a:spLocks noGrp="1"/>
          </p:cNvSpPr>
          <p:nvPr>
            <p:ph type="sldNum" sz="quarter" idx="12"/>
          </p:nvPr>
        </p:nvSpPr>
        <p:spPr>
          <a:xfrm>
            <a:off x="4268261" y="6375679"/>
            <a:ext cx="924342" cy="345796"/>
          </a:xfrm>
        </p:spPr>
        <p:txBody>
          <a:bodyPr/>
          <a:lstStyle/>
          <a:p>
            <a:fld id="{22781842-3FD1-44BB-9FC1-2C37EFE38028}" type="slidenum">
              <a:rPr lang="en-IN" smtClean="0"/>
              <a:t>‹#›</a:t>
            </a:fld>
            <a:endParaRPr lang="en-IN"/>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7CB97365-EBCA-4027-87D5-99FC1D4DF0BB}" type="datetimeFigureOut">
              <a:rPr lang="en-US" smtClean="0"/>
              <a:pPr/>
              <a:t>10/2/2018</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kumimoji="0" lang="en-US"/>
          </a:p>
        </p:txBody>
      </p:sp>
      <p:sp>
        <p:nvSpPr>
          <p:cNvPr id="7" name="Slide Number Placeholder 6"/>
          <p:cNvSpPr>
            <a:spLocks noGrp="1"/>
          </p:cNvSpPr>
          <p:nvPr>
            <p:ph type="sldNum" sz="quarter" idx="12"/>
          </p:nvPr>
        </p:nvSpPr>
        <p:spPr>
          <a:xfrm>
            <a:off x="4265676" y="6375679"/>
            <a:ext cx="925830" cy="345796"/>
          </a:xfrm>
        </p:spPr>
        <p:txBody>
          <a:bodyPr/>
          <a:lstStyle/>
          <a:p>
            <a:fld id="{22781842-3FD1-44BB-9FC1-2C37EFE38028}" type="slidenum">
              <a:rPr lang="en-IN" smtClean="0"/>
              <a:t>‹#›</a:t>
            </a:fld>
            <a:endParaRPr lang="en-I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CB97365-EBCA-4027-87D5-99FC1D4DF0BB}" type="datetimeFigureOut">
              <a:rPr lang="en-US" smtClean="0"/>
              <a:pPr/>
              <a:t>10/2/2018</a:t>
            </a:fld>
            <a:endParaRPr lang="en-US">
              <a:solidFill>
                <a:schemeClr val="tx1">
                  <a:shade val="50000"/>
                </a:scheme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2781842-3FD1-44BB-9FC1-2C37EFE38028}" type="slidenum">
              <a:rPr lang="en-IN" smtClean="0"/>
              <a:t>‹#›</a:t>
            </a:fld>
            <a:endParaRPr lang="en-IN"/>
          </a:p>
        </p:txBody>
      </p:sp>
      <p:sp>
        <p:nvSpPr>
          <p:cNvPr id="11" name="Freeform 6"/>
          <p:cNvSpPr/>
          <p:nvPr/>
        </p:nvSpPr>
        <p:spPr bwMode="auto">
          <a:xfrm>
            <a:off x="0" y="0"/>
            <a:ext cx="664369"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transition>
    <p:fade thruBlk="1"/>
  </p:transition>
  <p:timing>
    <p:tnLst>
      <p:par>
        <p:cTn id="1" dur="indefinite" restart="never" nodeType="tmRoot"/>
      </p:par>
    </p:tnLst>
  </p:timing>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04664"/>
            <a:ext cx="10332640" cy="4464496"/>
          </a:xfrm>
        </p:spPr>
        <p:txBody>
          <a:bodyPr/>
          <a:lstStyle/>
          <a:p>
            <a:r>
              <a:rPr lang="en-IN" dirty="0" smtClean="0"/>
              <a:t>	</a:t>
            </a:r>
            <a:endParaRPr lang="en-IN" dirty="0"/>
          </a:p>
        </p:txBody>
      </p:sp>
      <p:sp>
        <p:nvSpPr>
          <p:cNvPr id="3" name="Subtitle 2"/>
          <p:cNvSpPr>
            <a:spLocks noGrp="1"/>
          </p:cNvSpPr>
          <p:nvPr>
            <p:ph type="subTitle" idx="1"/>
          </p:nvPr>
        </p:nvSpPr>
        <p:spPr>
          <a:xfrm>
            <a:off x="1115616" y="3933056"/>
            <a:ext cx="7200800" cy="1224136"/>
          </a:xfrm>
        </p:spPr>
        <p:txBody>
          <a:bodyPr>
            <a:prstTxWarp prst="textDeflateTop">
              <a:avLst/>
            </a:prstTxWarp>
            <a:noAutofit/>
          </a:bodyPr>
          <a:lstStyle/>
          <a:p>
            <a:r>
              <a:rPr lang="en-IN" sz="5400" dirty="0" smtClean="0">
                <a:effectLst>
                  <a:outerShdw blurRad="38100" dist="38100" dir="2700000" algn="tl">
                    <a:srgbClr val="000000">
                      <a:alpha val="43137"/>
                    </a:srgbClr>
                  </a:outerShdw>
                </a:effectLst>
                <a:latin typeface="Franklin Gothic Demi Cond" pitchFamily="34" charset="0"/>
              </a:rPr>
              <a:t>ARCHIVING LOGS</a:t>
            </a:r>
            <a:endParaRPr lang="en-IN" sz="5400" dirty="0">
              <a:effectLst>
                <a:outerShdw blurRad="38100" dist="38100" dir="2700000" algn="tl">
                  <a:srgbClr val="000000">
                    <a:alpha val="43137"/>
                  </a:srgbClr>
                </a:outerShdw>
              </a:effectLst>
              <a:latin typeface="Franklin Gothic Demi Cond" pitchFamily="34" charset="0"/>
            </a:endParaRPr>
          </a:p>
        </p:txBody>
      </p:sp>
      <p:sp>
        <p:nvSpPr>
          <p:cNvPr id="5" name="TextBox 4"/>
          <p:cNvSpPr txBox="1"/>
          <p:nvPr/>
        </p:nvSpPr>
        <p:spPr>
          <a:xfrm>
            <a:off x="2699792" y="1628800"/>
            <a:ext cx="5040560" cy="1754326"/>
          </a:xfrm>
          <a:prstGeom prst="rect">
            <a:avLst/>
          </a:prstGeom>
          <a:noFill/>
        </p:spPr>
        <p:txBody>
          <a:bodyPr wrap="square" rtlCol="0">
            <a:spAutoFit/>
          </a:bodyPr>
          <a:lstStyle/>
          <a:p>
            <a:r>
              <a:rPr lang="en-IN" sz="5400" b="1" dirty="0" smtClean="0">
                <a:solidFill>
                  <a:schemeClr val="tx2"/>
                </a:solidFill>
                <a:effectLst>
                  <a:outerShdw blurRad="38100" dist="38100" dir="2700000" algn="tl">
                    <a:srgbClr val="000000">
                      <a:alpha val="43137"/>
                    </a:srgbClr>
                  </a:outerShdw>
                </a:effectLst>
                <a:latin typeface="Franklin Gothic Demi Cond" pitchFamily="34" charset="0"/>
              </a:rPr>
              <a:t>AUTOMATION</a:t>
            </a:r>
          </a:p>
          <a:p>
            <a:r>
              <a:rPr lang="en-IN" sz="5400" b="1" dirty="0" smtClean="0">
                <a:solidFill>
                  <a:schemeClr val="tx2"/>
                </a:solidFill>
                <a:effectLst>
                  <a:outerShdw blurRad="38100" dist="38100" dir="2700000" algn="tl">
                    <a:srgbClr val="000000">
                      <a:alpha val="43137"/>
                    </a:srgbClr>
                  </a:outerShdw>
                </a:effectLst>
                <a:latin typeface="Franklin Gothic Demi Cond" pitchFamily="34" charset="0"/>
              </a:rPr>
              <a:t> </a:t>
            </a:r>
            <a:r>
              <a:rPr lang="en-IN" sz="5400" b="1" dirty="0">
                <a:solidFill>
                  <a:schemeClr val="tx2"/>
                </a:solidFill>
                <a:effectLst>
                  <a:outerShdw blurRad="38100" dist="38100" dir="2700000" algn="tl">
                    <a:srgbClr val="000000">
                      <a:alpha val="43137"/>
                    </a:srgbClr>
                  </a:outerShdw>
                </a:effectLst>
                <a:latin typeface="Franklin Gothic Demi Cond" pitchFamily="34" charset="0"/>
              </a:rPr>
              <a:t> </a:t>
            </a:r>
            <a:r>
              <a:rPr lang="en-IN" sz="5400" b="1" dirty="0" smtClean="0">
                <a:solidFill>
                  <a:schemeClr val="tx2"/>
                </a:solidFill>
                <a:effectLst>
                  <a:outerShdw blurRad="38100" dist="38100" dir="2700000" algn="tl">
                    <a:srgbClr val="000000">
                      <a:alpha val="43137"/>
                    </a:srgbClr>
                  </a:outerShdw>
                </a:effectLst>
                <a:latin typeface="Franklin Gothic Demi Cond" pitchFamily="34" charset="0"/>
              </a:rPr>
              <a:t>SCENARIOS</a:t>
            </a:r>
            <a:endParaRPr lang="en-IN" sz="5400" b="1" dirty="0">
              <a:solidFill>
                <a:schemeClr val="tx2"/>
              </a:solidFill>
              <a:effectLst>
                <a:outerShdw blurRad="38100" dist="38100" dir="2700000" algn="tl">
                  <a:srgbClr val="000000">
                    <a:alpha val="43137"/>
                  </a:srgbClr>
                </a:outerShdw>
              </a:effectLst>
              <a:latin typeface="Franklin Gothic Demi Cond" pitchFamily="34"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82385"/>
            <a:ext cx="7848872" cy="598343"/>
          </a:xfrm>
        </p:spPr>
        <p:txBody>
          <a:bodyPr>
            <a:normAutofit/>
          </a:bodyPr>
          <a:lstStyle/>
          <a:p>
            <a:r>
              <a:rPr lang="en-IN" sz="2000" dirty="0" smtClean="0">
                <a:latin typeface="Arial Narrow" panose="020B0606020202030204" pitchFamily="34" charset="0"/>
              </a:rPr>
              <a:t>Script to move files in backup folder using </a:t>
            </a:r>
            <a:r>
              <a:rPr lang="en-IN" sz="2000" dirty="0" err="1" smtClean="0">
                <a:latin typeface="Arial Narrow" panose="020B0606020202030204" pitchFamily="34" charset="0"/>
              </a:rPr>
              <a:t>cron</a:t>
            </a:r>
            <a:endParaRPr lang="en-IN" sz="2000" dirty="0">
              <a:latin typeface="Arial Narrow" panose="020B060602020203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124744"/>
            <a:ext cx="8280920" cy="5400600"/>
          </a:xfrm>
        </p:spPr>
      </p:pic>
    </p:spTree>
    <p:extLst>
      <p:ext uri="{BB962C8B-B14F-4D97-AF65-F5344CB8AC3E}">
        <p14:creationId xmlns:p14="http://schemas.microsoft.com/office/powerpoint/2010/main" val="3315651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38758" y="332656"/>
            <a:ext cx="7233642" cy="49729"/>
          </a:xfrm>
        </p:spPr>
        <p:txBody>
          <a:bodyPr>
            <a:normAutofit fontScale="90000"/>
          </a:bodyPr>
          <a:lstStyle/>
          <a:p>
            <a:endParaRPr lang="en-IN" sz="16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268760"/>
            <a:ext cx="8136904" cy="5328592"/>
          </a:xfrm>
        </p:spPr>
      </p:pic>
    </p:spTree>
    <p:extLst>
      <p:ext uri="{BB962C8B-B14F-4D97-AF65-F5344CB8AC3E}">
        <p14:creationId xmlns:p14="http://schemas.microsoft.com/office/powerpoint/2010/main" val="356088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err="1" smtClean="0">
                <a:latin typeface="Arial" panose="020B0604020202020204" pitchFamily="34" charset="0"/>
                <a:cs typeface="Arial" panose="020B0604020202020204" pitchFamily="34" charset="0"/>
              </a:rPr>
              <a:t>cron</a:t>
            </a:r>
            <a:r>
              <a:rPr lang="en-IN" sz="2400" dirty="0" smtClean="0">
                <a:latin typeface="Arial" panose="020B0604020202020204" pitchFamily="34" charset="0"/>
                <a:cs typeface="Arial" panose="020B0604020202020204" pitchFamily="34" charset="0"/>
              </a:rPr>
              <a:t> page to set backup time</a:t>
            </a:r>
            <a:endParaRPr lang="en-IN" sz="24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052736"/>
            <a:ext cx="8208912" cy="5616624"/>
          </a:xfrm>
        </p:spPr>
      </p:pic>
    </p:spTree>
    <p:extLst>
      <p:ext uri="{BB962C8B-B14F-4D97-AF65-F5344CB8AC3E}">
        <p14:creationId xmlns:p14="http://schemas.microsoft.com/office/powerpoint/2010/main" val="2579408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252703"/>
            <a:ext cx="8352928" cy="5616624"/>
          </a:xfrm>
        </p:spPr>
      </p:pic>
    </p:spTree>
    <p:extLst>
      <p:ext uri="{BB962C8B-B14F-4D97-AF65-F5344CB8AC3E}">
        <p14:creationId xmlns:p14="http://schemas.microsoft.com/office/powerpoint/2010/main" val="306982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0648"/>
            <a:ext cx="7772400" cy="1440160"/>
          </a:xfrm>
        </p:spPr>
        <p:txBody>
          <a:bodyPr>
            <a:normAutofit fontScale="90000"/>
          </a:bodyPr>
          <a:lstStyle/>
          <a:p>
            <a:pPr algn="ctr"/>
            <a:r>
              <a:rPr lang="en-IN" dirty="0" smtClean="0"/>
              <a:t>What Is the Archived Redo Log ?</a:t>
            </a:r>
            <a:br>
              <a:rPr lang="en-IN" dirty="0" smtClean="0"/>
            </a:br>
            <a:endParaRPr lang="en-IN" dirty="0"/>
          </a:p>
        </p:txBody>
      </p:sp>
      <p:sp>
        <p:nvSpPr>
          <p:cNvPr id="3" name="Content Placeholder 2"/>
          <p:cNvSpPr>
            <a:spLocks noGrp="1"/>
          </p:cNvSpPr>
          <p:nvPr>
            <p:ph idx="1"/>
          </p:nvPr>
        </p:nvSpPr>
        <p:spPr>
          <a:xfrm>
            <a:off x="971600" y="2060848"/>
            <a:ext cx="7772400" cy="4572000"/>
          </a:xfrm>
        </p:spPr>
        <p:txBody>
          <a:bodyPr>
            <a:normAutofit lnSpcReduction="10000"/>
          </a:bodyPr>
          <a:lstStyle/>
          <a:p>
            <a:pPr algn="ctr">
              <a:buNone/>
            </a:pPr>
            <a:r>
              <a:rPr lang="en-IN" sz="2800" dirty="0" smtClean="0">
                <a:solidFill>
                  <a:schemeClr val="tx2">
                    <a:lumMod val="90000"/>
                    <a:lumOff val="10000"/>
                  </a:schemeClr>
                </a:solidFill>
              </a:rPr>
              <a:t>Oracle Database lets you save filled groups of redo log files to one or more offline destinations, known collectively as the </a:t>
            </a:r>
            <a:r>
              <a:rPr lang="en-IN" sz="2800" b="1" dirty="0" smtClean="0">
                <a:solidFill>
                  <a:schemeClr val="tx2">
                    <a:lumMod val="90000"/>
                    <a:lumOff val="10000"/>
                  </a:schemeClr>
                </a:solidFill>
              </a:rPr>
              <a:t>archived redo log</a:t>
            </a:r>
            <a:r>
              <a:rPr lang="en-IN" sz="2800" dirty="0" smtClean="0">
                <a:solidFill>
                  <a:schemeClr val="tx2">
                    <a:lumMod val="90000"/>
                    <a:lumOff val="10000"/>
                  </a:schemeClr>
                </a:solidFill>
              </a:rPr>
              <a:t>, or more simply the archive log. The process of turning redo log files into archived redo log files is called </a:t>
            </a:r>
            <a:r>
              <a:rPr lang="en-IN" sz="2800" b="1" dirty="0" smtClean="0">
                <a:solidFill>
                  <a:schemeClr val="tx2">
                    <a:lumMod val="90000"/>
                    <a:lumOff val="10000"/>
                  </a:schemeClr>
                </a:solidFill>
              </a:rPr>
              <a:t>archiving</a:t>
            </a:r>
            <a:r>
              <a:rPr lang="en-IN" sz="2800" dirty="0" smtClean="0">
                <a:solidFill>
                  <a:schemeClr val="tx2">
                    <a:lumMod val="90000"/>
                    <a:lumOff val="10000"/>
                  </a:schemeClr>
                </a:solidFill>
              </a:rPr>
              <a:t>. This process is only possible if the database is running in </a:t>
            </a:r>
            <a:r>
              <a:rPr lang="en-IN" sz="2800" b="1" dirty="0" smtClean="0">
                <a:solidFill>
                  <a:schemeClr val="tx2">
                    <a:lumMod val="90000"/>
                    <a:lumOff val="10000"/>
                  </a:schemeClr>
                </a:solidFill>
              </a:rPr>
              <a:t>ARCHIVELOG</a:t>
            </a:r>
            <a:r>
              <a:rPr lang="en-IN" sz="2800" dirty="0" smtClean="0">
                <a:solidFill>
                  <a:schemeClr val="tx2">
                    <a:lumMod val="90000"/>
                    <a:lumOff val="10000"/>
                  </a:schemeClr>
                </a:solidFill>
              </a:rPr>
              <a:t> </a:t>
            </a:r>
            <a:r>
              <a:rPr lang="en-IN" sz="2800" b="1" dirty="0" smtClean="0">
                <a:solidFill>
                  <a:schemeClr val="tx2">
                    <a:lumMod val="90000"/>
                    <a:lumOff val="10000"/>
                  </a:schemeClr>
                </a:solidFill>
              </a:rPr>
              <a:t>mode</a:t>
            </a:r>
            <a:r>
              <a:rPr lang="en-IN" sz="2800" dirty="0" smtClean="0">
                <a:solidFill>
                  <a:schemeClr val="tx2">
                    <a:lumMod val="90000"/>
                    <a:lumOff val="10000"/>
                  </a:schemeClr>
                </a:solidFill>
              </a:rPr>
              <a:t>. You can choose automatic or manual archiving.</a:t>
            </a:r>
          </a:p>
          <a:p>
            <a:endParaRPr lang="en-IN"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1484784"/>
            <a:ext cx="7772400" cy="4572000"/>
          </a:xfrm>
        </p:spPr>
        <p:txBody>
          <a:bodyPr>
            <a:normAutofit/>
          </a:bodyPr>
          <a:lstStyle/>
          <a:p>
            <a:pPr algn="ctr">
              <a:buNone/>
            </a:pPr>
            <a:r>
              <a:rPr lang="en-IN" sz="4800" dirty="0" smtClean="0">
                <a:solidFill>
                  <a:schemeClr val="tx2">
                    <a:lumMod val="90000"/>
                    <a:lumOff val="10000"/>
                  </a:schemeClr>
                </a:solidFill>
                <a:latin typeface="Franklin Gothic Demi Cond" pitchFamily="34" charset="0"/>
              </a:rPr>
              <a:t>How do I Archive all the matching logs and move the archived files to the backup directory </a:t>
            </a:r>
            <a:r>
              <a:rPr lang="en-IN" sz="5400" dirty="0" smtClean="0">
                <a:solidFill>
                  <a:schemeClr val="tx2">
                    <a:lumMod val="90000"/>
                    <a:lumOff val="10000"/>
                  </a:schemeClr>
                </a:solidFill>
                <a:latin typeface="Franklin Gothic Demi Cond" pitchFamily="34" charset="0"/>
              </a:rPr>
              <a:t>?</a:t>
            </a:r>
            <a:endParaRPr lang="en-IN" sz="5400" dirty="0">
              <a:solidFill>
                <a:schemeClr val="tx2">
                  <a:lumMod val="90000"/>
                  <a:lumOff val="10000"/>
                </a:schemeClr>
              </a:solidFill>
              <a:latin typeface="Franklin Gothic Demi Cond"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332656"/>
            <a:ext cx="7772400" cy="914400"/>
          </a:xfrm>
        </p:spPr>
        <p:txBody>
          <a:bodyPr>
            <a:normAutofit fontScale="90000"/>
          </a:bodyPr>
          <a:lstStyle/>
          <a:p>
            <a:pPr algn="ctr"/>
            <a:r>
              <a:rPr lang="en-IN" sz="5400" b="1" dirty="0" smtClean="0">
                <a:effectLst>
                  <a:outerShdw blurRad="38100" dist="38100" dir="2700000" algn="tl">
                    <a:srgbClr val="000000">
                      <a:alpha val="43137"/>
                    </a:srgbClr>
                  </a:outerShdw>
                </a:effectLst>
                <a:latin typeface="Franklin Gothic Demi Cond" pitchFamily="34" charset="0"/>
              </a:rPr>
              <a:t>P s e u d o    C o d e</a:t>
            </a:r>
            <a:endParaRPr lang="en-IN" sz="5400" b="1" dirty="0">
              <a:effectLst>
                <a:outerShdw blurRad="38100" dist="38100" dir="2700000" algn="tl">
                  <a:srgbClr val="000000">
                    <a:alpha val="43137"/>
                  </a:srgbClr>
                </a:outerShdw>
              </a:effectLst>
              <a:latin typeface="Franklin Gothic Demi Cond" pitchFamily="34" charset="0"/>
            </a:endParaRPr>
          </a:p>
        </p:txBody>
      </p:sp>
      <p:sp>
        <p:nvSpPr>
          <p:cNvPr id="5" name="Content Placeholder 4"/>
          <p:cNvSpPr>
            <a:spLocks noGrp="1"/>
          </p:cNvSpPr>
          <p:nvPr>
            <p:ph idx="1"/>
          </p:nvPr>
        </p:nvSpPr>
        <p:spPr>
          <a:xfrm>
            <a:off x="827584" y="1700808"/>
            <a:ext cx="7772400" cy="5589240"/>
          </a:xfrm>
        </p:spPr>
        <p:txBody>
          <a:bodyPr>
            <a:noAutofit/>
          </a:bodyPr>
          <a:lstStyle/>
          <a:p>
            <a:pPr>
              <a:buFont typeface="Wingdings" pitchFamily="2" charset="2"/>
              <a:buChar char="§"/>
            </a:pPr>
            <a:r>
              <a:rPr lang="en-IN" sz="2800" b="1" dirty="0" smtClean="0">
                <a:solidFill>
                  <a:schemeClr val="tx2">
                    <a:lumMod val="90000"/>
                    <a:lumOff val="10000"/>
                  </a:schemeClr>
                </a:solidFill>
                <a:latin typeface="Franklin Gothic Demi Cond" pitchFamily="34" charset="0"/>
                <a:cs typeface="Times New Roman" pitchFamily="18" charset="0"/>
              </a:rPr>
              <a:t>Read Input : </a:t>
            </a:r>
            <a:r>
              <a:rPr lang="en-IN" sz="2800" dirty="0" smtClean="0">
                <a:solidFill>
                  <a:schemeClr val="tx2">
                    <a:lumMod val="90000"/>
                    <a:lumOff val="10000"/>
                  </a:schemeClr>
                </a:solidFill>
                <a:latin typeface="Franklin Gothic Demi Cond" pitchFamily="34" charset="0"/>
                <a:cs typeface="Times New Roman" pitchFamily="18" charset="0"/>
              </a:rPr>
              <a:t>Directory under which all log files are located. </a:t>
            </a:r>
            <a:r>
              <a:rPr lang="en-IN" sz="2800" b="1" dirty="0" smtClean="0">
                <a:solidFill>
                  <a:schemeClr val="tx2">
                    <a:lumMod val="90000"/>
                    <a:lumOff val="10000"/>
                  </a:schemeClr>
                </a:solidFill>
                <a:latin typeface="Franklin Gothic Demi Cond" pitchFamily="34" charset="0"/>
                <a:cs typeface="Times New Roman" pitchFamily="18" charset="0"/>
              </a:rPr>
              <a:t>Example: </a:t>
            </a:r>
            <a:r>
              <a:rPr lang="en-IN" sz="2800" dirty="0" smtClean="0">
                <a:solidFill>
                  <a:schemeClr val="tx2">
                    <a:lumMod val="90000"/>
                    <a:lumOff val="10000"/>
                  </a:schemeClr>
                </a:solidFill>
                <a:latin typeface="Franklin Gothic Demi Cond" pitchFamily="34" charset="0"/>
                <a:cs typeface="Times New Roman" pitchFamily="18" charset="0"/>
              </a:rPr>
              <a:t>/var/log</a:t>
            </a:r>
          </a:p>
          <a:p>
            <a:pPr>
              <a:buFont typeface="Wingdings" pitchFamily="2" charset="2"/>
              <a:buChar char="§"/>
            </a:pPr>
            <a:r>
              <a:rPr lang="en-IN" sz="2800" b="1" dirty="0" smtClean="0">
                <a:solidFill>
                  <a:schemeClr val="tx2">
                    <a:lumMod val="90000"/>
                    <a:lumOff val="10000"/>
                  </a:schemeClr>
                </a:solidFill>
                <a:latin typeface="Franklin Gothic Demi Cond" pitchFamily="34" charset="0"/>
                <a:cs typeface="Times New Roman" pitchFamily="18" charset="0"/>
              </a:rPr>
              <a:t>Read Input: </a:t>
            </a:r>
            <a:r>
              <a:rPr lang="en-IN" sz="2800" dirty="0" smtClean="0">
                <a:solidFill>
                  <a:schemeClr val="tx2">
                    <a:lumMod val="90000"/>
                    <a:lumOff val="10000"/>
                  </a:schemeClr>
                </a:solidFill>
                <a:latin typeface="Franklin Gothic Demi Cond" pitchFamily="34" charset="0"/>
                <a:cs typeface="Times New Roman" pitchFamily="18" charset="0"/>
              </a:rPr>
              <a:t>Extension of the log files.  </a:t>
            </a:r>
            <a:r>
              <a:rPr lang="en-IN" sz="2800" b="1" dirty="0" smtClean="0">
                <a:solidFill>
                  <a:schemeClr val="tx2">
                    <a:lumMod val="90000"/>
                    <a:lumOff val="10000"/>
                  </a:schemeClr>
                </a:solidFill>
                <a:latin typeface="Franklin Gothic Demi Cond" pitchFamily="34" charset="0"/>
                <a:cs typeface="Times New Roman" pitchFamily="18" charset="0"/>
              </a:rPr>
              <a:t>Example:   </a:t>
            </a:r>
            <a:r>
              <a:rPr lang="en-IN" sz="2800" dirty="0" smtClean="0">
                <a:solidFill>
                  <a:schemeClr val="tx2">
                    <a:lumMod val="90000"/>
                    <a:lumOff val="10000"/>
                  </a:schemeClr>
                </a:solidFill>
                <a:latin typeface="Franklin Gothic Demi Cond" pitchFamily="34" charset="0"/>
                <a:cs typeface="Times New Roman" pitchFamily="18" charset="0"/>
              </a:rPr>
              <a:t>.log</a:t>
            </a:r>
          </a:p>
          <a:p>
            <a:pPr>
              <a:buFont typeface="Wingdings" pitchFamily="2" charset="2"/>
              <a:buChar char="§"/>
            </a:pPr>
            <a:r>
              <a:rPr lang="en-IN" sz="2800" b="1" dirty="0" smtClean="0">
                <a:solidFill>
                  <a:schemeClr val="tx2">
                    <a:lumMod val="90000"/>
                    <a:lumOff val="10000"/>
                  </a:schemeClr>
                </a:solidFill>
                <a:latin typeface="Franklin Gothic Demi Cond" pitchFamily="34" charset="0"/>
                <a:cs typeface="Times New Roman" pitchFamily="18" charset="0"/>
              </a:rPr>
              <a:t>Read Input: </a:t>
            </a:r>
            <a:r>
              <a:rPr lang="en-IN" sz="2800" dirty="0" smtClean="0">
                <a:solidFill>
                  <a:schemeClr val="tx2">
                    <a:lumMod val="90000"/>
                    <a:lumOff val="10000"/>
                  </a:schemeClr>
                </a:solidFill>
                <a:latin typeface="Franklin Gothic Demi Cond" pitchFamily="34" charset="0"/>
                <a:cs typeface="Times New Roman" pitchFamily="18" charset="0"/>
              </a:rPr>
              <a:t>Location of the backup directory</a:t>
            </a:r>
          </a:p>
          <a:p>
            <a:pPr>
              <a:buFont typeface="Wingdings" pitchFamily="2" charset="2"/>
              <a:buChar char="§"/>
            </a:pPr>
            <a:r>
              <a:rPr lang="en-IN" sz="2800" b="1" dirty="0" smtClean="0">
                <a:solidFill>
                  <a:schemeClr val="tx2">
                    <a:lumMod val="90000"/>
                    <a:lumOff val="10000"/>
                  </a:schemeClr>
                </a:solidFill>
                <a:latin typeface="Franklin Gothic Demi Cond" pitchFamily="34" charset="0"/>
                <a:cs typeface="Times New Roman" pitchFamily="18" charset="0"/>
              </a:rPr>
              <a:t>Run: </a:t>
            </a:r>
            <a:r>
              <a:rPr lang="en-IN" sz="2800" dirty="0" smtClean="0">
                <a:solidFill>
                  <a:schemeClr val="tx2">
                    <a:lumMod val="90000"/>
                    <a:lumOff val="10000"/>
                  </a:schemeClr>
                </a:solidFill>
                <a:latin typeface="Franklin Gothic Demi Cond" pitchFamily="34" charset="0"/>
                <a:cs typeface="Times New Roman" pitchFamily="18" charset="0"/>
              </a:rPr>
              <a:t>Use archiving executables such as 7z or tar to create archives of the logs matching the given input.</a:t>
            </a:r>
          </a:p>
          <a:p>
            <a:pPr>
              <a:buFont typeface="Wingdings" pitchFamily="2" charset="2"/>
              <a:buChar char="§"/>
            </a:pPr>
            <a:r>
              <a:rPr lang="en-IN" sz="2800" dirty="0" smtClean="0">
                <a:solidFill>
                  <a:schemeClr val="tx2">
                    <a:lumMod val="90000"/>
                    <a:lumOff val="10000"/>
                  </a:schemeClr>
                </a:solidFill>
                <a:latin typeface="Franklin Gothic Demi Cond" pitchFamily="34" charset="0"/>
                <a:cs typeface="Times New Roman" pitchFamily="18" charset="0"/>
              </a:rPr>
              <a:t>Move the created archive files to the backup directory.</a:t>
            </a:r>
          </a:p>
          <a:p>
            <a:pPr>
              <a:buFont typeface="Wingdings" pitchFamily="2" charset="2"/>
              <a:buChar char="§"/>
            </a:pPr>
            <a:r>
              <a:rPr lang="en-IN" sz="2800" dirty="0" smtClean="0">
                <a:solidFill>
                  <a:schemeClr val="tx2">
                    <a:lumMod val="90000"/>
                    <a:lumOff val="10000"/>
                  </a:schemeClr>
                </a:solidFill>
                <a:latin typeface="Franklin Gothic Demi Cond" pitchFamily="34" charset="0"/>
                <a:cs typeface="Times New Roman" pitchFamily="18" charset="0"/>
              </a:rPr>
              <a:t>Delete the old log files.</a:t>
            </a:r>
            <a:endParaRPr lang="en-IN" sz="2800" dirty="0">
              <a:solidFill>
                <a:schemeClr val="tx2">
                  <a:lumMod val="90000"/>
                  <a:lumOff val="10000"/>
                </a:schemeClr>
              </a:solidFill>
              <a:latin typeface="Franklin Gothic Demi Cond"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1772816"/>
            <a:ext cx="7772400" cy="4032448"/>
          </a:xfrm>
        </p:spPr>
        <p:txBody>
          <a:bodyPr/>
          <a:lstStyle/>
          <a:p>
            <a:pPr algn="ctr"/>
            <a:r>
              <a:rPr lang="en-IN" dirty="0" smtClean="0"/>
              <a:t>The  following  scenario explains  how  to  archive  the  logs-</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1124744"/>
            <a:ext cx="7772400" cy="4572000"/>
          </a:xfrm>
        </p:spPr>
        <p:txBody>
          <a:bodyPr>
            <a:normAutofit/>
          </a:bodyPr>
          <a:lstStyle/>
          <a:p>
            <a:r>
              <a:rPr lang="en-IN" sz="2800" dirty="0" smtClean="0">
                <a:solidFill>
                  <a:schemeClr val="tx2">
                    <a:lumMod val="90000"/>
                    <a:lumOff val="10000"/>
                  </a:schemeClr>
                </a:solidFill>
              </a:rPr>
              <a:t>First of all, we need to know the location of the log files as well as their extension in order to archive the logs and to backup them. For this, we’ll take the location as input from the user.</a:t>
            </a:r>
          </a:p>
          <a:p>
            <a:endParaRPr lang="en-IN" sz="2800" dirty="0" smtClean="0">
              <a:solidFill>
                <a:schemeClr val="tx2">
                  <a:lumMod val="90000"/>
                  <a:lumOff val="10000"/>
                </a:schemeClr>
              </a:solidFill>
            </a:endParaRPr>
          </a:p>
          <a:p>
            <a:r>
              <a:rPr lang="en-IN" sz="2800" dirty="0" smtClean="0">
                <a:solidFill>
                  <a:schemeClr val="tx2">
                    <a:lumMod val="90000"/>
                    <a:lumOff val="10000"/>
                  </a:schemeClr>
                </a:solidFill>
              </a:rPr>
              <a:t>Next, get the location of the backup directory from the user in order to safeguard them to a backup directory</a:t>
            </a:r>
            <a:r>
              <a:rPr lang="en-IN" sz="2400" dirty="0" smtClean="0">
                <a:solidFill>
                  <a:schemeClr val="tx2">
                    <a:lumMod val="90000"/>
                    <a:lumOff val="10000"/>
                  </a:schemeClr>
                </a:solidFill>
              </a:rPr>
              <a:t>.</a:t>
            </a:r>
            <a:endParaRPr lang="en-IN" sz="2400" dirty="0">
              <a:solidFill>
                <a:schemeClr val="tx2">
                  <a:lumMod val="90000"/>
                  <a:lumOff val="10000"/>
                </a:schemeClr>
              </a:solidFill>
            </a:endParaRP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764704"/>
            <a:ext cx="7772400" cy="5878888"/>
          </a:xfrm>
        </p:spPr>
        <p:txBody>
          <a:bodyPr>
            <a:normAutofit/>
          </a:bodyPr>
          <a:lstStyle/>
          <a:p>
            <a:r>
              <a:rPr lang="en-IN" sz="2800" dirty="0" smtClean="0">
                <a:solidFill>
                  <a:schemeClr val="tx2">
                    <a:lumMod val="90000"/>
                    <a:lumOff val="10000"/>
                  </a:schemeClr>
                </a:solidFill>
              </a:rPr>
              <a:t>Space is the one of the most important requirements while working on a system. Most of the Linux Operating System have some existing compression tools and algorithms  such as tar, 7zip, unzip, WinRAR which will help us turn our big log files to small archives that will consume much lesser space.</a:t>
            </a:r>
          </a:p>
          <a:p>
            <a:endParaRPr lang="en-IN" sz="2800" dirty="0" smtClean="0">
              <a:solidFill>
                <a:schemeClr val="tx2">
                  <a:lumMod val="90000"/>
                  <a:lumOff val="10000"/>
                </a:schemeClr>
              </a:solidFill>
            </a:endParaRPr>
          </a:p>
          <a:p>
            <a:r>
              <a:rPr lang="en-IN" sz="2800" dirty="0" smtClean="0">
                <a:solidFill>
                  <a:schemeClr val="tx2">
                    <a:lumMod val="90000"/>
                    <a:lumOff val="10000"/>
                  </a:schemeClr>
                </a:solidFill>
              </a:rPr>
              <a:t>Then transfer the created archives to our backup location and also delete the unnecessary log files.</a:t>
            </a: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3200" dirty="0" smtClean="0">
                <a:solidFill>
                  <a:schemeClr val="tx2">
                    <a:lumMod val="90000"/>
                    <a:lumOff val="10000"/>
                  </a:schemeClr>
                </a:solidFill>
              </a:rPr>
              <a:t>To get back the log files, we can simply extract them from archive files that we have.</a:t>
            </a:r>
            <a:endParaRPr lang="en-IN" sz="3200" dirty="0">
              <a:solidFill>
                <a:schemeClr val="tx2">
                  <a:lumMod val="90000"/>
                  <a:lumOff val="10000"/>
                </a:schemeClr>
              </a:solidFill>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83213"/>
            <a:ext cx="7633742" cy="598343"/>
          </a:xfrm>
        </p:spPr>
        <p:txBody>
          <a:bodyPr>
            <a:normAutofit/>
          </a:bodyPr>
          <a:lstStyle/>
          <a:p>
            <a:r>
              <a:rPr lang="en-IN" sz="2800" dirty="0" smtClean="0">
                <a:latin typeface="Arial Narrow" panose="020B0606020202030204" pitchFamily="34" charset="0"/>
                <a:cs typeface="Arial" panose="020B0604020202020204" pitchFamily="34" charset="0"/>
              </a:rPr>
              <a:t>Script to reduce the file size </a:t>
            </a:r>
            <a:endParaRPr lang="en-IN" sz="2800" dirty="0">
              <a:latin typeface="Arial Narrow" panose="020B060602020203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621" y="681556"/>
            <a:ext cx="8330016" cy="5832648"/>
          </a:xfrm>
        </p:spPr>
      </p:pic>
    </p:spTree>
    <p:extLst>
      <p:ext uri="{BB962C8B-B14F-4D97-AF65-F5344CB8AC3E}">
        <p14:creationId xmlns:p14="http://schemas.microsoft.com/office/powerpoint/2010/main" val="19817349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tf00001242</Template>
  <TotalTime>497</TotalTime>
  <Words>323</Words>
  <Application>Microsoft Office PowerPoint</Application>
  <PresentationFormat>On-screen Show (4:3)</PresentationFormat>
  <Paragraphs>25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Franklin Gothic Demi Cond</vt:lpstr>
      <vt:lpstr>Gill Sans MT</vt:lpstr>
      <vt:lpstr>Impact</vt:lpstr>
      <vt:lpstr>Times New Roman</vt:lpstr>
      <vt:lpstr>Wingdings</vt:lpstr>
      <vt:lpstr>Badge</vt:lpstr>
      <vt:lpstr> </vt:lpstr>
      <vt:lpstr>What Is the Archived Redo Log ? </vt:lpstr>
      <vt:lpstr>PowerPoint Presentation</vt:lpstr>
      <vt:lpstr>P s e u d o    C o d e</vt:lpstr>
      <vt:lpstr>The  following  scenario explains  how  to  archive  the  logs-</vt:lpstr>
      <vt:lpstr>PowerPoint Presentation</vt:lpstr>
      <vt:lpstr>PowerPoint Presentation</vt:lpstr>
      <vt:lpstr>PowerPoint Presentation</vt:lpstr>
      <vt:lpstr>Script to reduce the file size </vt:lpstr>
      <vt:lpstr>Script to move files in backup folder using cron</vt:lpstr>
      <vt:lpstr>PowerPoint Presentation</vt:lpstr>
      <vt:lpstr>cron page to set backup time</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Abhimanyu Sood</dc:creator>
  <cp:lastModifiedBy>Saurabh Dimri</cp:lastModifiedBy>
  <cp:revision>6</cp:revision>
  <dcterms:created xsi:type="dcterms:W3CDTF">2018-09-25T07:33:19Z</dcterms:created>
  <dcterms:modified xsi:type="dcterms:W3CDTF">2018-10-02T01:31:45Z</dcterms:modified>
</cp:coreProperties>
</file>