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89" r:id="rId3"/>
    <p:sldId id="256" r:id="rId4"/>
    <p:sldId id="262" r:id="rId5"/>
    <p:sldId id="265" r:id="rId7"/>
    <p:sldId id="257" r:id="rId8"/>
    <p:sldId id="266" r:id="rId9"/>
    <p:sldId id="263" r:id="rId10"/>
    <p:sldId id="260" r:id="rId11"/>
    <p:sldId id="273" r:id="rId12"/>
    <p:sldId id="274" r:id="rId13"/>
    <p:sldId id="278" r:id="rId14"/>
    <p:sldId id="279" r:id="rId15"/>
    <p:sldId id="280" r:id="rId16"/>
    <p:sldId id="283" r:id="rId17"/>
    <p:sldId id="261" r:id="rId18"/>
    <p:sldId id="259" r:id="rId19"/>
    <p:sldId id="281" r:id="rId20"/>
    <p:sldId id="282" r:id="rId21"/>
    <p:sldId id="267" r:id="rId22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6985" y="233680"/>
            <a:ext cx="11589385" cy="6554470"/>
          </a:xfrm>
        </p:spPr>
        <p:txBody>
          <a:bodyPr/>
          <a:p>
            <a:pPr marL="0" indent="0">
              <a:buNone/>
            </a:pPr>
            <a:r>
              <a:rPr lang="en-IN" altLang="en-US" sz="6000"/>
              <a:t>D</a:t>
            </a:r>
            <a:r>
              <a:rPr lang="en-IN" altLang="en-US" sz="5400"/>
              <a:t>EVELOPMENT  AUTOMATION</a:t>
            </a:r>
            <a:endParaRPr lang="en-IN" altLang="en-US" sz="5400"/>
          </a:p>
          <a:p>
            <a:pPr marL="0" indent="0">
              <a:buNone/>
            </a:pPr>
            <a:endParaRPr lang="en-IN" altLang="en-US" sz="4400"/>
          </a:p>
          <a:p>
            <a:pPr marL="0" indent="0">
              <a:buNone/>
            </a:pPr>
            <a:endParaRPr lang="en-IN" altLang="en-US" sz="4400"/>
          </a:p>
          <a:p>
            <a:pPr marL="0" indent="0">
              <a:buNone/>
            </a:pPr>
            <a:r>
              <a:rPr lang="en-IN" altLang="en-US" sz="4400"/>
              <a:t>                                         </a:t>
            </a:r>
            <a:r>
              <a:rPr lang="en-IN" altLang="en-US" sz="4400">
                <a:latin typeface="Constantia" panose="02030602050306030303" charset="0"/>
                <a:cs typeface="Constantia" panose="02030602050306030303" charset="0"/>
              </a:rPr>
              <a:t>CH.SRI SAI VALLI</a:t>
            </a:r>
            <a:endParaRPr lang="en-IN" altLang="en-US" sz="4400">
              <a:latin typeface="Constantia" panose="02030602050306030303" charset="0"/>
              <a:cs typeface="Constantia" panose="02030602050306030303" charset="0"/>
            </a:endParaRPr>
          </a:p>
          <a:p>
            <a:pPr marL="0" indent="0">
              <a:buNone/>
            </a:pPr>
            <a:r>
              <a:rPr lang="en-IN" altLang="en-US" sz="4400">
                <a:latin typeface="Constantia" panose="02030602050306030303" charset="0"/>
                <a:cs typeface="Constantia" panose="02030602050306030303" charset="0"/>
              </a:rPr>
              <a:t>                                                        </a:t>
            </a:r>
            <a:r>
              <a:rPr lang="en-IN" altLang="en-US" sz="4400">
                <a:latin typeface="Cambria Math" panose="02040503050406030204" charset="0"/>
                <a:cs typeface="Cambria Math" panose="02040503050406030204" charset="0"/>
              </a:rPr>
              <a:t>58</a:t>
            </a:r>
            <a:endParaRPr lang="en-IN" altLang="en-US" sz="4400">
              <a:latin typeface="Cambria Math" panose="02040503050406030204" charset="0"/>
              <a:cs typeface="Cambria Math" panose="02040503050406030204" charset="0"/>
            </a:endParaRPr>
          </a:p>
          <a:p>
            <a:pPr marL="0" indent="0">
              <a:buNone/>
            </a:pPr>
            <a:r>
              <a:rPr lang="en-IN" altLang="en-US" sz="4400">
                <a:latin typeface="Cambria Math" panose="02040503050406030204" charset="0"/>
                <a:cs typeface="Cambria Math" panose="02040503050406030204" charset="0"/>
              </a:rPr>
              <a:t>                                                     500060228</a:t>
            </a:r>
            <a:endParaRPr lang="en-IN" altLang="en-US" sz="4400">
              <a:latin typeface="Cambria Math" panose="02040503050406030204" charset="0"/>
              <a:cs typeface="Cambria Math" panose="02040503050406030204" charset="0"/>
            </a:endParaRPr>
          </a:p>
          <a:p>
            <a:pPr marL="0" indent="0">
              <a:buNone/>
            </a:pPr>
            <a:r>
              <a:rPr lang="en-IN" altLang="en-US" sz="4400">
                <a:latin typeface="Cambria Math" panose="02040503050406030204" charset="0"/>
                <a:cs typeface="Cambria Math" panose="02040503050406030204" charset="0"/>
              </a:rPr>
              <a:t>                                              B.Tech CS- DEVOPS-II</a:t>
            </a:r>
            <a:endParaRPr lang="en-IN" altLang="en-US" sz="4400"/>
          </a:p>
          <a:p>
            <a:pPr marL="0" indent="0">
              <a:buNone/>
            </a:pPr>
            <a:endParaRPr lang="en-IN" altLang="en-US" sz="4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AFTER  FINDING THE LOCATION USING “GREP”</a:t>
            </a:r>
            <a:endParaRPr lang="en-IN" altLang="en-US"/>
          </a:p>
        </p:txBody>
      </p:sp>
      <p:sp>
        <p:nvSpPr>
          <p:cNvPr id="3" name="Content Placeholder 2"/>
          <p:cNvSpPr/>
          <p:nvPr>
            <p:ph sz="half" idx="1"/>
          </p:nvPr>
        </p:nvSpPr>
        <p:spPr>
          <a:xfrm>
            <a:off x="75565" y="1132840"/>
            <a:ext cx="11820525" cy="5543550"/>
          </a:xfrm>
        </p:spPr>
        <p:txBody>
          <a:bodyPr/>
          <a:p>
            <a:r>
              <a:rPr lang="en-IN" altLang="en-US" sz="3600">
                <a:latin typeface="Cambria Math" panose="02040503050406030204" charset="0"/>
                <a:cs typeface="Cambria Math" panose="02040503050406030204" charset="0"/>
              </a:rPr>
              <a:t>SHELL  SCRIPT  TO  FILTER  LOG  FILES- </a:t>
            </a:r>
            <a:endParaRPr lang="en-IN" altLang="en-US" sz="3600">
              <a:latin typeface="Cambria Math" panose="02040503050406030204" charset="0"/>
              <a:cs typeface="Cambria Math" panose="02040503050406030204" charset="0"/>
            </a:endParaRPr>
          </a:p>
        </p:txBody>
      </p:sp>
      <p:pic>
        <p:nvPicPr>
          <p:cNvPr id="5" name="Content Placeholder 4" descr="Screenshot from 2018-10-01 01-42-35 (1)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48920" y="1715135"/>
            <a:ext cx="10662285" cy="47732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SCHEDULING USING CRONTAB</a:t>
            </a:r>
            <a:endParaRPr lang="en-IN" altLang="en-US"/>
          </a:p>
        </p:txBody>
      </p:sp>
      <p:pic>
        <p:nvPicPr>
          <p:cNvPr id="5" name="Content Placeholder 4" descr="Screenshot (77)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28600" y="772795"/>
            <a:ext cx="11688445" cy="59391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FILTERED LOG FILES OF LAST 24 HOURS</a:t>
            </a:r>
            <a:endParaRPr lang="en-IN" altLang="en-US"/>
          </a:p>
        </p:txBody>
      </p:sp>
      <p:pic>
        <p:nvPicPr>
          <p:cNvPr id="5" name="Content Placeholder 4" descr="Screenshot (76)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5085" y="1705610"/>
            <a:ext cx="12101830" cy="41681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 descr="Screenshot (78)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01930" y="168910"/>
            <a:ext cx="11849100" cy="66243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60" y="176530"/>
            <a:ext cx="10972800" cy="582613"/>
          </a:xfrm>
        </p:spPr>
        <p:txBody>
          <a:bodyPr/>
          <a:p>
            <a:r>
              <a:rPr lang="en-IN" altLang="en-US"/>
              <a:t>ANOTHER  OPTION TO VIEW YOUR LAST FILES-</a:t>
            </a:r>
            <a:endParaRPr lang="en-IN" altLang="en-US"/>
          </a:p>
        </p:txBody>
      </p:sp>
      <p:pic>
        <p:nvPicPr>
          <p:cNvPr id="9" name="Content Placeholder 8" descr="Screenshot from 2018-09-30 18-00-3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70840" y="977265"/>
            <a:ext cx="11212195" cy="57658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" y="190500"/>
            <a:ext cx="11530965" cy="811530"/>
          </a:xfrm>
        </p:spPr>
        <p:txBody>
          <a:bodyPr/>
          <a:p>
            <a:r>
              <a:rPr lang="en-IN" altLang="en-US">
                <a:latin typeface="Constantia" panose="02030602050306030303" charset="0"/>
                <a:cs typeface="Constantia" panose="02030602050306030303" charset="0"/>
                <a:sym typeface="+mn-ea"/>
              </a:rPr>
              <a:t> </a:t>
            </a:r>
            <a:r>
              <a:rPr lang="en-IN" altLang="en-US" sz="4000">
                <a:latin typeface="Constantia" panose="02030602050306030303" charset="0"/>
                <a:cs typeface="Constantia" panose="02030602050306030303" charset="0"/>
                <a:sym typeface="+mn-ea"/>
              </a:rPr>
              <a:t>SCENARIO-- (RUNNING)</a:t>
            </a:r>
            <a:endParaRPr lang="en-IN" altLang="en-US" sz="4000">
              <a:latin typeface="Constantia" panose="02030602050306030303" charset="0"/>
              <a:cs typeface="Constantia" panose="02030602050306030303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765" y="1002030"/>
            <a:ext cx="11303635" cy="5302885"/>
          </a:xfrm>
        </p:spPr>
        <p:txBody>
          <a:bodyPr/>
          <a:p>
            <a:endParaRPr lang="en-US"/>
          </a:p>
          <a:p>
            <a:pPr marL="0" indent="0" algn="just">
              <a:lnSpc>
                <a:spcPct val="130000"/>
              </a:lnSpc>
              <a:buNone/>
            </a:pPr>
            <a:r>
              <a:rPr lang="en-IN" altLang="en-US">
                <a:latin typeface="Constantia" panose="02030602050306030303" charset="0"/>
                <a:cs typeface="Constantia" panose="02030602050306030303" charset="0"/>
              </a:rPr>
              <a:t>SHOULD WE  CONTINUOUSLY  MONITOR  AND RESTART  THE  WEB SERVER  IF IT IS NOT  RUNNING?</a:t>
            </a:r>
            <a:endParaRPr lang="en-IN" altLang="en-US">
              <a:latin typeface="Constantia" panose="02030602050306030303" charset="0"/>
              <a:cs typeface="Constantia" panose="02030602050306030303" charset="0"/>
            </a:endParaRPr>
          </a:p>
          <a:p>
            <a:pPr marL="0" indent="0" algn="just">
              <a:lnSpc>
                <a:spcPct val="130000"/>
              </a:lnSpc>
              <a:buNone/>
            </a:pPr>
            <a:r>
              <a:rPr lang="en-IN" altLang="en-US">
                <a:latin typeface="Constantia" panose="02030602050306030303" charset="0"/>
                <a:cs typeface="Constantia" panose="02030602050306030303" charset="0"/>
              </a:rPr>
              <a:t>HOW? </a:t>
            </a:r>
            <a:endParaRPr lang="en-IN" altLang="en-US">
              <a:latin typeface="Constantia" panose="02030602050306030303" charset="0"/>
              <a:cs typeface="Constantia" panose="02030602050306030303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PSEUDOCODE- (RUNNING)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55" y="977900"/>
            <a:ext cx="12053570" cy="5526405"/>
          </a:xfrm>
        </p:spPr>
        <p:txBody>
          <a:bodyPr/>
          <a:p>
            <a:pPr>
              <a:lnSpc>
                <a:spcPct val="120000"/>
              </a:lnSpc>
            </a:pPr>
            <a:r>
              <a:rPr lang="en-IN" altLang="en-US">
                <a:latin typeface="Constantia" panose="02030602050306030303" charset="0"/>
                <a:cs typeface="Constantia" panose="02030602050306030303" charset="0"/>
              </a:rPr>
              <a:t>READ ARGUMENT:  Web server's listing port</a:t>
            </a:r>
            <a:endParaRPr lang="en-IN" altLang="en-US">
              <a:latin typeface="Constantia" panose="02030602050306030303" charset="0"/>
              <a:cs typeface="Constantia" panose="02030602050306030303" charset="0"/>
            </a:endParaRPr>
          </a:p>
          <a:p>
            <a:pPr>
              <a:lnSpc>
                <a:spcPct val="120000"/>
              </a:lnSpc>
            </a:pPr>
            <a:r>
              <a:rPr lang="en-IN" altLang="en-US">
                <a:latin typeface="Constantia" panose="02030602050306030303" charset="0"/>
                <a:cs typeface="Constantia" panose="02030602050306030303" charset="0"/>
              </a:rPr>
              <a:t>RUN: 'netstat' command to find all the listing ports of the server.</a:t>
            </a:r>
            <a:endParaRPr lang="en-IN" altLang="en-US">
              <a:latin typeface="Constantia" panose="02030602050306030303" charset="0"/>
              <a:cs typeface="Constantia" panose="02030602050306030303" charset="0"/>
            </a:endParaRPr>
          </a:p>
          <a:p>
            <a:pPr>
              <a:lnSpc>
                <a:spcPct val="120000"/>
              </a:lnSpc>
            </a:pPr>
            <a:r>
              <a:rPr lang="en-IN" altLang="en-US">
                <a:latin typeface="Constantia" panose="02030602050306030303" charset="0"/>
                <a:cs typeface="Constantia" panose="02030602050306030303" charset="0"/>
              </a:rPr>
              <a:t>Filter the above list with the webserver's list port.</a:t>
            </a:r>
            <a:endParaRPr lang="en-IN" altLang="en-US">
              <a:latin typeface="Constantia" panose="02030602050306030303" charset="0"/>
              <a:cs typeface="Constantia" panose="02030602050306030303" charset="0"/>
            </a:endParaRPr>
          </a:p>
          <a:p>
            <a:pPr>
              <a:lnSpc>
                <a:spcPct val="120000"/>
              </a:lnSpc>
            </a:pPr>
            <a:r>
              <a:rPr lang="en-IN" altLang="en-US">
                <a:latin typeface="Constantia" panose="02030602050306030303" charset="0"/>
                <a:cs typeface="Constantia" panose="02030602050306030303" charset="0"/>
              </a:rPr>
              <a:t>If the filtered list is empty, then write the timestamp to log and restart the web server.</a:t>
            </a:r>
            <a:endParaRPr lang="en-IN" altLang="en-US">
              <a:latin typeface="Constantia" panose="02030602050306030303" charset="0"/>
              <a:cs typeface="Constantia" panose="02030602050306030303" charset="0"/>
            </a:endParaRPr>
          </a:p>
          <a:p>
            <a:pPr>
              <a:lnSpc>
                <a:spcPct val="120000"/>
              </a:lnSpc>
            </a:pPr>
            <a:r>
              <a:rPr lang="en-IN" altLang="en-US">
                <a:latin typeface="Constantia" panose="02030602050306030303" charset="0"/>
                <a:cs typeface="Constantia" panose="02030602050306030303" charset="0"/>
              </a:rPr>
              <a:t>CHECK: The script is scheduled in the cron.</a:t>
            </a:r>
            <a:endParaRPr lang="en-IN" altLang="en-US">
              <a:latin typeface="Constantia" panose="02030602050306030303" charset="0"/>
              <a:cs typeface="Constantia" panose="02030602050306030303" charset="0"/>
            </a:endParaRPr>
          </a:p>
          <a:p>
            <a:pPr>
              <a:lnSpc>
                <a:spcPct val="120000"/>
              </a:lnSpc>
            </a:pPr>
            <a:r>
              <a:rPr lang="en-IN" altLang="en-US">
                <a:latin typeface="Constantia" panose="02030602050306030303" charset="0"/>
                <a:cs typeface="Constantia" panose="02030602050306030303" charset="0"/>
              </a:rPr>
              <a:t>FALSE: Add the script to cron such that it gets executed every minute. </a:t>
            </a:r>
            <a:endParaRPr lang="en-IN" altLang="en-US">
              <a:latin typeface="Constantia" panose="02030602050306030303" charset="0"/>
              <a:cs typeface="Constantia" panose="02030602050306030303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NETSTAT COMMAND TO VIEW THE PORTS</a:t>
            </a:r>
            <a:endParaRPr lang="en-IN" altLang="en-US"/>
          </a:p>
        </p:txBody>
      </p:sp>
      <p:pic>
        <p:nvPicPr>
          <p:cNvPr id="4" name="Content Placeholder 3" descr="Screenshot from 2018-09-30 19-46-1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12750" y="1002665"/>
            <a:ext cx="11170285" cy="570103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55" y="22225"/>
            <a:ext cx="11548745" cy="582930"/>
          </a:xfrm>
        </p:spPr>
        <p:txBody>
          <a:bodyPr/>
          <a:p>
            <a:r>
              <a:rPr lang="en-IN" altLang="en-US"/>
              <a:t>WHAT  IS  “ TIMESTAMP” ?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" y="477520"/>
            <a:ext cx="12012295" cy="6351270"/>
          </a:xfrm>
        </p:spPr>
        <p:txBody>
          <a:bodyPr/>
          <a:p>
            <a:r>
              <a:rPr lang="en-US"/>
              <a:t>Simply the Unix timestamp is the number of seconds between the particular date and the Unix Epoch. </a:t>
            </a:r>
            <a:endParaRPr lang="en-US"/>
          </a:p>
          <a:p>
            <a:r>
              <a:rPr lang="en-US"/>
              <a:t>A timestamp is the current time of an event that is recorded by a computer.</a:t>
            </a:r>
            <a:endParaRPr lang="en-US"/>
          </a:p>
          <a:p>
            <a:r>
              <a:rPr lang="en-US"/>
              <a:t>Timestamps are also routinely used to provide information about files, including when they were created and last accessed or modified. </a:t>
            </a:r>
            <a:endParaRPr lang="en-US"/>
          </a:p>
          <a:p>
            <a:r>
              <a:rPr lang="en-US"/>
              <a:t>The -t option allows you to set the date and time stamp of the file. To set the time stamp to a specific time:</a:t>
            </a:r>
            <a:endParaRPr lang="en-US"/>
          </a:p>
          <a:p>
            <a:r>
              <a:rPr lang="en-US"/>
              <a:t>$ touch -t 03201600 myfile</a:t>
            </a:r>
            <a:endParaRPr lang="en-US"/>
          </a:p>
          <a:p>
            <a:pPr marL="0" indent="0">
              <a:buNone/>
            </a:pPr>
            <a:r>
              <a:rPr lang="en-US"/>
              <a:t>  This sets the file, myfile's, time stamp to 4 p.m., March 20th (03        20 1600).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  <a:p>
            <a:pPr marL="0" indent="0">
              <a:buNone/>
            </a:pPr>
            <a:r>
              <a:rPr lang="en-IN" altLang="en-US" sz="11500">
                <a:latin typeface="Cambria Math" panose="02040503050406030204" charset="0"/>
                <a:cs typeface="Cambria Math" panose="02040503050406030204" charset="0"/>
              </a:rPr>
              <a:t>   THANK  YOU</a:t>
            </a:r>
            <a:endParaRPr lang="en-IN" altLang="en-US" sz="11500">
              <a:latin typeface="Cambria Math" panose="02040503050406030204" charset="0"/>
              <a:cs typeface="Cambria Math" panose="0204050305040603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2760" y="251460"/>
            <a:ext cx="11583670" cy="1082675"/>
          </a:xfrm>
        </p:spPr>
        <p:txBody>
          <a:bodyPr/>
          <a:p>
            <a:pPr algn="just"/>
            <a:r>
              <a:rPr lang="en-IN" altLang="en-US" sz="4000"/>
              <a:t>        </a:t>
            </a:r>
            <a:r>
              <a:rPr lang="en-IN" altLang="en-US" sz="4400" b="1">
                <a:solidFill>
                  <a:srgbClr val="7030A0"/>
                </a:solidFill>
                <a:latin typeface="Constantia" panose="02030602050306030303" charset="0"/>
                <a:cs typeface="Constantia" panose="02030602050306030303" charset="0"/>
              </a:rPr>
              <a:t>AUTOMATION     SCENARIOS  </a:t>
            </a:r>
            <a:r>
              <a:rPr lang="en-IN" altLang="en-US" sz="4000"/>
              <a:t>   </a:t>
            </a:r>
            <a:endParaRPr lang="en-IN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3340" y="1507490"/>
            <a:ext cx="10753725" cy="4032885"/>
          </a:xfrm>
        </p:spPr>
        <p:txBody>
          <a:bodyPr/>
          <a:p>
            <a:pPr algn="just"/>
            <a:r>
              <a:rPr lang="en-IN" altLang="en-US"/>
              <a:t> </a:t>
            </a:r>
            <a:r>
              <a:rPr lang="en-IN" altLang="en-US" sz="4400" b="1">
                <a:latin typeface="Constantia" panose="02030602050306030303" charset="0"/>
                <a:cs typeface="Constantia" panose="02030602050306030303" charset="0"/>
              </a:rPr>
              <a:t> EMAIL WEB SERVER SUMMARY</a:t>
            </a:r>
            <a:endParaRPr lang="en-IN" altLang="en-US" sz="4400" b="1">
              <a:latin typeface="Constantia" panose="02030602050306030303" charset="0"/>
              <a:cs typeface="Constantia" panose="02030602050306030303" charset="0"/>
            </a:endParaRPr>
          </a:p>
          <a:p>
            <a:pPr algn="just"/>
            <a:r>
              <a:rPr lang="en-IN" altLang="en-US" sz="4400" b="1">
                <a:latin typeface="Constantia" panose="02030602050306030303" charset="0"/>
                <a:cs typeface="Constantia" panose="02030602050306030303" charset="0"/>
              </a:rPr>
              <a:t>                              +</a:t>
            </a:r>
            <a:endParaRPr lang="en-IN" altLang="en-US" sz="4400" b="1">
              <a:latin typeface="Constantia" panose="02030602050306030303" charset="0"/>
              <a:cs typeface="Constantia" panose="02030602050306030303" charset="0"/>
            </a:endParaRPr>
          </a:p>
          <a:p>
            <a:pPr algn="just"/>
            <a:r>
              <a:rPr lang="en-IN" altLang="en-US" sz="4400" b="1">
                <a:latin typeface="Constantia" panose="02030602050306030303" charset="0"/>
                <a:cs typeface="Constantia" panose="02030602050306030303" charset="0"/>
              </a:rPr>
              <a:t>                      RUNNING</a:t>
            </a:r>
            <a:endParaRPr lang="en-IN" altLang="en-US" sz="4400" b="1">
              <a:latin typeface="Constantia" panose="02030602050306030303" charset="0"/>
              <a:cs typeface="Constantia" panose="02030602050306030303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595" y="190500"/>
            <a:ext cx="11393805" cy="807720"/>
          </a:xfrm>
        </p:spPr>
        <p:txBody>
          <a:bodyPr/>
          <a:p>
            <a:r>
              <a:rPr lang="en-IN" altLang="en-US" sz="4400"/>
              <a:t>WHAT  IS  A  SERVER?</a:t>
            </a:r>
            <a:endParaRPr lang="en-IN" altLang="en-US" sz="4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just">
              <a:lnSpc>
                <a:spcPct val="150000"/>
              </a:lnSpc>
            </a:pPr>
            <a:r>
              <a:rPr lang="en-US"/>
              <a:t>A server is a computer, a device or a program that is dedicated to managing network resources. </a:t>
            </a:r>
            <a:endParaRPr lang="en-US"/>
          </a:p>
          <a:p>
            <a:pPr algn="just">
              <a:lnSpc>
                <a:spcPct val="150000"/>
              </a:lnSpc>
            </a:pPr>
            <a:endParaRPr lang="en-US"/>
          </a:p>
          <a:p>
            <a:pPr algn="just">
              <a:lnSpc>
                <a:spcPct val="150000"/>
              </a:lnSpc>
            </a:pPr>
            <a:r>
              <a:rPr lang="en-US"/>
              <a:t>Servers are often referred to as dedicated because they carry out hardly any other tasks apart from their server tasks.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" y="190500"/>
            <a:ext cx="11534140" cy="850265"/>
          </a:xfrm>
        </p:spPr>
        <p:txBody>
          <a:bodyPr/>
          <a:p>
            <a:r>
              <a:rPr lang="en-IN" altLang="en-US" sz="4000"/>
              <a:t>WHAT ARE THE TYPES OF SERVERS?</a:t>
            </a:r>
            <a:endParaRPr lang="en-IN" alt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625" y="1132205"/>
            <a:ext cx="11407775" cy="5641340"/>
          </a:xfrm>
        </p:spPr>
        <p:txBody>
          <a:bodyPr/>
          <a:p>
            <a:pPr lvl="1" algn="just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/>
              <a:t>FTP Server </a:t>
            </a:r>
            <a:r>
              <a:rPr lang="en-IN" altLang="en-US"/>
              <a:t>[ FILE  TRANSFER  PROTOCOL ]</a:t>
            </a:r>
            <a:endParaRPr lang="en-US"/>
          </a:p>
          <a:p>
            <a:pPr lvl="1" algn="just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/>
              <a:t>Groupware Server</a:t>
            </a:r>
            <a:endParaRPr lang="en-US"/>
          </a:p>
          <a:p>
            <a:pPr lvl="1" algn="just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/>
              <a:t>IRC Server </a:t>
            </a:r>
            <a:r>
              <a:rPr lang="en-IN" altLang="en-US"/>
              <a:t>[ INTERNET RELAY CHAT ]</a:t>
            </a:r>
            <a:endParaRPr lang="en-US"/>
          </a:p>
          <a:p>
            <a:pPr lvl="1" algn="just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/>
              <a:t>List Server</a:t>
            </a:r>
            <a:endParaRPr lang="en-US"/>
          </a:p>
          <a:p>
            <a:pPr lvl="1" algn="just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/>
              <a:t>Mail Server</a:t>
            </a:r>
            <a:endParaRPr lang="en-US"/>
          </a:p>
          <a:p>
            <a:pPr lvl="1" algn="just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/>
              <a:t>News Server</a:t>
            </a:r>
            <a:endParaRPr lang="en-US"/>
          </a:p>
          <a:p>
            <a:pPr lvl="1" algn="just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/>
              <a:t>Proxy Server</a:t>
            </a:r>
            <a:endParaRPr lang="en-US"/>
          </a:p>
          <a:p>
            <a:pPr lvl="1" algn="just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/>
              <a:t>Virtual Servers</a:t>
            </a:r>
            <a:endParaRPr lang="en-US"/>
          </a:p>
          <a:p>
            <a:pPr lvl="1" algn="just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/>
              <a:t>Web Server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660400"/>
            <a:ext cx="10972800" cy="582613"/>
          </a:xfrm>
        </p:spPr>
        <p:txBody>
          <a:bodyPr/>
          <a:p>
            <a:r>
              <a:rPr lang="en-IN" altLang="en-US" sz="4400">
                <a:latin typeface="Cambria Math" panose="02040503050406030204" charset="0"/>
                <a:cs typeface="Cambria Math" panose="02040503050406030204" charset="0"/>
              </a:rPr>
              <a:t>WHAT   IS  A   WEB SERVER?</a:t>
            </a:r>
            <a:endParaRPr lang="en-IN" altLang="en-US" sz="4400">
              <a:latin typeface="Cambria Math" panose="02040503050406030204" charset="0"/>
              <a:cs typeface="Cambria Math" panose="02040503050406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" y="1132840"/>
            <a:ext cx="12068175" cy="5641340"/>
          </a:xfrm>
        </p:spPr>
        <p:txBody>
          <a:bodyPr/>
          <a:p>
            <a:pPr algn="just"/>
            <a:endParaRPr lang="en-IN" altLang="en-US">
              <a:latin typeface="Cambria Math" panose="02040503050406030204" charset="0"/>
              <a:cs typeface="Cambria Math" panose="02040503050406030204" charset="0"/>
            </a:endParaRPr>
          </a:p>
          <a:p>
            <a:pPr algn="just"/>
            <a:r>
              <a:rPr lang="en-IN" altLang="en-US">
                <a:latin typeface="Cambria Math" panose="02040503050406030204" charset="0"/>
                <a:cs typeface="Cambria Math" panose="02040503050406030204" charset="0"/>
              </a:rPr>
              <a:t>A web server is nothing but a software that continuously listens for the request from a user through the client known as browsers.</a:t>
            </a:r>
            <a:endParaRPr lang="en-IN" altLang="en-US">
              <a:latin typeface="Cambria Math" panose="02040503050406030204" charset="0"/>
              <a:cs typeface="Cambria Math" panose="02040503050406030204" charset="0"/>
            </a:endParaRPr>
          </a:p>
          <a:p>
            <a:pPr marL="0" indent="0" algn="just">
              <a:buNone/>
            </a:pPr>
            <a:endParaRPr lang="en-IN" altLang="en-US">
              <a:latin typeface="Cambria Math" panose="02040503050406030204" charset="0"/>
              <a:cs typeface="Cambria Math" panose="02040503050406030204" charset="0"/>
            </a:endParaRPr>
          </a:p>
          <a:p>
            <a:pPr algn="just"/>
            <a:r>
              <a:rPr lang="en-IN" altLang="en-US">
                <a:latin typeface="Cambria Math" panose="02040503050406030204" charset="0"/>
                <a:cs typeface="Cambria Math" panose="02040503050406030204" charset="0"/>
              </a:rPr>
              <a:t>Some commonly used browsers are   Chrome  ,Firefox,Safari,Opera, Internet Explorer ,etc.</a:t>
            </a:r>
            <a:endParaRPr lang="en-IN" altLang="en-US">
              <a:latin typeface="Cambria Math" panose="02040503050406030204" charset="0"/>
              <a:cs typeface="Cambria Math" panose="02040503050406030204" charset="0"/>
            </a:endParaRPr>
          </a:p>
          <a:p>
            <a:pPr marL="0" indent="0" algn="just">
              <a:buNone/>
            </a:pPr>
            <a:endParaRPr lang="en-IN" altLang="en-US">
              <a:latin typeface="Cambria Math" panose="02040503050406030204" charset="0"/>
              <a:cs typeface="Cambria Math" panose="02040503050406030204" charset="0"/>
            </a:endParaRPr>
          </a:p>
          <a:p>
            <a:pPr algn="just"/>
            <a:r>
              <a:rPr lang="en-IN" altLang="en-US">
                <a:latin typeface="Cambria Math" panose="02040503050406030204" charset="0"/>
                <a:cs typeface="Cambria Math" panose="02040503050406030204" charset="0"/>
              </a:rPr>
              <a:t>Some of the most famaliar web servers are Apache, Tomcat, Nginx, etc.</a:t>
            </a:r>
            <a:endParaRPr lang="en-IN" altLang="en-US">
              <a:latin typeface="Cambria Math" panose="02040503050406030204" charset="0"/>
              <a:cs typeface="Cambria Math" panose="0204050305040603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4000"/>
              <a:t>TYPES OF WEB SERVERS </a:t>
            </a:r>
            <a:endParaRPr lang="en-IN" alt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5674995"/>
          </a:xfrm>
        </p:spPr>
        <p:txBody>
          <a:bodyPr/>
          <a:p>
            <a:pPr>
              <a:lnSpc>
                <a:spcPct val="90000"/>
              </a:lnSpc>
            </a:pPr>
            <a:r>
              <a:rPr lang="en-IN" altLang="en-US">
                <a:latin typeface="Constantia" panose="02030602050306030303" charset="0"/>
                <a:cs typeface="Constantia" panose="02030602050306030303" charset="0"/>
              </a:rPr>
              <a:t>APACHE  HTTP SERVER</a:t>
            </a:r>
            <a:endParaRPr lang="en-IN" altLang="en-US">
              <a:latin typeface="Constantia" panose="02030602050306030303" charset="0"/>
              <a:cs typeface="Constantia" panose="02030602050306030303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IN" altLang="en-US">
              <a:latin typeface="Constantia" panose="02030602050306030303" charset="0"/>
              <a:cs typeface="Constantia" panose="02030602050306030303" charset="0"/>
            </a:endParaRPr>
          </a:p>
          <a:p>
            <a:pPr>
              <a:lnSpc>
                <a:spcPct val="90000"/>
              </a:lnSpc>
            </a:pPr>
            <a:r>
              <a:rPr lang="en-IN" altLang="en-US">
                <a:latin typeface="Constantia" panose="02030602050306030303" charset="0"/>
                <a:cs typeface="Constantia" panose="02030602050306030303" charset="0"/>
              </a:rPr>
              <a:t>IIS [ Internet  Information  Services ]</a:t>
            </a:r>
            <a:endParaRPr lang="en-IN" altLang="en-US">
              <a:latin typeface="Constantia" panose="02030602050306030303" charset="0"/>
              <a:cs typeface="Constantia" panose="02030602050306030303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IN" altLang="en-US">
              <a:latin typeface="Constantia" panose="02030602050306030303" charset="0"/>
              <a:cs typeface="Constantia" panose="02030602050306030303" charset="0"/>
            </a:endParaRPr>
          </a:p>
          <a:p>
            <a:pPr>
              <a:lnSpc>
                <a:spcPct val="90000"/>
              </a:lnSpc>
            </a:pPr>
            <a:r>
              <a:rPr lang="en-IN" altLang="en-US">
                <a:latin typeface="Constantia" panose="02030602050306030303" charset="0"/>
                <a:cs typeface="Constantia" panose="02030602050306030303" charset="0"/>
              </a:rPr>
              <a:t>NGINX</a:t>
            </a:r>
            <a:endParaRPr lang="en-IN" altLang="en-US">
              <a:latin typeface="Constantia" panose="02030602050306030303" charset="0"/>
              <a:cs typeface="Constantia" panose="02030602050306030303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IN" altLang="en-US">
              <a:latin typeface="Constantia" panose="02030602050306030303" charset="0"/>
              <a:cs typeface="Constantia" panose="02030602050306030303" charset="0"/>
            </a:endParaRPr>
          </a:p>
          <a:p>
            <a:pPr>
              <a:lnSpc>
                <a:spcPct val="90000"/>
              </a:lnSpc>
            </a:pPr>
            <a:r>
              <a:rPr lang="en-IN" altLang="en-US">
                <a:latin typeface="Constantia" panose="02030602050306030303" charset="0"/>
                <a:cs typeface="Constantia" panose="02030602050306030303" charset="0"/>
              </a:rPr>
              <a:t>GWS [ Google Web Server ]</a:t>
            </a:r>
            <a:endParaRPr lang="en-IN" altLang="en-US">
              <a:latin typeface="Constantia" panose="02030602050306030303" charset="0"/>
              <a:cs typeface="Constantia" panose="02030602050306030303" charset="0"/>
            </a:endParaRPr>
          </a:p>
          <a:p>
            <a:pPr>
              <a:lnSpc>
                <a:spcPct val="90000"/>
              </a:lnSpc>
            </a:pPr>
            <a:endParaRPr lang="en-IN" altLang="en-US">
              <a:latin typeface="Constantia" panose="02030602050306030303" charset="0"/>
              <a:cs typeface="Constantia" panose="02030602050306030303" charset="0"/>
            </a:endParaRPr>
          </a:p>
          <a:p>
            <a:pPr>
              <a:lnSpc>
                <a:spcPct val="90000"/>
              </a:lnSpc>
            </a:pPr>
            <a:r>
              <a:rPr lang="en-IN" altLang="en-US">
                <a:latin typeface="Constantia" panose="02030602050306030303" charset="0"/>
                <a:cs typeface="Constantia" panose="02030602050306030303" charset="0"/>
              </a:rPr>
              <a:t>SUN JAVA SYSTEM </a:t>
            </a:r>
            <a:endParaRPr lang="en-IN" altLang="en-US">
              <a:latin typeface="Constantia" panose="02030602050306030303" charset="0"/>
              <a:cs typeface="Constantia" panose="02030602050306030303" charset="0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170420" y="407670"/>
            <a:ext cx="2143125" cy="2143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6220" y="2150745"/>
            <a:ext cx="2066925" cy="14382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150" y="3589020"/>
            <a:ext cx="3695065" cy="12382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4670" y="4439920"/>
            <a:ext cx="1470660" cy="14706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1955" y="5375910"/>
            <a:ext cx="2216785" cy="11087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445" y="190500"/>
            <a:ext cx="11450955" cy="582930"/>
          </a:xfrm>
        </p:spPr>
        <p:txBody>
          <a:bodyPr/>
          <a:p>
            <a:pPr marL="0" indent="0">
              <a:buFont typeface="+mj-lt"/>
              <a:buNone/>
            </a:pPr>
            <a:r>
              <a:rPr lang="en-IN" altLang="en-US" sz="4400">
                <a:latin typeface="Constantia" panose="02030602050306030303" charset="0"/>
                <a:cs typeface="Constantia" panose="02030602050306030303" charset="0"/>
              </a:rPr>
              <a:t>SCENARIO-- </a:t>
            </a:r>
            <a:endParaRPr lang="en-IN" altLang="en-US" sz="4400">
              <a:latin typeface="Constantia" panose="02030602050306030303" charset="0"/>
              <a:cs typeface="Constantia" panose="020306020503060303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810" y="773430"/>
            <a:ext cx="11887835" cy="5601335"/>
          </a:xfrm>
        </p:spPr>
        <p:txBody>
          <a:bodyPr/>
          <a:p>
            <a:pPr marL="0" indent="0">
              <a:buNone/>
            </a:pPr>
            <a:endParaRPr lang="en-IN" altLang="en-US">
              <a:latin typeface="Constantia" panose="02030602050306030303" charset="0"/>
              <a:cs typeface="Constantia" panose="02030602050306030303" charset="0"/>
            </a:endParaRPr>
          </a:p>
          <a:p>
            <a:pPr marL="0" indent="0">
              <a:buNone/>
            </a:pPr>
            <a:r>
              <a:rPr lang="en-IN" altLang="en-US">
                <a:latin typeface="Constantia" panose="02030602050306030303" charset="0"/>
                <a:cs typeface="Constantia" panose="02030602050306030303" charset="0"/>
              </a:rPr>
              <a:t>HOW  TO  EMAIL THE  SUMMARY OF THE WEB SERVER </a:t>
            </a:r>
            <a:endParaRPr lang="en-IN" altLang="en-US">
              <a:latin typeface="Constantia" panose="02030602050306030303" charset="0"/>
              <a:cs typeface="Constantia" panose="02030602050306030303" charset="0"/>
            </a:endParaRPr>
          </a:p>
          <a:p>
            <a:pPr marL="0" indent="0">
              <a:buNone/>
            </a:pPr>
            <a:r>
              <a:rPr lang="en-IN" altLang="en-US">
                <a:latin typeface="Constantia" panose="02030602050306030303" charset="0"/>
                <a:cs typeface="Constantia" panose="02030602050306030303" charset="0"/>
              </a:rPr>
              <a:t>REQUESTS EVERYDAY ?</a:t>
            </a:r>
            <a:endParaRPr lang="en-IN" altLang="en-US">
              <a:latin typeface="Constantia" panose="02030602050306030303" charset="0"/>
              <a:cs typeface="Constantia" panose="02030602050306030303" charset="0"/>
            </a:endParaRPr>
          </a:p>
          <a:p>
            <a:pPr marL="0" indent="0">
              <a:buNone/>
            </a:pPr>
            <a:endParaRPr lang="en-IN" altLang="en-US">
              <a:latin typeface="Constantia" panose="02030602050306030303" charset="0"/>
              <a:cs typeface="Constantia" panose="02030602050306030303" charset="0"/>
            </a:endParaRPr>
          </a:p>
          <a:p>
            <a:pPr marL="0" indent="0">
              <a:buNone/>
            </a:pPr>
            <a:r>
              <a:rPr lang="en-IN" altLang="en-US">
                <a:latin typeface="Constantia" panose="02030602050306030303" charset="0"/>
                <a:cs typeface="Constantia" panose="02030602050306030303" charset="0"/>
              </a:rPr>
              <a:t>SHOULD THE  SUMMARY  HAVE THE RESPONSE COUNTS OF</a:t>
            </a:r>
            <a:endParaRPr lang="en-IN" altLang="en-US">
              <a:latin typeface="Constantia" panose="02030602050306030303" charset="0"/>
              <a:cs typeface="Constantia" panose="02030602050306030303" charset="0"/>
            </a:endParaRPr>
          </a:p>
          <a:p>
            <a:pPr marL="0" indent="0">
              <a:buNone/>
            </a:pPr>
            <a:r>
              <a:rPr lang="en-IN" altLang="en-US">
                <a:latin typeface="Constantia" panose="02030602050306030303" charset="0"/>
                <a:cs typeface="Constantia" panose="02030602050306030303" charset="0"/>
              </a:rPr>
              <a:t>ALL  THE HTTP STATUS CODES ?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endParaRPr lang="en-IN" altLang="en-US">
              <a:latin typeface="Constantia" panose="02030602050306030303" charset="0"/>
              <a:cs typeface="Constantia" panose="02030602050306030303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PSEUDOCODE-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" y="1006475"/>
            <a:ext cx="12027535" cy="5711190"/>
          </a:xfrm>
        </p:spPr>
        <p:txBody>
          <a:bodyPr/>
          <a:p>
            <a:r>
              <a:rPr lang="en-IN" altLang="en-US">
                <a:latin typeface="Constantia" panose="02030602050306030303" charset="0"/>
                <a:cs typeface="Constantia" panose="02030602050306030303" charset="0"/>
              </a:rPr>
              <a:t>READ ARGUMENT- Location of Web Server's log files.</a:t>
            </a:r>
            <a:endParaRPr lang="en-IN" altLang="en-US">
              <a:latin typeface="Constantia" panose="02030602050306030303" charset="0"/>
              <a:cs typeface="Constantia" panose="02030602050306030303" charset="0"/>
            </a:endParaRPr>
          </a:p>
          <a:p>
            <a:r>
              <a:rPr lang="en-IN" altLang="en-US">
                <a:latin typeface="Constantia" panose="02030602050306030303" charset="0"/>
                <a:cs typeface="Constantia" panose="02030602050306030303" charset="0"/>
              </a:rPr>
              <a:t>Filter the logs that are generated within the last 24 hours.</a:t>
            </a:r>
            <a:endParaRPr lang="en-IN" altLang="en-US">
              <a:latin typeface="Constantia" panose="02030602050306030303" charset="0"/>
              <a:cs typeface="Constantia" panose="02030602050306030303" charset="0"/>
            </a:endParaRPr>
          </a:p>
          <a:p>
            <a:r>
              <a:rPr lang="en-IN" altLang="en-US">
                <a:latin typeface="Constantia" panose="02030602050306030303" charset="0"/>
                <a:cs typeface="Constantia" panose="02030602050306030303" charset="0"/>
              </a:rPr>
              <a:t>Iterate through the lines in the log and have a counter to track the account of each response code.</a:t>
            </a:r>
            <a:endParaRPr lang="en-IN" altLang="en-US">
              <a:latin typeface="Constantia" panose="02030602050306030303" charset="0"/>
              <a:cs typeface="Constantia" panose="02030602050306030303" charset="0"/>
            </a:endParaRPr>
          </a:p>
          <a:p>
            <a:r>
              <a:rPr lang="en-IN" altLang="en-US">
                <a:latin typeface="Constantia" panose="02030602050306030303" charset="0"/>
                <a:cs typeface="Constantia" panose="02030602050306030303" charset="0"/>
              </a:rPr>
              <a:t>Finally,print the above summary and pipe it to the mail function so that the summary can be emailed.If mail returns a non-zero exit code ,then exit the script and write the error message to the logs.</a:t>
            </a:r>
            <a:endParaRPr lang="en-IN" altLang="en-US">
              <a:latin typeface="Constantia" panose="02030602050306030303" charset="0"/>
              <a:cs typeface="Constantia" panose="02030602050306030303" charset="0"/>
            </a:endParaRPr>
          </a:p>
          <a:p>
            <a:r>
              <a:rPr lang="en-IN" altLang="en-US">
                <a:latin typeface="Constantia" panose="02030602050306030303" charset="0"/>
                <a:cs typeface="Constantia" panose="02030602050306030303" charset="0"/>
              </a:rPr>
              <a:t>CHECK- The script is scheduled in the cron.If not, add the script to cron such that it gets executed every 24 hours.</a:t>
            </a:r>
            <a:endParaRPr lang="en-IN" altLang="en-US">
              <a:latin typeface="Constantia" panose="02030602050306030303" charset="0"/>
              <a:cs typeface="Constantia" panose="02030602050306030303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INSTALL  THE  WEB  SERVER -</a:t>
            </a:r>
            <a:endParaRPr lang="en-IN" altLang="en-US"/>
          </a:p>
        </p:txBody>
      </p:sp>
      <p:pic>
        <p:nvPicPr>
          <p:cNvPr id="4" name="Content Placeholder 3" descr="Screenshot from 2018-09-28 12-03-4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773430"/>
            <a:ext cx="10086975" cy="57194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3244</Words>
  <Application>WPS Presentation</Application>
  <PresentationFormat>Widescreen</PresentationFormat>
  <Paragraphs>110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Arial</vt:lpstr>
      <vt:lpstr>SimSun</vt:lpstr>
      <vt:lpstr>Wingdings</vt:lpstr>
      <vt:lpstr>Constantia</vt:lpstr>
      <vt:lpstr>Cambria Math</vt:lpstr>
      <vt:lpstr>Wingdings</vt:lpstr>
      <vt:lpstr>Microsoft YaHei</vt:lpstr>
      <vt:lpstr>Arial Unicode MS</vt:lpstr>
      <vt:lpstr>Calibri</vt:lpstr>
      <vt:lpstr>Gear Drives</vt:lpstr>
      <vt:lpstr>PowerPoint 演示文稿</vt:lpstr>
      <vt:lpstr>        AUTOMATION     SCENARIOS     </vt:lpstr>
      <vt:lpstr>WHAT  IS  A  SERVER?</vt:lpstr>
      <vt:lpstr>WHAT ARE THE TYPES OF SERVERS?</vt:lpstr>
      <vt:lpstr>WHAT   IS  A   WEB SERVER?</vt:lpstr>
      <vt:lpstr>TYPES OF WEB SERVERS </vt:lpstr>
      <vt:lpstr>SCENARIO-- </vt:lpstr>
      <vt:lpstr>PSEUDOCODE-</vt:lpstr>
      <vt:lpstr>INSTALL  THE  WEB  SERVER -</vt:lpstr>
      <vt:lpstr>AFTER  FINDING THE LOCATION USING “GREP”</vt:lpstr>
      <vt:lpstr>SCHEDULING USING CRONTAB</vt:lpstr>
      <vt:lpstr>FILTERED LOG FILES OF LAST 24 HOURS</vt:lpstr>
      <vt:lpstr>PowerPoint 演示文稿</vt:lpstr>
      <vt:lpstr>PowerPoint 演示文稿</vt:lpstr>
      <vt:lpstr> SCENARIO-- (RUNNING)</vt:lpstr>
      <vt:lpstr>PSEUDOCODE- (RUNNING)</vt:lpstr>
      <vt:lpstr>NETSTAT COMMAND TO VIEW THE PORTS</vt:lpstr>
      <vt:lpstr>WHAT  IS  “ TIMESTAMP” ?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CH. Sri Sai Valli</dc:creator>
  <cp:lastModifiedBy>CH. Sri Sai Valli</cp:lastModifiedBy>
  <cp:revision>8</cp:revision>
  <dcterms:created xsi:type="dcterms:W3CDTF">2018-09-26T12:44:00Z</dcterms:created>
  <dcterms:modified xsi:type="dcterms:W3CDTF">2018-10-01T16:54:26Z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1033-10.2.0.7480</vt:lpwstr>
  </property>
</Properties>
</file>