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70" r:id="rId4"/>
    <p:sldId id="259" r:id="rId5"/>
    <p:sldId id="258" r:id="rId6"/>
    <p:sldId id="260" r:id="rId7"/>
    <p:sldId id="261" r:id="rId8"/>
    <p:sldId id="262" r:id="rId9"/>
    <p:sldId id="265" r:id="rId10"/>
    <p:sldId id="264" r:id="rId11"/>
    <p:sldId id="271" r:id="rId12"/>
    <p:sldId id="263"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4516C-526A-41E7-A01B-D6FA0031BB5A}" v="1" dt="2018-09-23T10:33:32.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88" d="100"/>
          <a:sy n="88" d="100"/>
        </p:scale>
        <p:origin x="3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9119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991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515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3703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054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4933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06105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9042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9444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662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3817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2458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873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3578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0395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486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9/26/2018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6585646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51" y="1503364"/>
            <a:ext cx="9144000" cy="2387600"/>
          </a:xfrm>
        </p:spPr>
        <p:txBody>
          <a:bodyPr/>
          <a:lstStyle/>
          <a:p>
            <a:r>
              <a:rPr lang="en-US" dirty="0">
                <a:cs typeface="Calibri Light"/>
              </a:rPr>
              <a:t>Development Delivery Pipeline Overview</a:t>
            </a:r>
            <a:endParaRPr lang="en-US" dirty="0"/>
          </a:p>
        </p:txBody>
      </p:sp>
      <p:sp>
        <p:nvSpPr>
          <p:cNvPr id="3" name="Subtitle 2"/>
          <p:cNvSpPr>
            <a:spLocks noGrp="1"/>
          </p:cNvSpPr>
          <p:nvPr>
            <p:ph type="subTitle" idx="1"/>
          </p:nvPr>
        </p:nvSpPr>
        <p:spPr>
          <a:xfrm>
            <a:off x="7815145" y="4429086"/>
            <a:ext cx="3298903" cy="1655762"/>
          </a:xfrm>
        </p:spPr>
        <p:txBody>
          <a:bodyPr vert="horz" lIns="91440" tIns="45720" rIns="91440" bIns="45720" rtlCol="0" anchor="t">
            <a:normAutofit/>
          </a:bodyPr>
          <a:lstStyle/>
          <a:p>
            <a:r>
              <a:rPr lang="en-US" b="1" dirty="0">
                <a:cs typeface="Calibri"/>
              </a:rPr>
              <a:t>Abhinav Sharma</a:t>
            </a:r>
          </a:p>
          <a:p>
            <a:r>
              <a:rPr lang="en-US" b="1" smtClean="0">
                <a:cs typeface="Calibri"/>
              </a:rPr>
              <a:t>500061181</a:t>
            </a:r>
            <a:endParaRPr lang="en-US" b="1" dirty="0">
              <a:cs typeface="Calibri"/>
            </a:endParaRPr>
          </a:p>
          <a:p>
            <a:endParaRPr lang="en-US" dirty="0">
              <a:cs typeface="Calibri"/>
            </a:endParaRPr>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F66-5020-451C-B60C-17D8E27035A5}"/>
              </a:ext>
            </a:extLst>
          </p:cNvPr>
          <p:cNvSpPr>
            <a:spLocks noGrp="1"/>
          </p:cNvSpPr>
          <p:nvPr>
            <p:ph type="title"/>
          </p:nvPr>
        </p:nvSpPr>
        <p:spPr/>
        <p:txBody>
          <a:bodyPr>
            <a:normAutofit/>
          </a:bodyPr>
          <a:lstStyle/>
          <a:p>
            <a:r>
              <a:rPr lang="en-US" sz="5400" b="1" dirty="0">
                <a:cs typeface="Calibri Light"/>
              </a:rPr>
              <a:t>Release Stage</a:t>
            </a:r>
            <a:endParaRPr lang="en-US" b="1">
              <a:cs typeface="Calibri Light"/>
            </a:endParaRPr>
          </a:p>
        </p:txBody>
      </p:sp>
      <p:sp>
        <p:nvSpPr>
          <p:cNvPr id="3" name="Content Placeholder 2">
            <a:extLst>
              <a:ext uri="{FF2B5EF4-FFF2-40B4-BE49-F238E27FC236}">
                <a16:creationId xmlns:a16="http://schemas.microsoft.com/office/drawing/2014/main" id="{D8764C05-C191-4FD8-BF6A-32557D278B37}"/>
              </a:ext>
            </a:extLst>
          </p:cNvPr>
          <p:cNvSpPr>
            <a:spLocks noGrp="1"/>
          </p:cNvSpPr>
          <p:nvPr>
            <p:ph idx="1"/>
          </p:nvPr>
        </p:nvSpPr>
        <p:spPr/>
        <p:txBody>
          <a:bodyPr vert="horz" lIns="91440" tIns="45720" rIns="91440" bIns="45720" rtlCol="0" anchor="t">
            <a:normAutofit/>
          </a:bodyPr>
          <a:lstStyle/>
          <a:p>
            <a:r>
              <a:rPr lang="en-US" dirty="0">
                <a:cs typeface="Calibri"/>
              </a:rPr>
              <a:t>This stage involved the deploying or releasing of the software or application in the production environment. </a:t>
            </a:r>
          </a:p>
          <a:p>
            <a:r>
              <a:rPr lang="en-US" dirty="0">
                <a:cs typeface="Calibri"/>
              </a:rPr>
              <a:t>Sometimes, tests might also occur in the production environment to ensure error free client side experience.</a:t>
            </a:r>
          </a:p>
        </p:txBody>
      </p:sp>
    </p:spTree>
    <p:extLst>
      <p:ext uri="{BB962C8B-B14F-4D97-AF65-F5344CB8AC3E}">
        <p14:creationId xmlns:p14="http://schemas.microsoft.com/office/powerpoint/2010/main" val="243401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802" y="862149"/>
            <a:ext cx="8763655" cy="493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5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9090-2363-40AF-BE81-1CF4C05724F3}"/>
              </a:ext>
            </a:extLst>
          </p:cNvPr>
          <p:cNvSpPr>
            <a:spLocks noGrp="1"/>
          </p:cNvSpPr>
          <p:nvPr>
            <p:ph type="title"/>
          </p:nvPr>
        </p:nvSpPr>
        <p:spPr/>
        <p:txBody>
          <a:bodyPr>
            <a:normAutofit/>
          </a:bodyPr>
          <a:lstStyle/>
          <a:p>
            <a:r>
              <a:rPr lang="en-US" sz="4800" b="1" dirty="0">
                <a:cs typeface="Calibri Light"/>
              </a:rPr>
              <a:t>Then, what's the problem?</a:t>
            </a:r>
            <a:endParaRPr lang="en-US" sz="4800" b="1" dirty="0"/>
          </a:p>
        </p:txBody>
      </p:sp>
      <p:sp>
        <p:nvSpPr>
          <p:cNvPr id="3" name="Content Placeholder 2">
            <a:extLst>
              <a:ext uri="{FF2B5EF4-FFF2-40B4-BE49-F238E27FC236}">
                <a16:creationId xmlns:a16="http://schemas.microsoft.com/office/drawing/2014/main" id="{309F2A29-6314-4FD2-958A-74BAAEE0DB71}"/>
              </a:ext>
            </a:extLst>
          </p:cNvPr>
          <p:cNvSpPr>
            <a:spLocks noGrp="1"/>
          </p:cNvSpPr>
          <p:nvPr>
            <p:ph idx="1"/>
          </p:nvPr>
        </p:nvSpPr>
        <p:spPr/>
        <p:txBody>
          <a:bodyPr vert="horz" lIns="91440" tIns="45720" rIns="91440" bIns="45720" rtlCol="0" anchor="t">
            <a:normAutofit/>
          </a:bodyPr>
          <a:lstStyle/>
          <a:p>
            <a:r>
              <a:rPr lang="en-US" dirty="0">
                <a:cs typeface="Calibri"/>
              </a:rPr>
              <a:t>Sometimes, there are chances that manual </a:t>
            </a:r>
            <a:r>
              <a:rPr lang="en-US" dirty="0" smtClean="0">
                <a:cs typeface="Calibri"/>
              </a:rPr>
              <a:t>testing, deployment </a:t>
            </a:r>
            <a:r>
              <a:rPr lang="en-US" dirty="0">
                <a:cs typeface="Calibri"/>
              </a:rPr>
              <a:t>might have some errors and can lead to discrepancies and slowing down of the delivery process. This is where </a:t>
            </a:r>
            <a:r>
              <a:rPr lang="en-US" b="1" dirty="0">
                <a:cs typeface="Calibri"/>
              </a:rPr>
              <a:t>continuous delivery</a:t>
            </a:r>
            <a:r>
              <a:rPr lang="en-US" dirty="0">
                <a:cs typeface="Calibri"/>
              </a:rPr>
              <a:t> pipeline comes into picture. </a:t>
            </a:r>
          </a:p>
          <a:p>
            <a:endParaRPr lang="en-US" dirty="0">
              <a:cs typeface="Calibri"/>
            </a:endParaRPr>
          </a:p>
          <a:p>
            <a:r>
              <a:rPr lang="en-US" dirty="0">
                <a:cs typeface="Calibri"/>
              </a:rPr>
              <a:t>Continuous delivery ensures that the all the processes at each stage in a delivery pipeline are automated by using various tools. This way, errors reduce and efficiency increases, thus leading to even more faster updates.  </a:t>
            </a:r>
          </a:p>
        </p:txBody>
      </p:sp>
    </p:spTree>
    <p:extLst>
      <p:ext uri="{BB962C8B-B14F-4D97-AF65-F5344CB8AC3E}">
        <p14:creationId xmlns:p14="http://schemas.microsoft.com/office/powerpoint/2010/main" val="203230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ECFB-6997-4379-825F-EEF3236B3ECC}"/>
              </a:ext>
            </a:extLst>
          </p:cNvPr>
          <p:cNvSpPr>
            <a:spLocks noGrp="1"/>
          </p:cNvSpPr>
          <p:nvPr>
            <p:ph type="title"/>
          </p:nvPr>
        </p:nvSpPr>
        <p:spPr>
          <a:xfrm flipV="1">
            <a:off x="12714248" y="306079"/>
            <a:ext cx="52039" cy="59046"/>
          </a:xfrm>
        </p:spPr>
        <p:txBody>
          <a:bodyPr>
            <a:normAutofit fontScale="90000"/>
          </a:bodyPr>
          <a:lstStyle/>
          <a:p>
            <a:endParaRPr lang="en-US" b="1" dirty="0">
              <a:cs typeface="Calibri Light"/>
            </a:endParaRPr>
          </a:p>
        </p:txBody>
      </p:sp>
      <p:sp>
        <p:nvSpPr>
          <p:cNvPr id="3" name="Content Placeholder 2">
            <a:extLst>
              <a:ext uri="{FF2B5EF4-FFF2-40B4-BE49-F238E27FC236}">
                <a16:creationId xmlns:a16="http://schemas.microsoft.com/office/drawing/2014/main" id="{10C6A6A5-E1ED-463C-9229-19106C27AA2B}"/>
              </a:ext>
            </a:extLst>
          </p:cNvPr>
          <p:cNvSpPr>
            <a:spLocks noGrp="1"/>
          </p:cNvSpPr>
          <p:nvPr>
            <p:ph idx="1"/>
          </p:nvPr>
        </p:nvSpPr>
        <p:spPr>
          <a:xfrm>
            <a:off x="159835" y="171528"/>
            <a:ext cx="10766502" cy="6683801"/>
          </a:xfrm>
        </p:spPr>
        <p:txBody>
          <a:bodyPr vert="horz" lIns="91440" tIns="45720" rIns="91440" bIns="45720" rtlCol="0" anchor="t">
            <a:normAutofit/>
          </a:bodyPr>
          <a:lstStyle/>
          <a:p>
            <a:r>
              <a:rPr lang="en-US" dirty="0">
                <a:cs typeface="Calibri"/>
              </a:rPr>
              <a:t>Thus, now we automate the build, test and deployment process to a full extent.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sz="2000" dirty="0">
              <a:cs typeface="Calibri"/>
            </a:endParaRPr>
          </a:p>
          <a:p>
            <a:endParaRPr lang="en-US" sz="2000" dirty="0">
              <a:cs typeface="Calibri"/>
            </a:endParaRPr>
          </a:p>
          <a:p>
            <a:pPr marL="457200" lvl="1" indent="0">
              <a:buNone/>
            </a:pPr>
            <a:endParaRPr lang="en-US" sz="1600" dirty="0" smtClean="0">
              <a:cs typeface="Calibri"/>
            </a:endParaRPr>
          </a:p>
          <a:p>
            <a:pPr marL="457200" lvl="1" indent="0">
              <a:buNone/>
            </a:pPr>
            <a:endParaRPr lang="en-US" dirty="0">
              <a:cs typeface="Calibri"/>
            </a:endParaRPr>
          </a:p>
          <a:p>
            <a:pPr marL="457200" lvl="1" indent="0">
              <a:buNone/>
            </a:pPr>
            <a:endParaRPr lang="en-US" sz="1600" dirty="0" smtClean="0">
              <a:cs typeface="Calibri"/>
            </a:endParaRPr>
          </a:p>
          <a:p>
            <a:pPr marL="457200" lvl="1" indent="0">
              <a:buNone/>
            </a:pPr>
            <a:r>
              <a:rPr lang="en-US" dirty="0">
                <a:cs typeface="Calibri"/>
              </a:rPr>
              <a:t>	</a:t>
            </a:r>
            <a:r>
              <a:rPr lang="en-US" dirty="0" smtClean="0">
                <a:cs typeface="Calibri"/>
              </a:rPr>
              <a:t>							</a:t>
            </a:r>
            <a:r>
              <a:rPr lang="en-US" sz="1600" dirty="0" smtClean="0">
                <a:cs typeface="Calibri"/>
              </a:rPr>
              <a:t>Source</a:t>
            </a:r>
            <a:r>
              <a:rPr lang="en-US" sz="1600" dirty="0">
                <a:cs typeface="Calibri"/>
              </a:rPr>
              <a:t>: </a:t>
            </a:r>
            <a:r>
              <a:rPr lang="en-US" sz="1600" dirty="0" err="1">
                <a:cs typeface="Calibri"/>
              </a:rPr>
              <a:t>Xebia</a:t>
            </a:r>
            <a:r>
              <a:rPr lang="en-US" sz="1600" dirty="0">
                <a:cs typeface="Calibri"/>
              </a:rPr>
              <a:t>: Module 1 – Introduction to Automation</a:t>
            </a:r>
          </a:p>
        </p:txBody>
      </p:sp>
      <p:pic>
        <p:nvPicPr>
          <p:cNvPr id="4" name="Picture 4">
            <a:extLst>
              <a:ext uri="{FF2B5EF4-FFF2-40B4-BE49-F238E27FC236}">
                <a16:creationId xmlns:a16="http://schemas.microsoft.com/office/drawing/2014/main" id="{69F375DF-1226-4F39-A859-3B49192FC0A9}"/>
              </a:ext>
            </a:extLst>
          </p:cNvPr>
          <p:cNvPicPr>
            <a:picLocks noChangeAspect="1"/>
          </p:cNvPicPr>
          <p:nvPr/>
        </p:nvPicPr>
        <p:blipFill>
          <a:blip r:embed="rId2"/>
          <a:stretch>
            <a:fillRect/>
          </a:stretch>
        </p:blipFill>
        <p:spPr>
          <a:xfrm>
            <a:off x="1379034" y="1482816"/>
            <a:ext cx="8328101" cy="4068927"/>
          </a:xfrm>
          <a:prstGeom prst="rect">
            <a:avLst/>
          </a:prstGeom>
        </p:spPr>
      </p:pic>
    </p:spTree>
    <p:extLst>
      <p:ext uri="{BB962C8B-B14F-4D97-AF65-F5344CB8AC3E}">
        <p14:creationId xmlns:p14="http://schemas.microsoft.com/office/powerpoint/2010/main" val="1633082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8011-4A33-4172-AD5F-B8F61933B2D5}"/>
              </a:ext>
            </a:extLst>
          </p:cNvPr>
          <p:cNvSpPr>
            <a:spLocks noGrp="1"/>
          </p:cNvSpPr>
          <p:nvPr>
            <p:ph type="title"/>
          </p:nvPr>
        </p:nvSpPr>
        <p:spPr>
          <a:xfrm rot="10800000" flipV="1">
            <a:off x="838200" y="417590"/>
            <a:ext cx="10515600" cy="848924"/>
          </a:xfrm>
        </p:spPr>
        <p:txBody>
          <a:bodyPr>
            <a:normAutofit fontScale="90000"/>
          </a:bodyPr>
          <a:lstStyle/>
          <a:p>
            <a:r>
              <a:rPr lang="en-US" b="1" dirty="0">
                <a:cs typeface="Calibri Light"/>
              </a:rPr>
              <a:t>Thus, the continuous delivery pipeline can be majorly divided into </a:t>
            </a:r>
            <a:r>
              <a:rPr lang="en-US" b="1" dirty="0" smtClean="0">
                <a:cs typeface="Calibri Light"/>
              </a:rPr>
              <a:t>following </a:t>
            </a:r>
            <a:r>
              <a:rPr lang="en-US" b="1" dirty="0">
                <a:cs typeface="Calibri Light"/>
              </a:rPr>
              <a:t>stages:</a:t>
            </a:r>
            <a:endParaRPr lang="en-US" b="1" dirty="0"/>
          </a:p>
        </p:txBody>
      </p:sp>
      <p:sp>
        <p:nvSpPr>
          <p:cNvPr id="3" name="Content Placeholder 2">
            <a:extLst>
              <a:ext uri="{FF2B5EF4-FFF2-40B4-BE49-F238E27FC236}">
                <a16:creationId xmlns:a16="http://schemas.microsoft.com/office/drawing/2014/main" id="{21BB811D-7929-49F8-A269-6BDF9596F814}"/>
              </a:ext>
            </a:extLst>
          </p:cNvPr>
          <p:cNvSpPr>
            <a:spLocks noGrp="1"/>
          </p:cNvSpPr>
          <p:nvPr>
            <p:ph idx="1"/>
          </p:nvPr>
        </p:nvSpPr>
        <p:spPr>
          <a:xfrm>
            <a:off x="838200" y="1398162"/>
            <a:ext cx="10515600" cy="4611533"/>
          </a:xfrm>
        </p:spPr>
        <p:txBody>
          <a:bodyPr vert="horz" lIns="91440" tIns="45720" rIns="91440" bIns="45720" rtlCol="0" anchor="t">
            <a:normAutofit fontScale="92500"/>
          </a:bodyPr>
          <a:lstStyle/>
          <a:p>
            <a:endParaRPr lang="en-US" dirty="0">
              <a:cs typeface="Calibri"/>
            </a:endParaRPr>
          </a:p>
          <a:p>
            <a:pPr marL="0" indent="0">
              <a:buNone/>
            </a:pPr>
            <a:r>
              <a:rPr lang="en-US" dirty="0" smtClean="0">
                <a:cs typeface="Calibri"/>
              </a:rPr>
              <a:t>1) </a:t>
            </a:r>
            <a:r>
              <a:rPr lang="en-US" sz="2400" b="1" dirty="0" smtClean="0">
                <a:cs typeface="Calibri"/>
              </a:rPr>
              <a:t>Automated </a:t>
            </a:r>
            <a:r>
              <a:rPr lang="en-US" sz="2400" b="1" dirty="0">
                <a:cs typeface="Calibri"/>
              </a:rPr>
              <a:t>Build:</a:t>
            </a:r>
            <a:r>
              <a:rPr lang="en-US" b="1" dirty="0">
                <a:cs typeface="Calibri"/>
              </a:rPr>
              <a:t> </a:t>
            </a:r>
            <a:r>
              <a:rPr lang="en-US" sz="2400" dirty="0">
                <a:cs typeface="Calibri"/>
              </a:rPr>
              <a:t>It is the process in which the parts of code written by developers are combined together and unit tests are conducted to ensure each part of code is working.  There is generally a continuous integration process where software developers check-in their changes, and if anyone breaks the build, it needs to be addressed.  Tools like Apache ANT, Maven, Gradle, MSBuild etc are used to automate this process. </a:t>
            </a:r>
            <a:endParaRPr lang="en-US" sz="2400" dirty="0" smtClean="0">
              <a:cs typeface="Calibri"/>
            </a:endParaRPr>
          </a:p>
          <a:p>
            <a:pPr marL="0" indent="0">
              <a:buNone/>
            </a:pPr>
            <a:endParaRPr lang="en-US" sz="2400" dirty="0">
              <a:cs typeface="Calibri"/>
            </a:endParaRPr>
          </a:p>
          <a:p>
            <a:pPr marL="0" indent="0">
              <a:buNone/>
            </a:pPr>
            <a:r>
              <a:rPr lang="en-US" sz="2400" dirty="0">
                <a:cs typeface="Calibri"/>
              </a:rPr>
              <a:t>2) </a:t>
            </a:r>
            <a:r>
              <a:rPr lang="en-US" sz="2400" b="1" dirty="0">
                <a:cs typeface="Calibri"/>
              </a:rPr>
              <a:t>Automated Testing: </a:t>
            </a:r>
            <a:r>
              <a:rPr lang="en-US" sz="2400" dirty="0">
                <a:cs typeface="Calibri"/>
              </a:rPr>
              <a:t>This involves the testing of the software that passes the build stage. Tests such as functional test, static code quality analysis etc take place. Tools used are Selenium, Jenkins, Bamboo, Vagrant etc are used. </a:t>
            </a:r>
            <a:endParaRPr lang="en-US" sz="2400" b="1" dirty="0">
              <a:cs typeface="Calibri"/>
            </a:endParaRPr>
          </a:p>
        </p:txBody>
      </p:sp>
    </p:spTree>
    <p:extLst>
      <p:ext uri="{BB962C8B-B14F-4D97-AF65-F5344CB8AC3E}">
        <p14:creationId xmlns:p14="http://schemas.microsoft.com/office/powerpoint/2010/main" val="1197411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2F8-3F18-41D4-A03B-EA989D5E0373}"/>
              </a:ext>
            </a:extLst>
          </p:cNvPr>
          <p:cNvSpPr>
            <a:spLocks noGrp="1"/>
          </p:cNvSpPr>
          <p:nvPr>
            <p:ph type="title"/>
          </p:nvPr>
        </p:nvSpPr>
        <p:spPr>
          <a:xfrm>
            <a:off x="838200" y="365125"/>
            <a:ext cx="10515600" cy="396295"/>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BC0A9B36-38DC-411F-986D-7E520C720116}"/>
              </a:ext>
            </a:extLst>
          </p:cNvPr>
          <p:cNvSpPr>
            <a:spLocks noGrp="1"/>
          </p:cNvSpPr>
          <p:nvPr>
            <p:ph idx="1"/>
          </p:nvPr>
        </p:nvSpPr>
        <p:spPr>
          <a:xfrm>
            <a:off x="838200" y="710504"/>
            <a:ext cx="10515600" cy="5410703"/>
          </a:xfrm>
        </p:spPr>
        <p:txBody>
          <a:bodyPr vert="horz" lIns="91440" tIns="45720" rIns="91440" bIns="45720" rtlCol="0" anchor="t">
            <a:normAutofit/>
          </a:bodyPr>
          <a:lstStyle/>
          <a:p>
            <a:pPr marL="0" indent="0">
              <a:buNone/>
            </a:pPr>
            <a:endParaRPr lang="en-US" sz="2400" dirty="0">
              <a:cs typeface="Calibri"/>
            </a:endParaRPr>
          </a:p>
          <a:p>
            <a:pPr marL="0" indent="0">
              <a:buNone/>
            </a:pPr>
            <a:r>
              <a:rPr lang="en-US" sz="2400">
                <a:cs typeface="Calibri"/>
              </a:rPr>
              <a:t>3) </a:t>
            </a:r>
            <a:r>
              <a:rPr lang="en-US" sz="2400" b="1">
                <a:cs typeface="Calibri"/>
              </a:rPr>
              <a:t>Automated Deployment: </a:t>
            </a:r>
            <a:r>
              <a:rPr lang="en-US" sz="2400">
                <a:cs typeface="Calibri"/>
              </a:rPr>
              <a:t>This is the stage in which the package is ready to be released or deployed into real production. In layman language it is the process of updating your code to the server. It is in this stage, where we integrate our release management software with our actual code releases. Tools like uDeploy, Jenkins are used to schedule deployments on servers. </a:t>
            </a:r>
            <a:endParaRPr lang="en-US">
              <a:cs typeface="Calibri"/>
            </a:endParaRPr>
          </a:p>
          <a:p>
            <a:endParaRPr lang="en-US" sz="2400" dirty="0">
              <a:cs typeface="Calibri"/>
            </a:endParaRPr>
          </a:p>
          <a:p>
            <a:pPr marL="0" indent="0">
              <a:buNone/>
            </a:pPr>
            <a:r>
              <a:rPr lang="en-US" sz="2400" dirty="0">
                <a:cs typeface="Calibri"/>
              </a:rPr>
              <a:t>4)</a:t>
            </a:r>
            <a:r>
              <a:rPr lang="en-US" sz="2400" b="1" dirty="0">
                <a:cs typeface="Calibri"/>
              </a:rPr>
              <a:t> Automated Provisioning: </a:t>
            </a:r>
            <a:r>
              <a:rPr lang="en-US" sz="2400" dirty="0">
                <a:cs typeface="Calibri"/>
              </a:rPr>
              <a:t>They are primarily used for the provisioning and ongoing configuration management of </a:t>
            </a:r>
            <a:r>
              <a:rPr lang="en-US" sz="2400" b="1" dirty="0">
                <a:cs typeface="Calibri"/>
              </a:rPr>
              <a:t>servers</a:t>
            </a:r>
            <a:r>
              <a:rPr lang="en-US" sz="2400" dirty="0">
                <a:cs typeface="Calibri"/>
              </a:rPr>
              <a:t>. They apply changes to infrastructure using an </a:t>
            </a:r>
            <a:r>
              <a:rPr lang="en-US" sz="2400" b="1" dirty="0">
                <a:cs typeface="Calibri"/>
              </a:rPr>
              <a:t>infrastructure as code</a:t>
            </a:r>
            <a:r>
              <a:rPr lang="en-US" sz="2400" dirty="0">
                <a:cs typeface="Calibri"/>
              </a:rPr>
              <a:t> approach where the desired state of infrastructure is stored in a repository—usually a source control system. Tools used </a:t>
            </a:r>
            <a:r>
              <a:rPr lang="en-US" sz="2400">
                <a:cs typeface="Calibri"/>
              </a:rPr>
              <a:t>are Chef, Puppet, Salt. </a:t>
            </a:r>
            <a:endParaRPr lang="en-US" sz="2400" dirty="0">
              <a:cs typeface="Calibri"/>
            </a:endParaRPr>
          </a:p>
        </p:txBody>
      </p:sp>
    </p:spTree>
    <p:extLst>
      <p:ext uri="{BB962C8B-B14F-4D97-AF65-F5344CB8AC3E}">
        <p14:creationId xmlns:p14="http://schemas.microsoft.com/office/powerpoint/2010/main" val="346801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7157-E2CB-4DF0-A896-88AB0978EE05}"/>
              </a:ext>
            </a:extLst>
          </p:cNvPr>
          <p:cNvSpPr>
            <a:spLocks noGrp="1"/>
          </p:cNvSpPr>
          <p:nvPr>
            <p:ph type="title"/>
          </p:nvPr>
        </p:nvSpPr>
        <p:spPr>
          <a:xfrm>
            <a:off x="39030" y="448759"/>
            <a:ext cx="12058184" cy="1325563"/>
          </a:xfrm>
        </p:spPr>
        <p:txBody>
          <a:bodyPr/>
          <a:lstStyle/>
          <a:p>
            <a:endParaRPr lang="en-US" dirty="0"/>
          </a:p>
        </p:txBody>
      </p:sp>
      <p:sp>
        <p:nvSpPr>
          <p:cNvPr id="3" name="Content Placeholder 2">
            <a:extLst>
              <a:ext uri="{FF2B5EF4-FFF2-40B4-BE49-F238E27FC236}">
                <a16:creationId xmlns:a16="http://schemas.microsoft.com/office/drawing/2014/main" id="{37D92D98-116C-4CF6-9AF3-BDC7E94A04B1}"/>
              </a:ext>
            </a:extLst>
          </p:cNvPr>
          <p:cNvSpPr>
            <a:spLocks noGrp="1"/>
          </p:cNvSpPr>
          <p:nvPr>
            <p:ph idx="1"/>
          </p:nvPr>
        </p:nvSpPr>
        <p:spPr>
          <a:xfrm>
            <a:off x="1610422" y="1611086"/>
            <a:ext cx="8915400" cy="3777622"/>
          </a:xfrm>
        </p:spPr>
        <p:txBody>
          <a:bodyPr vert="horz" lIns="91440" tIns="45720" rIns="91440" bIns="45720" rtlCol="0" anchor="t">
            <a:normAutofit/>
          </a:bodyPr>
          <a:lstStyle/>
          <a:p>
            <a:pPr marL="0" indent="0">
              <a:buNone/>
            </a:pPr>
            <a:r>
              <a:rPr lang="en-US" sz="8000" dirty="0">
                <a:cs typeface="Calibri"/>
              </a:rPr>
              <a:t>       </a:t>
            </a:r>
          </a:p>
          <a:p>
            <a:pPr marL="0" indent="0">
              <a:buNone/>
            </a:pPr>
            <a:r>
              <a:rPr lang="en-US" sz="8000" dirty="0">
                <a:cs typeface="Calibri"/>
              </a:rPr>
              <a:t>      THANK YOU!</a:t>
            </a:r>
          </a:p>
        </p:txBody>
      </p:sp>
    </p:spTree>
    <p:extLst>
      <p:ext uri="{BB962C8B-B14F-4D97-AF65-F5344CB8AC3E}">
        <p14:creationId xmlns:p14="http://schemas.microsoft.com/office/powerpoint/2010/main" val="2506241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948F-D9BD-4688-9285-339BB08F2A74}"/>
              </a:ext>
            </a:extLst>
          </p:cNvPr>
          <p:cNvSpPr>
            <a:spLocks noGrp="1"/>
          </p:cNvSpPr>
          <p:nvPr>
            <p:ph type="title"/>
          </p:nvPr>
        </p:nvSpPr>
        <p:spPr/>
        <p:txBody>
          <a:bodyPr/>
          <a:lstStyle/>
          <a:p>
            <a:r>
              <a:rPr lang="en-US" dirty="0">
                <a:cs typeface="Calibri Light"/>
              </a:rPr>
              <a:t>Today's Scenario...</a:t>
            </a:r>
            <a:endParaRPr lang="en-US" dirty="0"/>
          </a:p>
        </p:txBody>
      </p:sp>
      <p:sp>
        <p:nvSpPr>
          <p:cNvPr id="3" name="Content Placeholder 2">
            <a:extLst>
              <a:ext uri="{FF2B5EF4-FFF2-40B4-BE49-F238E27FC236}">
                <a16:creationId xmlns:a16="http://schemas.microsoft.com/office/drawing/2014/main" id="{4EEF88C4-16E9-44C2-BE09-2023A543CEF6}"/>
              </a:ext>
            </a:extLst>
          </p:cNvPr>
          <p:cNvSpPr>
            <a:spLocks noGrp="1"/>
          </p:cNvSpPr>
          <p:nvPr>
            <p:ph idx="1"/>
          </p:nvPr>
        </p:nvSpPr>
        <p:spPr/>
        <p:txBody>
          <a:bodyPr vert="horz" lIns="91440" tIns="45720" rIns="91440" bIns="45720" rtlCol="0" anchor="t">
            <a:normAutofit/>
          </a:bodyPr>
          <a:lstStyle/>
          <a:p>
            <a:r>
              <a:rPr lang="en-US" dirty="0">
                <a:cs typeface="Calibri"/>
              </a:rPr>
              <a:t>In today's world, clients expect a constant flow of updates.  Moreover, they expect them to be seamlessly deployed. </a:t>
            </a:r>
          </a:p>
          <a:p>
            <a:endParaRPr lang="en-US" dirty="0">
              <a:cs typeface="Calibri"/>
            </a:endParaRPr>
          </a:p>
          <a:p>
            <a:r>
              <a:rPr lang="en-US" dirty="0">
                <a:cs typeface="Calibri"/>
              </a:rPr>
              <a:t>Thus, we need something that optimizes time and keeps the flow of updates continuous and error free.  This is achieved with the help of a </a:t>
            </a:r>
            <a:r>
              <a:rPr lang="en-US" b="1" dirty="0">
                <a:cs typeface="Calibri"/>
              </a:rPr>
              <a:t>pipeline </a:t>
            </a:r>
            <a:r>
              <a:rPr lang="en-US" dirty="0">
                <a:cs typeface="Calibri"/>
              </a:rPr>
              <a:t>in DevOps .  </a:t>
            </a:r>
          </a:p>
          <a:p>
            <a:endParaRPr lang="en-US" dirty="0">
              <a:cs typeface="Calibri"/>
            </a:endParaRPr>
          </a:p>
          <a:p>
            <a:r>
              <a:rPr lang="en-US" dirty="0">
                <a:cs typeface="Calibri"/>
              </a:rPr>
              <a:t>The two main processes in a pipeline are </a:t>
            </a:r>
            <a:r>
              <a:rPr lang="en-US" b="1" dirty="0">
                <a:cs typeface="Calibri"/>
              </a:rPr>
              <a:t>C</a:t>
            </a:r>
            <a:r>
              <a:rPr lang="en-US" b="1" i="1" dirty="0">
                <a:cs typeface="Calibri"/>
              </a:rPr>
              <a:t>ontinuous Integration (CI)</a:t>
            </a:r>
            <a:r>
              <a:rPr lang="en-US" i="1" dirty="0">
                <a:cs typeface="Calibri"/>
              </a:rPr>
              <a:t> </a:t>
            </a:r>
            <a:r>
              <a:rPr lang="en-US" dirty="0">
                <a:cs typeface="Calibri"/>
              </a:rPr>
              <a:t>and </a:t>
            </a:r>
            <a:r>
              <a:rPr lang="en-US" b="1" i="1" dirty="0">
                <a:cs typeface="Calibri"/>
              </a:rPr>
              <a:t>Continuous Delivery (CD). </a:t>
            </a:r>
            <a:endParaRPr lang="en-US" dirty="0"/>
          </a:p>
        </p:txBody>
      </p:sp>
    </p:spTree>
    <p:extLst>
      <p:ext uri="{BB962C8B-B14F-4D97-AF65-F5344CB8AC3E}">
        <p14:creationId xmlns:p14="http://schemas.microsoft.com/office/powerpoint/2010/main" val="3673386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Why is there a need for a delivery pipeline?</a:t>
            </a:r>
            <a:endParaRPr lang="en-US" dirty="0"/>
          </a:p>
        </p:txBody>
      </p:sp>
      <p:sp>
        <p:nvSpPr>
          <p:cNvPr id="3" name="Content Placeholder 2"/>
          <p:cNvSpPr>
            <a:spLocks noGrp="1"/>
          </p:cNvSpPr>
          <p:nvPr>
            <p:ph idx="1"/>
          </p:nvPr>
        </p:nvSpPr>
        <p:spPr/>
        <p:txBody>
          <a:bodyPr/>
          <a:lstStyle/>
          <a:p>
            <a:r>
              <a:rPr lang="en-US" dirty="0" smtClean="0"/>
              <a:t>Consider a scenario in a project where the client suddenly tells the development team to build a new functionality in a very less amount of time. If the team, keeps the as-usual process ongoing then, first it would go to dev team where the functionality would be coded, then it would move to testing team, then QA Team, then the user acceptance test and then finally to operations team for final deployment. The process of moving from one phase to another would also require time, moreover there are chances of errors too in any of the phases. So to reduce the errors and time that is being wasted, we use delivery pipelines where </a:t>
            </a:r>
            <a:r>
              <a:rPr lang="en-US" dirty="0"/>
              <a:t> build, test, and deploy </a:t>
            </a:r>
            <a:r>
              <a:rPr lang="en-US" dirty="0" smtClean="0"/>
              <a:t>are done in </a:t>
            </a:r>
            <a:r>
              <a:rPr lang="en-US" dirty="0"/>
              <a:t>a repeatable way with minimal human intervention. In a </a:t>
            </a:r>
            <a:r>
              <a:rPr lang="en-US" b="1" dirty="0"/>
              <a:t>pipeline</a:t>
            </a:r>
            <a:r>
              <a:rPr lang="en-US" dirty="0"/>
              <a:t>, sequences of stages retrieve input and run jobs, such as builds, tests, and deployments.</a:t>
            </a:r>
            <a:r>
              <a:rPr lang="en-US" dirty="0" smtClean="0"/>
              <a:t> </a:t>
            </a:r>
            <a:endParaRPr lang="en-US" dirty="0"/>
          </a:p>
        </p:txBody>
      </p:sp>
    </p:spTree>
    <p:extLst>
      <p:ext uri="{BB962C8B-B14F-4D97-AF65-F5344CB8AC3E}">
        <p14:creationId xmlns:p14="http://schemas.microsoft.com/office/powerpoint/2010/main" val="3537009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1013-5A16-4560-90D8-2FEE386D9E63}"/>
              </a:ext>
            </a:extLst>
          </p:cNvPr>
          <p:cNvSpPr>
            <a:spLocks noGrp="1"/>
          </p:cNvSpPr>
          <p:nvPr>
            <p:ph type="title"/>
          </p:nvPr>
        </p:nvSpPr>
        <p:spPr/>
        <p:txBody>
          <a:bodyPr/>
          <a:lstStyle/>
          <a:p>
            <a:r>
              <a:rPr lang="en-US" dirty="0">
                <a:cs typeface="Calibri Light"/>
              </a:rPr>
              <a:t>Before we begin...</a:t>
            </a:r>
            <a:endParaRPr lang="en-US" dirty="0"/>
          </a:p>
        </p:txBody>
      </p:sp>
      <p:sp>
        <p:nvSpPr>
          <p:cNvPr id="3" name="Content Placeholder 2">
            <a:extLst>
              <a:ext uri="{FF2B5EF4-FFF2-40B4-BE49-F238E27FC236}">
                <a16:creationId xmlns:a16="http://schemas.microsoft.com/office/drawing/2014/main" id="{564E6356-E99D-4667-9C3D-C588971DBF7F}"/>
              </a:ext>
            </a:extLst>
          </p:cNvPr>
          <p:cNvSpPr>
            <a:spLocks noGrp="1"/>
          </p:cNvSpPr>
          <p:nvPr>
            <p:ph idx="1"/>
          </p:nvPr>
        </p:nvSpPr>
        <p:spPr>
          <a:xfrm>
            <a:off x="838200" y="2476113"/>
            <a:ext cx="10515600" cy="4806679"/>
          </a:xfrm>
        </p:spPr>
        <p:txBody>
          <a:bodyPr vert="horz" lIns="91440" tIns="45720" rIns="91440" bIns="45720" rtlCol="0" anchor="t">
            <a:normAutofit/>
          </a:bodyPr>
          <a:lstStyle/>
          <a:p>
            <a:endParaRPr lang="en-US" b="1" dirty="0">
              <a:cs typeface="Calibri"/>
            </a:endParaRPr>
          </a:p>
          <a:p>
            <a:r>
              <a:rPr lang="en-US" b="1" dirty="0">
                <a:cs typeface="Calibri"/>
              </a:rPr>
              <a:t>C</a:t>
            </a:r>
            <a:r>
              <a:rPr lang="en-US" b="1" i="1" dirty="0">
                <a:cs typeface="Calibri"/>
              </a:rPr>
              <a:t>ontinuous Integration (CI)</a:t>
            </a:r>
            <a:r>
              <a:rPr lang="en-US" i="1" dirty="0">
                <a:cs typeface="Calibri"/>
              </a:rPr>
              <a:t> </a:t>
            </a:r>
            <a:r>
              <a:rPr lang="en-US" dirty="0">
                <a:cs typeface="Calibri"/>
              </a:rPr>
              <a:t>and </a:t>
            </a:r>
            <a:r>
              <a:rPr lang="en-US" b="1" i="1" dirty="0">
                <a:cs typeface="Calibri"/>
              </a:rPr>
              <a:t>Continuous Delivery (CD) </a:t>
            </a:r>
            <a:r>
              <a:rPr lang="en-US" dirty="0">
                <a:cs typeface="Calibri"/>
              </a:rPr>
              <a:t>are two of the most crucial parts in a DevOps development life cycle. </a:t>
            </a:r>
            <a:endParaRPr lang="en-US"/>
          </a:p>
          <a:p>
            <a:endParaRPr lang="en-US" dirty="0">
              <a:cs typeface="Calibri"/>
            </a:endParaRPr>
          </a:p>
          <a:p>
            <a:r>
              <a:rPr lang="en-US" dirty="0">
                <a:cs typeface="Calibri"/>
              </a:rPr>
              <a:t>Thus, we need to have a good understanding about them.</a:t>
            </a:r>
          </a:p>
          <a:p>
            <a:endParaRPr lang="en-US" dirty="0">
              <a:cs typeface="Calibri"/>
            </a:endParaRPr>
          </a:p>
        </p:txBody>
      </p:sp>
    </p:spTree>
    <p:extLst>
      <p:ext uri="{BB962C8B-B14F-4D97-AF65-F5344CB8AC3E}">
        <p14:creationId xmlns:p14="http://schemas.microsoft.com/office/powerpoint/2010/main" val="2885123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49E-A3E7-459F-88C4-DCF80F29EC62}"/>
              </a:ext>
            </a:extLst>
          </p:cNvPr>
          <p:cNvSpPr>
            <a:spLocks noGrp="1"/>
          </p:cNvSpPr>
          <p:nvPr>
            <p:ph type="title"/>
          </p:nvPr>
        </p:nvSpPr>
        <p:spPr/>
        <p:txBody>
          <a:bodyPr/>
          <a:lstStyle/>
          <a:p>
            <a:r>
              <a:rPr lang="en-US" dirty="0">
                <a:cs typeface="Calibri Light"/>
              </a:rPr>
              <a:t>What is </a:t>
            </a:r>
            <a:r>
              <a:rPr lang="en-US" b="1" i="1" dirty="0">
                <a:cs typeface="Calibri Light"/>
              </a:rPr>
              <a:t>Continuous Integration (CI)?</a:t>
            </a:r>
          </a:p>
        </p:txBody>
      </p:sp>
      <p:sp>
        <p:nvSpPr>
          <p:cNvPr id="3" name="Content Placeholder 2">
            <a:extLst>
              <a:ext uri="{FF2B5EF4-FFF2-40B4-BE49-F238E27FC236}">
                <a16:creationId xmlns:a16="http://schemas.microsoft.com/office/drawing/2014/main" id="{BE9C4FBF-CA4D-495D-A200-CE1D3534142C}"/>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It is a development practice where the developers integrate their codes in a shared repository several times a day. </a:t>
            </a:r>
            <a:endParaRPr lang="en-US"/>
          </a:p>
          <a:p>
            <a:endParaRPr lang="en-US" dirty="0">
              <a:cs typeface="Calibri"/>
            </a:endParaRPr>
          </a:p>
          <a:p>
            <a:r>
              <a:rPr lang="en-US" dirty="0">
                <a:cs typeface="Calibri"/>
              </a:rPr>
              <a:t>Moreover, each update goes through an automated build, to ensure an error free development.  </a:t>
            </a:r>
          </a:p>
        </p:txBody>
      </p:sp>
    </p:spTree>
    <p:extLst>
      <p:ext uri="{BB962C8B-B14F-4D97-AF65-F5344CB8AC3E}">
        <p14:creationId xmlns:p14="http://schemas.microsoft.com/office/powerpoint/2010/main" val="2313368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7447-D6F0-4140-A626-4DE2481225E6}"/>
              </a:ext>
            </a:extLst>
          </p:cNvPr>
          <p:cNvSpPr>
            <a:spLocks noGrp="1"/>
          </p:cNvSpPr>
          <p:nvPr>
            <p:ph type="title"/>
          </p:nvPr>
        </p:nvSpPr>
        <p:spPr/>
        <p:txBody>
          <a:bodyPr/>
          <a:lstStyle/>
          <a:p>
            <a:r>
              <a:rPr lang="en-US" dirty="0">
                <a:cs typeface="Calibri Light"/>
              </a:rPr>
              <a:t>What is </a:t>
            </a:r>
            <a:r>
              <a:rPr lang="en-US" b="1" i="1" dirty="0">
                <a:cs typeface="Calibri Light"/>
              </a:rPr>
              <a:t>Continuous Delivery (CD)?</a:t>
            </a:r>
            <a:endParaRPr lang="en-US" dirty="0"/>
          </a:p>
        </p:txBody>
      </p:sp>
      <p:sp>
        <p:nvSpPr>
          <p:cNvPr id="3" name="Content Placeholder 2">
            <a:extLst>
              <a:ext uri="{FF2B5EF4-FFF2-40B4-BE49-F238E27FC236}">
                <a16:creationId xmlns:a16="http://schemas.microsoft.com/office/drawing/2014/main" id="{8939E380-29F5-4773-ADAE-91702EF54053}"/>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It is a software strategy that enables organizations to deliver new features to their users/clients as fast as possible. </a:t>
            </a:r>
            <a:endParaRPr lang="en-US" dirty="0"/>
          </a:p>
          <a:p>
            <a:endParaRPr lang="en-US" dirty="0">
              <a:cs typeface="Calibri"/>
            </a:endParaRPr>
          </a:p>
          <a:p>
            <a:r>
              <a:rPr lang="en-US" dirty="0">
                <a:cs typeface="Calibri"/>
              </a:rPr>
              <a:t>Delivering constant flow of changes into production can be achieved via an </a:t>
            </a:r>
            <a:r>
              <a:rPr lang="en-US" b="1" i="1" dirty="0">
                <a:cs typeface="Calibri"/>
              </a:rPr>
              <a:t>Automated Development Delivery Pipeline. </a:t>
            </a:r>
          </a:p>
          <a:p>
            <a:endParaRPr lang="en-US" b="1" i="1" dirty="0">
              <a:cs typeface="Calibri"/>
            </a:endParaRPr>
          </a:p>
        </p:txBody>
      </p:sp>
    </p:spTree>
    <p:extLst>
      <p:ext uri="{BB962C8B-B14F-4D97-AF65-F5344CB8AC3E}">
        <p14:creationId xmlns:p14="http://schemas.microsoft.com/office/powerpoint/2010/main" val="596161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2BA9-ECBF-40B6-8B45-D87098791C6E}"/>
              </a:ext>
            </a:extLst>
          </p:cNvPr>
          <p:cNvSpPr>
            <a:spLocks noGrp="1"/>
          </p:cNvSpPr>
          <p:nvPr>
            <p:ph type="title"/>
          </p:nvPr>
        </p:nvSpPr>
        <p:spPr/>
        <p:txBody>
          <a:bodyPr/>
          <a:lstStyle/>
          <a:p>
            <a:r>
              <a:rPr lang="en-US" dirty="0">
                <a:cs typeface="Calibri Light"/>
              </a:rPr>
              <a:t>Stages involved in a </a:t>
            </a:r>
            <a:r>
              <a:rPr lang="en-US" b="1" i="1" dirty="0">
                <a:cs typeface="Calibri Light"/>
              </a:rPr>
              <a:t>Delivery Pipeline</a:t>
            </a:r>
            <a:r>
              <a:rPr lang="en-US" dirty="0">
                <a:cs typeface="Calibri Light"/>
              </a:rPr>
              <a:t>.</a:t>
            </a:r>
            <a:endParaRPr lang="en-US" dirty="0"/>
          </a:p>
        </p:txBody>
      </p:sp>
      <p:sp>
        <p:nvSpPr>
          <p:cNvPr id="7" name="Content Placeholder 6">
            <a:extLst>
              <a:ext uri="{FF2B5EF4-FFF2-40B4-BE49-F238E27FC236}">
                <a16:creationId xmlns:a16="http://schemas.microsoft.com/office/drawing/2014/main" id="{D43ACD8C-476C-4058-B402-1D05FD275948}"/>
              </a:ext>
            </a:extLst>
          </p:cNvPr>
          <p:cNvSpPr>
            <a:spLocks noGrp="1"/>
          </p:cNvSpPr>
          <p:nvPr>
            <p:ph idx="1"/>
          </p:nvPr>
        </p:nvSpPr>
        <p:spPr/>
        <p:txBody>
          <a:bodyPr vert="horz" lIns="91440" tIns="45720" rIns="91440" bIns="45720" rtlCol="0" anchor="t">
            <a:normAutofit/>
          </a:bodyPr>
          <a:lstStyle/>
          <a:p>
            <a:r>
              <a:rPr lang="en-US" dirty="0">
                <a:cs typeface="Calibri"/>
              </a:rPr>
              <a:t>The delivery pipeline might differ for different </a:t>
            </a:r>
            <a:r>
              <a:rPr lang="en-US" dirty="0" err="1">
                <a:cs typeface="Calibri"/>
              </a:rPr>
              <a:t>softwares</a:t>
            </a:r>
            <a:r>
              <a:rPr lang="en-US" dirty="0">
                <a:cs typeface="Calibri"/>
              </a:rPr>
              <a:t> depending on the requirements. But the common processes involved in an development delivery pipeline are :</a:t>
            </a:r>
          </a:p>
          <a:p>
            <a:endParaRPr lang="en-US" dirty="0">
              <a:cs typeface="Calibri"/>
            </a:endParaRPr>
          </a:p>
          <a:p>
            <a:pPr marL="0" indent="0">
              <a:buNone/>
            </a:pPr>
            <a:r>
              <a:rPr lang="en-US" dirty="0">
                <a:cs typeface="Calibri"/>
              </a:rPr>
              <a:t>1) Build</a:t>
            </a:r>
          </a:p>
          <a:p>
            <a:pPr marL="0" indent="0">
              <a:buNone/>
            </a:pPr>
            <a:r>
              <a:rPr lang="en-US" dirty="0">
                <a:cs typeface="Calibri"/>
              </a:rPr>
              <a:t>2) Test </a:t>
            </a:r>
          </a:p>
          <a:p>
            <a:pPr marL="0" indent="0">
              <a:buNone/>
            </a:pPr>
            <a:r>
              <a:rPr lang="en-US" dirty="0">
                <a:cs typeface="Calibri"/>
              </a:rPr>
              <a:t>3) Release/Deploy </a:t>
            </a:r>
          </a:p>
        </p:txBody>
      </p:sp>
      <p:pic>
        <p:nvPicPr>
          <p:cNvPr id="3" name="Picture 3">
            <a:extLst>
              <a:ext uri="{FF2B5EF4-FFF2-40B4-BE49-F238E27FC236}">
                <a16:creationId xmlns:a16="http://schemas.microsoft.com/office/drawing/2014/main" id="{9E0A4815-4523-43EC-89E0-E8B42D51F9D9}"/>
              </a:ext>
            </a:extLst>
          </p:cNvPr>
          <p:cNvPicPr>
            <a:picLocks noChangeAspect="1"/>
          </p:cNvPicPr>
          <p:nvPr/>
        </p:nvPicPr>
        <p:blipFill>
          <a:blip r:embed="rId2"/>
          <a:stretch>
            <a:fillRect/>
          </a:stretch>
        </p:blipFill>
        <p:spPr>
          <a:xfrm>
            <a:off x="8079291" y="3222470"/>
            <a:ext cx="2724150" cy="2457450"/>
          </a:xfrm>
          <a:prstGeom prst="rect">
            <a:avLst/>
          </a:prstGeom>
        </p:spPr>
      </p:pic>
    </p:spTree>
    <p:extLst>
      <p:ext uri="{BB962C8B-B14F-4D97-AF65-F5344CB8AC3E}">
        <p14:creationId xmlns:p14="http://schemas.microsoft.com/office/powerpoint/2010/main" val="4247531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BF91-4B78-4861-8ACD-0AE0A1A72EDA}"/>
              </a:ext>
            </a:extLst>
          </p:cNvPr>
          <p:cNvSpPr>
            <a:spLocks noGrp="1"/>
          </p:cNvSpPr>
          <p:nvPr>
            <p:ph type="title"/>
          </p:nvPr>
        </p:nvSpPr>
        <p:spPr/>
        <p:txBody>
          <a:bodyPr>
            <a:normAutofit/>
          </a:bodyPr>
          <a:lstStyle/>
          <a:p>
            <a:r>
              <a:rPr lang="en-US" sz="6600" b="1" dirty="0">
                <a:cs typeface="Calibri Light"/>
              </a:rPr>
              <a:t>Build Stage</a:t>
            </a:r>
            <a:endParaRPr lang="en-US" b="1" dirty="0">
              <a:cs typeface="Calibri Light"/>
            </a:endParaRPr>
          </a:p>
        </p:txBody>
      </p:sp>
      <p:sp>
        <p:nvSpPr>
          <p:cNvPr id="3" name="Content Placeholder 2">
            <a:extLst>
              <a:ext uri="{FF2B5EF4-FFF2-40B4-BE49-F238E27FC236}">
                <a16:creationId xmlns:a16="http://schemas.microsoft.com/office/drawing/2014/main" id="{094E4D3E-B8D5-4A57-8E4D-9D2EB94547E4}"/>
              </a:ext>
            </a:extLst>
          </p:cNvPr>
          <p:cNvSpPr>
            <a:spLocks noGrp="1"/>
          </p:cNvSpPr>
          <p:nvPr>
            <p:ph idx="1"/>
          </p:nvPr>
        </p:nvSpPr>
        <p:spPr/>
        <p:txBody>
          <a:bodyPr vert="horz" lIns="91440" tIns="45720" rIns="91440" bIns="45720" rtlCol="0" anchor="t">
            <a:normAutofit/>
          </a:bodyPr>
          <a:lstStyle/>
          <a:p>
            <a:r>
              <a:rPr lang="en-US" dirty="0">
                <a:cs typeface="Calibri"/>
              </a:rPr>
              <a:t>During the build stage, actual code for the software is written, compiled and archived. Once the code is compiled, unit tests take place that ensure that the code that is written is error free. </a:t>
            </a:r>
          </a:p>
          <a:p>
            <a:endParaRPr lang="en-US" dirty="0">
              <a:cs typeface="Calibri"/>
            </a:endParaRPr>
          </a:p>
          <a:p>
            <a:r>
              <a:rPr lang="en-US" dirty="0">
                <a:cs typeface="Calibri"/>
              </a:rPr>
              <a:t>In case of an error, the code is again reviewed and fixed by the developers and is brought back to working.</a:t>
            </a:r>
          </a:p>
          <a:p>
            <a:endParaRPr lang="en-US" dirty="0">
              <a:cs typeface="Calibri"/>
            </a:endParaRPr>
          </a:p>
          <a:p>
            <a:r>
              <a:rPr lang="en-US" dirty="0">
                <a:cs typeface="Calibri"/>
              </a:rPr>
              <a:t>Usually, the source code is collected in a shared repository (similar to a database) so that all the developers can work on a common platform. Here, we use </a:t>
            </a:r>
            <a:r>
              <a:rPr lang="en-US" b="1" dirty="0">
                <a:cs typeface="Calibri"/>
              </a:rPr>
              <a:t>Version Control Systems (VCS)</a:t>
            </a:r>
            <a:r>
              <a:rPr lang="en-US" dirty="0">
                <a:cs typeface="Calibri"/>
              </a:rPr>
              <a:t>. Some of the examples are </a:t>
            </a:r>
            <a:r>
              <a:rPr lang="en-US" b="1" dirty="0">
                <a:cs typeface="Calibri"/>
              </a:rPr>
              <a:t>Git, Mercurial</a:t>
            </a:r>
            <a:r>
              <a:rPr lang="en-US" dirty="0">
                <a:cs typeface="Calibri"/>
              </a:rPr>
              <a:t> etc.  In the end, all the builds are packaged into a </a:t>
            </a:r>
            <a:r>
              <a:rPr lang="en-US" dirty="0" smtClean="0">
                <a:cs typeface="Calibri"/>
              </a:rPr>
              <a:t>single unit.</a:t>
            </a:r>
            <a:endParaRPr lang="en-US" b="1" dirty="0">
              <a:cs typeface="Calibri"/>
            </a:endParaRPr>
          </a:p>
          <a:p>
            <a:endParaRPr lang="en-US" dirty="0">
              <a:cs typeface="Calibri"/>
            </a:endParaRPr>
          </a:p>
          <a:p>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11870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FB87-FAC2-426F-AA7F-A53002F5B4F1}"/>
              </a:ext>
            </a:extLst>
          </p:cNvPr>
          <p:cNvSpPr>
            <a:spLocks noGrp="1"/>
          </p:cNvSpPr>
          <p:nvPr>
            <p:ph type="title"/>
          </p:nvPr>
        </p:nvSpPr>
        <p:spPr/>
        <p:txBody>
          <a:bodyPr>
            <a:normAutofit/>
          </a:bodyPr>
          <a:lstStyle/>
          <a:p>
            <a:r>
              <a:rPr lang="en-US" sz="5400" b="1" dirty="0">
                <a:cs typeface="Calibri Light"/>
              </a:rPr>
              <a:t>Test Stage</a:t>
            </a:r>
            <a:endParaRPr lang="en-US" sz="5400" b="1" i="1">
              <a:cs typeface="Calibri Light"/>
            </a:endParaRPr>
          </a:p>
        </p:txBody>
      </p:sp>
      <p:sp>
        <p:nvSpPr>
          <p:cNvPr id="3" name="Content Placeholder 2">
            <a:extLst>
              <a:ext uri="{FF2B5EF4-FFF2-40B4-BE49-F238E27FC236}">
                <a16:creationId xmlns:a16="http://schemas.microsoft.com/office/drawing/2014/main" id="{E5FE382E-C928-48B3-82A8-A1581B545E37}"/>
              </a:ext>
            </a:extLst>
          </p:cNvPr>
          <p:cNvSpPr>
            <a:spLocks noGrp="1"/>
          </p:cNvSpPr>
          <p:nvPr>
            <p:ph idx="1"/>
          </p:nvPr>
        </p:nvSpPr>
        <p:spPr/>
        <p:txBody>
          <a:bodyPr vert="horz" lIns="91440" tIns="45720" rIns="91440" bIns="45720" rtlCol="0" anchor="t">
            <a:normAutofit/>
          </a:bodyPr>
          <a:lstStyle/>
          <a:p>
            <a:r>
              <a:rPr lang="en-US" dirty="0">
                <a:cs typeface="Calibri"/>
              </a:rPr>
              <a:t>In this stage, the packaged unit that has been built and has passed unit testing is deployed to the </a:t>
            </a:r>
            <a:r>
              <a:rPr lang="en-US" b="1" dirty="0">
                <a:cs typeface="Calibri"/>
              </a:rPr>
              <a:t>Staging Environment</a:t>
            </a:r>
            <a:r>
              <a:rPr lang="en-US" dirty="0">
                <a:cs typeface="Calibri"/>
              </a:rPr>
              <a:t>.</a:t>
            </a:r>
          </a:p>
          <a:p>
            <a:r>
              <a:rPr lang="en-US" b="1" dirty="0">
                <a:cs typeface="Calibri"/>
              </a:rPr>
              <a:t>Staging Environment</a:t>
            </a:r>
            <a:r>
              <a:rPr lang="en-US" dirty="0">
                <a:cs typeface="Calibri"/>
              </a:rPr>
              <a:t>: It refers to an environment that allows the testing of built </a:t>
            </a:r>
            <a:r>
              <a:rPr lang="en-US" dirty="0" smtClean="0">
                <a:cs typeface="Calibri"/>
              </a:rPr>
              <a:t>software/applications </a:t>
            </a:r>
            <a:r>
              <a:rPr lang="en-US" dirty="0">
                <a:cs typeface="Calibri"/>
              </a:rPr>
              <a:t>under almost real conditions.</a:t>
            </a:r>
          </a:p>
          <a:p>
            <a:r>
              <a:rPr lang="en-US" dirty="0">
                <a:cs typeface="Calibri"/>
              </a:rPr>
              <a:t>Functional tests (slice of functionality in a system) and integration tests are done to verify functionalities of the application. </a:t>
            </a:r>
          </a:p>
          <a:p>
            <a:r>
              <a:rPr lang="en-US" dirty="0">
                <a:cs typeface="Calibri"/>
              </a:rPr>
              <a:t>Finally, performance tests are done to ensure whether the application will run successfully under expected workload.</a:t>
            </a:r>
          </a:p>
        </p:txBody>
      </p:sp>
    </p:spTree>
    <p:extLst>
      <p:ext uri="{BB962C8B-B14F-4D97-AF65-F5344CB8AC3E}">
        <p14:creationId xmlns:p14="http://schemas.microsoft.com/office/powerpoint/2010/main" val="1756525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86</TotalTime>
  <Words>550</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Wingdings 3</vt:lpstr>
      <vt:lpstr>Wisp</vt:lpstr>
      <vt:lpstr>Development Delivery Pipeline Overview</vt:lpstr>
      <vt:lpstr>Today's Scenario...</vt:lpstr>
      <vt:lpstr>Case Study: Why is there a need for a delivery pipeline?</vt:lpstr>
      <vt:lpstr>Before we begin...</vt:lpstr>
      <vt:lpstr>What is Continuous Integration (CI)?</vt:lpstr>
      <vt:lpstr>What is Continuous Delivery (CD)?</vt:lpstr>
      <vt:lpstr>Stages involved in a Delivery Pipeline.</vt:lpstr>
      <vt:lpstr>Build Stage</vt:lpstr>
      <vt:lpstr>Test Stage</vt:lpstr>
      <vt:lpstr>Release Stage</vt:lpstr>
      <vt:lpstr>PowerPoint Presentation</vt:lpstr>
      <vt:lpstr>Then, what's the problem?</vt:lpstr>
      <vt:lpstr>PowerPoint Presentation</vt:lpstr>
      <vt:lpstr>Thus, the continuous delivery pipeline can be majorly divided into following stages: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c:title>
  <dc:creator/>
  <cp:lastModifiedBy>Abhinav Sharma</cp:lastModifiedBy>
  <cp:revision>886</cp:revision>
  <dcterms:created xsi:type="dcterms:W3CDTF">2012-07-27T01:16:44Z</dcterms:created>
  <dcterms:modified xsi:type="dcterms:W3CDTF">2018-09-26T07:11:48Z</dcterms:modified>
</cp:coreProperties>
</file>