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 id="263" r:id="rId12"/>
    <p:sldId id="267" r:id="rId13"/>
    <p:sldId id="269" r:id="rId14"/>
    <p:sldId id="268" r:id="rId15"/>
    <p:sldId id="270" r:id="rId16"/>
    <p:sldId id="273" r:id="rId17"/>
    <p:sldId id="271" r:id="rId18"/>
    <p:sldId id="272" r:id="rId19"/>
    <p:sldId id="283" r:id="rId20"/>
    <p:sldId id="277" r:id="rId21"/>
    <p:sldId id="278" r:id="rId22"/>
    <p:sldId id="279" r:id="rId23"/>
    <p:sldId id="280" r:id="rId24"/>
    <p:sldId id="281" r:id="rId25"/>
    <p:sldId id="282" r:id="rId2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2"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10/1/2018</a:t>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pPr/>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pPr/>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10/1/2018</a:t>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7620" y="604520"/>
            <a:ext cx="9636125" cy="2213610"/>
          </a:xfrm>
        </p:spPr>
        <p:txBody>
          <a:bodyPr/>
          <a:lstStyle/>
          <a:p>
            <a:r>
              <a:rPr lang="en-US" sz="5400" b="1" u="sng">
                <a:solidFill>
                  <a:schemeClr val="accent2">
                    <a:lumMod val="50000"/>
                  </a:schemeClr>
                </a:solidFill>
              </a:rPr>
              <a:t>DEVELOPMENT CONTINUOS DELIVERY PIPELINE</a:t>
            </a:r>
          </a:p>
        </p:txBody>
      </p:sp>
      <p:sp>
        <p:nvSpPr>
          <p:cNvPr id="3" name="Subtitle 2"/>
          <p:cNvSpPr>
            <a:spLocks noGrp="1"/>
          </p:cNvSpPr>
          <p:nvPr>
            <p:ph type="subTitle" idx="1"/>
          </p:nvPr>
        </p:nvSpPr>
        <p:spPr>
          <a:xfrm>
            <a:off x="5934710" y="3966210"/>
            <a:ext cx="6528435" cy="2327910"/>
          </a:xfrm>
        </p:spPr>
        <p:txBody>
          <a:bodyPr/>
          <a:lstStyle/>
          <a:p>
            <a:r>
              <a:rPr lang="en-US"/>
              <a:t>Name - Parth Rai</a:t>
            </a:r>
          </a:p>
          <a:p>
            <a:r>
              <a:rPr lang="en-US"/>
              <a:t>Course - B.tech CS(Devops)</a:t>
            </a:r>
          </a:p>
          <a:p>
            <a:r>
              <a:rPr lang="en-US"/>
              <a:t>Roll no - 42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sz="4000" b="1" u="sng">
                <a:solidFill>
                  <a:schemeClr val="tx2"/>
                </a:solidFill>
              </a:rPr>
              <a:t> Source Code Controller Tools</a:t>
            </a:r>
          </a:p>
        </p:txBody>
      </p:sp>
      <p:sp>
        <p:nvSpPr>
          <p:cNvPr id="3" name="Content Placeholder 2"/>
          <p:cNvSpPr>
            <a:spLocks noGrp="1"/>
          </p:cNvSpPr>
          <p:nvPr>
            <p:ph sz="half" idx="1"/>
          </p:nvPr>
        </p:nvSpPr>
        <p:spPr>
          <a:xfrm>
            <a:off x="609600" y="1600200"/>
            <a:ext cx="11155045" cy="4526280"/>
          </a:xfrm>
        </p:spPr>
        <p:txBody>
          <a:bodyPr/>
          <a:lstStyle/>
          <a:p>
            <a:r>
              <a:rPr lang="en-US" b="1">
                <a:solidFill>
                  <a:schemeClr val="tx2"/>
                </a:solidFill>
              </a:rPr>
              <a:t>GIT</a:t>
            </a:r>
            <a:r>
              <a:rPr lang="en-US" b="1"/>
              <a:t> - Git is a version-control system for tracking changes in computer files and coordinating work on those files among multiple people.It is primarily used for source code management but can keep track of changes in any set of files.</a:t>
            </a:r>
          </a:p>
          <a:p>
            <a:r>
              <a:rPr lang="en-US" b="1">
                <a:solidFill>
                  <a:schemeClr val="tx2"/>
                </a:solidFill>
              </a:rPr>
              <a:t>SVN</a:t>
            </a:r>
            <a:r>
              <a:rPr lang="en-US" b="1"/>
              <a:t> -Svn is a source and version control tool which is used to create your own repository and perform all related svn operations.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                       </a:t>
            </a:r>
            <a:r>
              <a:rPr lang="en-US" sz="4000" b="1" u="sng">
                <a:solidFill>
                  <a:schemeClr val="tx2"/>
                </a:solidFill>
              </a:rPr>
              <a:t>BUILD AUTOMATION</a:t>
            </a:r>
          </a:p>
        </p:txBody>
      </p:sp>
      <p:sp>
        <p:nvSpPr>
          <p:cNvPr id="3" name="Content Placeholder 2"/>
          <p:cNvSpPr>
            <a:spLocks noGrp="1"/>
          </p:cNvSpPr>
          <p:nvPr>
            <p:ph sz="half" idx="1"/>
          </p:nvPr>
        </p:nvSpPr>
        <p:spPr>
          <a:xfrm>
            <a:off x="609600" y="1417955"/>
            <a:ext cx="5384800" cy="5341620"/>
          </a:xfrm>
        </p:spPr>
        <p:txBody>
          <a:bodyPr/>
          <a:lstStyle/>
          <a:p>
            <a:r>
              <a:rPr lang="en-US" b="1"/>
              <a:t>Build automation is the process of automating the creation of a software build and the associated processes including: compiling computer source code into binary code, packaging binary code, and running automated tests.</a:t>
            </a:r>
          </a:p>
        </p:txBody>
      </p:sp>
      <p:pic>
        <p:nvPicPr>
          <p:cNvPr id="7" name="Content Placeholder 6"/>
          <p:cNvPicPr>
            <a:picLocks noGrp="1" noChangeAspect="1"/>
          </p:cNvPicPr>
          <p:nvPr>
            <p:ph sz="half" idx="2"/>
          </p:nvPr>
        </p:nvPicPr>
        <p:blipFill>
          <a:blip r:embed="rId2"/>
          <a:stretch>
            <a:fillRect/>
          </a:stretch>
        </p:blipFill>
        <p:spPr>
          <a:xfrm>
            <a:off x="5638165" y="1417320"/>
            <a:ext cx="6215380" cy="50850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sz="4000" b="1" u="sng">
                <a:solidFill>
                  <a:schemeClr val="tx2"/>
                </a:solidFill>
              </a:rPr>
              <a:t>BUILD AUTOMATION TOOLS</a:t>
            </a:r>
          </a:p>
        </p:txBody>
      </p:sp>
      <p:sp>
        <p:nvSpPr>
          <p:cNvPr id="3" name="Content Placeholder 2"/>
          <p:cNvSpPr>
            <a:spLocks noGrp="1"/>
          </p:cNvSpPr>
          <p:nvPr>
            <p:ph sz="half" idx="1"/>
          </p:nvPr>
        </p:nvSpPr>
        <p:spPr>
          <a:xfrm>
            <a:off x="760730" y="1283335"/>
            <a:ext cx="10972800" cy="5432425"/>
          </a:xfrm>
        </p:spPr>
        <p:txBody>
          <a:bodyPr/>
          <a:lstStyle/>
          <a:p>
            <a:r>
              <a:rPr lang="en-US" b="1">
                <a:solidFill>
                  <a:schemeClr val="tx2"/>
                </a:solidFill>
              </a:rPr>
              <a:t>MAVEN - </a:t>
            </a:r>
            <a:r>
              <a:rPr lang="en-US" b="1">
                <a:solidFill>
                  <a:schemeClr val="tx1"/>
                </a:solidFill>
              </a:rPr>
              <a:t>Maven is a build automation tool used primarily for Java projects. Maven addresses two aspects of building software: First, it describes how software is built, and second, it describes its dependencies.</a:t>
            </a:r>
          </a:p>
          <a:p>
            <a:r>
              <a:rPr lang="en-US" b="1">
                <a:solidFill>
                  <a:schemeClr val="tx2"/>
                </a:solidFill>
              </a:rPr>
              <a:t>GRADLE - </a:t>
            </a:r>
            <a:r>
              <a:rPr lang="en-US" b="1">
                <a:solidFill>
                  <a:schemeClr val="tx1"/>
                </a:solidFill>
              </a:rPr>
              <a:t>Gradle is an open-source build automation system that builds upon the concepts of Apache Ant and Apache Maven and introduces a Groovy-based domain-specific language (DSL) instead of the XML form used by Apache Maven for declaring the project configuration.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tx2"/>
                </a:solidFill>
              </a:rPr>
              <a:t>ADVANTAGES OF BUILD AUTOMATION</a:t>
            </a:r>
          </a:p>
        </p:txBody>
      </p:sp>
      <p:sp>
        <p:nvSpPr>
          <p:cNvPr id="3" name="Content Placeholder 2"/>
          <p:cNvSpPr>
            <a:spLocks noGrp="1"/>
          </p:cNvSpPr>
          <p:nvPr>
            <p:ph sz="half" idx="1"/>
          </p:nvPr>
        </p:nvSpPr>
        <p:spPr>
          <a:xfrm>
            <a:off x="609600" y="1600200"/>
            <a:ext cx="11065510" cy="4993640"/>
          </a:xfrm>
        </p:spPr>
        <p:txBody>
          <a:bodyPr/>
          <a:lstStyle/>
          <a:p>
            <a:endParaRPr lang="en-US" sz="3600" b="1"/>
          </a:p>
          <a:p>
            <a:r>
              <a:rPr lang="en-US" sz="3600" b="1"/>
              <a:t>To save time and Money</a:t>
            </a:r>
          </a:p>
          <a:p>
            <a:r>
              <a:rPr lang="en-US" sz="3600" b="1"/>
              <a:t>Improve Product Quality</a:t>
            </a:r>
          </a:p>
          <a:p>
            <a:r>
              <a:rPr lang="en-US" sz="3600" b="1"/>
              <a:t>Eliminate the Redundant Task</a:t>
            </a:r>
          </a:p>
          <a:p>
            <a:r>
              <a:rPr lang="en-US" sz="3600" b="1"/>
              <a:t>Accelerate the link and compile processing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sz="4000" b="1" u="sng">
                <a:solidFill>
                  <a:schemeClr val="tx2"/>
                </a:solidFill>
              </a:rPr>
              <a:t> UNIT TEST AUTOMATION</a:t>
            </a:r>
          </a:p>
        </p:txBody>
      </p:sp>
      <p:sp>
        <p:nvSpPr>
          <p:cNvPr id="3" name="Content Placeholder 2"/>
          <p:cNvSpPr>
            <a:spLocks noGrp="1"/>
          </p:cNvSpPr>
          <p:nvPr>
            <p:ph sz="half" idx="1"/>
          </p:nvPr>
        </p:nvSpPr>
        <p:spPr>
          <a:xfrm>
            <a:off x="609600" y="1600200"/>
            <a:ext cx="6140450" cy="5129530"/>
          </a:xfrm>
        </p:spPr>
        <p:txBody>
          <a:bodyPr/>
          <a:lstStyle/>
          <a:p>
            <a:r>
              <a:rPr lang="en-US" b="1"/>
              <a:t>Unit testing is a software development process in which the smallest testable parts of an application, called units, are individually and independently scrutinized for proper operation. Unit testing can be done manually but is often automated.</a:t>
            </a:r>
          </a:p>
        </p:txBody>
      </p:sp>
      <p:pic>
        <p:nvPicPr>
          <p:cNvPr id="5" name="Content Placeholder 4"/>
          <p:cNvPicPr>
            <a:picLocks noGrp="1" noChangeAspect="1"/>
          </p:cNvPicPr>
          <p:nvPr>
            <p:ph sz="half" idx="2"/>
          </p:nvPr>
        </p:nvPicPr>
        <p:blipFill>
          <a:blip r:embed="rId2"/>
          <a:stretch>
            <a:fillRect/>
          </a:stretch>
        </p:blipFill>
        <p:spPr>
          <a:xfrm>
            <a:off x="6448425" y="1600200"/>
            <a:ext cx="5677535" cy="51295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0235" y="603250"/>
            <a:ext cx="10972165" cy="5447030"/>
          </a:xfrm>
        </p:spPr>
        <p:txBody>
          <a:bodyPr/>
          <a:lstStyle/>
          <a:p>
            <a:r>
              <a:rPr lang="en-US" b="1">
                <a:solidFill>
                  <a:schemeClr val="tx2"/>
                </a:solidFill>
              </a:rPr>
              <a:t>ACCEPTANCE TEST - </a:t>
            </a:r>
            <a:r>
              <a:rPr lang="en-US">
                <a:solidFill>
                  <a:schemeClr val="tx1"/>
                </a:solidFill>
              </a:rPr>
              <a:t>ACCEPTANCE TESTING is a level of software testing where a system is tested for acceptability. The purpose of this test is to evaluate the system's compliance with the business requirements and assess whether it is acceptable for delivery.</a:t>
            </a:r>
          </a:p>
          <a:p>
            <a:r>
              <a:rPr lang="en-US" b="1">
                <a:solidFill>
                  <a:schemeClr val="tx2"/>
                </a:solidFill>
              </a:rPr>
              <a:t>GUI TEST - </a:t>
            </a:r>
            <a:r>
              <a:rPr lang="en-US">
                <a:solidFill>
                  <a:schemeClr val="tx1"/>
                </a:solidFill>
              </a:rPr>
              <a:t>GUI testing is the process of testing the system's Graphical User Interface of the Application Under Test. GUI testing involves checking the screens with the controls like menus, buttons, icons, and all types of bars - toolbar, menu bar, dialog boxes and windows, etc. GUI is what user sees.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sz="4000" b="1" u="sng">
                <a:solidFill>
                  <a:schemeClr val="tx2"/>
                </a:solidFill>
              </a:rPr>
              <a:t>UNIT TESTING TOOLS</a:t>
            </a:r>
          </a:p>
        </p:txBody>
      </p:sp>
      <p:sp>
        <p:nvSpPr>
          <p:cNvPr id="3" name="Content Placeholder 2"/>
          <p:cNvSpPr>
            <a:spLocks noGrp="1"/>
          </p:cNvSpPr>
          <p:nvPr>
            <p:ph sz="half" idx="1"/>
          </p:nvPr>
        </p:nvSpPr>
        <p:spPr>
          <a:xfrm>
            <a:off x="609600" y="1600200"/>
            <a:ext cx="9961880" cy="4526280"/>
          </a:xfrm>
        </p:spPr>
        <p:txBody>
          <a:bodyPr/>
          <a:lstStyle/>
          <a:p>
            <a:r>
              <a:rPr lang="en-US" b="1">
                <a:solidFill>
                  <a:schemeClr val="tx2"/>
                </a:solidFill>
              </a:rPr>
              <a:t>J UNIT</a:t>
            </a:r>
            <a:r>
              <a:rPr lang="en-US"/>
              <a:t> - JUnit is a unit testing framework for the Java programming language.  </a:t>
            </a:r>
          </a:p>
          <a:p>
            <a:endParaRPr lang="en-US"/>
          </a:p>
          <a:p>
            <a:r>
              <a:rPr lang="en-US" b="1">
                <a:solidFill>
                  <a:schemeClr val="tx2"/>
                </a:solidFill>
              </a:rPr>
              <a:t>N UNIT - </a:t>
            </a:r>
            <a:r>
              <a:rPr lang="en-US">
                <a:solidFill>
                  <a:schemeClr val="tx1"/>
                </a:solidFill>
              </a:rPr>
              <a:t>NUnit is an open-source unit testing framework for Microsoft .NET. It serves the same purpose as JUnit does in the Java world, and is one of many programs in the xUnit family</a:t>
            </a:r>
            <a:r>
              <a:rPr lang="en-US" b="1">
                <a:solidFill>
                  <a:schemeClr val="tx2"/>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sz="4000" b="1" u="sng">
                <a:solidFill>
                  <a:schemeClr val="tx2"/>
                </a:solidFill>
              </a:rPr>
              <a:t> BENEFITS OF UNIT TESTING</a:t>
            </a:r>
          </a:p>
        </p:txBody>
      </p:sp>
      <p:sp>
        <p:nvSpPr>
          <p:cNvPr id="3" name="Content Placeholder 2"/>
          <p:cNvSpPr>
            <a:spLocks noGrp="1"/>
          </p:cNvSpPr>
          <p:nvPr>
            <p:ph sz="half" idx="1"/>
          </p:nvPr>
        </p:nvSpPr>
        <p:spPr>
          <a:xfrm>
            <a:off x="609600" y="1600200"/>
            <a:ext cx="11336655" cy="4888865"/>
          </a:xfrm>
        </p:spPr>
        <p:txBody>
          <a:bodyPr/>
          <a:lstStyle/>
          <a:p>
            <a:r>
              <a:rPr lang="en-US"/>
              <a:t>It improves the code quality.</a:t>
            </a:r>
          </a:p>
          <a:p>
            <a:r>
              <a:rPr lang="en-US"/>
              <a:t>Find Software Bugs earlier(before integration testing also).</a:t>
            </a:r>
          </a:p>
          <a:p>
            <a:r>
              <a:rPr lang="en-US"/>
              <a:t>Debugging process- if the test fails, then only the latest                        changes made in the code is to be debugged.</a:t>
            </a:r>
          </a:p>
          <a:p>
            <a:r>
              <a:rPr lang="en-US"/>
              <a:t>It makes the process agile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b="1" u="sng" dirty="0">
                <a:solidFill>
                  <a:schemeClr val="tx2"/>
                </a:solidFill>
              </a:rPr>
              <a:t>DEPLOYMENT </a:t>
            </a:r>
            <a:r>
              <a:rPr lang="en-US" sz="4000" b="1" u="sng" dirty="0" smtClean="0">
                <a:solidFill>
                  <a:schemeClr val="tx2"/>
                </a:solidFill>
              </a:rPr>
              <a:t>A</a:t>
            </a:r>
            <a:r>
              <a:rPr lang="en-US" sz="4000" b="1" u="sng" dirty="0" smtClean="0">
                <a:solidFill>
                  <a:schemeClr val="tx2"/>
                </a:solidFill>
              </a:rPr>
              <a:t>UTOMATION</a:t>
            </a:r>
            <a:r>
              <a:rPr lang="en-US" dirty="0" smtClean="0">
                <a:solidFill>
                  <a:schemeClr val="tx2"/>
                </a:solidFill>
              </a:rPr>
              <a:t> </a:t>
            </a:r>
            <a:r>
              <a:rPr lang="en-US" dirty="0" smtClean="0"/>
              <a:t>          </a:t>
            </a:r>
            <a:endParaRPr lang="en-US" dirty="0"/>
          </a:p>
        </p:txBody>
      </p:sp>
      <p:sp>
        <p:nvSpPr>
          <p:cNvPr id="3" name="Content Placeholder 2"/>
          <p:cNvSpPr>
            <a:spLocks noGrp="1"/>
          </p:cNvSpPr>
          <p:nvPr>
            <p:ph sz="half" idx="1"/>
          </p:nvPr>
        </p:nvSpPr>
        <p:spPr>
          <a:xfrm>
            <a:off x="20320" y="1704975"/>
            <a:ext cx="11819890" cy="5069205"/>
          </a:xfrm>
        </p:spPr>
        <p:txBody>
          <a:bodyPr/>
          <a:lstStyle/>
          <a:p>
            <a:r>
              <a:rPr lang="en-US" b="1" dirty="0"/>
              <a:t> Continuous Deployment is the practice of continuously pushing to production new versions of software under development. Model-Driven Deployments — Model Driven Deployments help organizations automate complex deployments, in order to speed up releases and increase software quality.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sz="4000" b="1" u="sng">
                <a:solidFill>
                  <a:schemeClr val="tx2"/>
                </a:solidFill>
              </a:rPr>
              <a:t>TOOLS </a:t>
            </a:r>
          </a:p>
        </p:txBody>
      </p:sp>
      <p:sp>
        <p:nvSpPr>
          <p:cNvPr id="3" name="Content Placeholder 2"/>
          <p:cNvSpPr>
            <a:spLocks noGrp="1"/>
          </p:cNvSpPr>
          <p:nvPr>
            <p:ph sz="half" idx="1"/>
          </p:nvPr>
        </p:nvSpPr>
        <p:spPr>
          <a:xfrm>
            <a:off x="609600" y="1600200"/>
            <a:ext cx="5384800" cy="5059680"/>
          </a:xfrm>
        </p:spPr>
        <p:txBody>
          <a:bodyPr/>
          <a:lstStyle/>
          <a:p>
            <a:r>
              <a:rPr lang="en-US" b="1">
                <a:solidFill>
                  <a:schemeClr val="tx2"/>
                </a:solidFill>
              </a:rPr>
              <a:t>JENKINS -</a:t>
            </a:r>
            <a:r>
              <a:rPr lang="en-US"/>
              <a:t> Jenkins has become the open source standard for managing the dev side of devops, from source code management to delivering code to production. ... Jenkins is a continuous integration (CI) and continuous delivery (CD) solution.</a:t>
            </a:r>
          </a:p>
        </p:txBody>
      </p:sp>
      <p:sp>
        <p:nvSpPr>
          <p:cNvPr id="4" name="Content Placeholder 3"/>
          <p:cNvSpPr>
            <a:spLocks noGrp="1"/>
          </p:cNvSpPr>
          <p:nvPr>
            <p:ph sz="half" idx="2"/>
          </p:nvPr>
        </p:nvSpPr>
        <p:spPr>
          <a:xfrm>
            <a:off x="6197600" y="1600200"/>
            <a:ext cx="5384800" cy="4944745"/>
          </a:xfrm>
        </p:spPr>
        <p:txBody>
          <a:bodyPr/>
          <a:lstStyle/>
          <a:p>
            <a:r>
              <a:rPr lang="en-US" b="1">
                <a:solidFill>
                  <a:schemeClr val="tx2"/>
                </a:solidFill>
              </a:rPr>
              <a:t>DOCKER -</a:t>
            </a:r>
            <a:r>
              <a:rPr lang="en-US"/>
              <a:t> Docker is a tool which is used at deployment stage for containerization of an application so that the application can work efficiently in different environment. It is a very important tool which is used in DevOps.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solidFill>
                  <a:schemeClr val="accent2">
                    <a:lumMod val="50000"/>
                  </a:schemeClr>
                </a:solidFill>
              </a:rPr>
              <a:t>What Does Mean By Word 'Development'??</a:t>
            </a:r>
          </a:p>
        </p:txBody>
      </p:sp>
      <p:sp>
        <p:nvSpPr>
          <p:cNvPr id="3" name="Content Placeholder 2"/>
          <p:cNvSpPr>
            <a:spLocks noGrp="1"/>
          </p:cNvSpPr>
          <p:nvPr>
            <p:ph idx="1"/>
          </p:nvPr>
        </p:nvSpPr>
        <p:spPr/>
        <p:txBody>
          <a:bodyPr/>
          <a:lstStyle/>
          <a:p>
            <a:endParaRPr lang="en-US"/>
          </a:p>
          <a:p>
            <a:endParaRPr lang="en-US"/>
          </a:p>
          <a:p>
            <a:pPr marL="0" indent="0">
              <a:buNone/>
            </a:pPr>
            <a:r>
              <a:rPr lang="en-US" b="1">
                <a:solidFill>
                  <a:schemeClr val="tx1"/>
                </a:solidFill>
              </a:rPr>
              <a:t>1) The systematic use of scientific and technical knowledge to meet specific objectives or requirements.</a:t>
            </a:r>
          </a:p>
          <a:p>
            <a:pPr marL="0" indent="0">
              <a:buNone/>
            </a:pPr>
            <a:r>
              <a:rPr lang="en-US" b="1">
                <a:solidFill>
                  <a:schemeClr val="tx1"/>
                </a:solidFill>
              </a:rPr>
              <a:t>                                          OR</a:t>
            </a:r>
          </a:p>
          <a:p>
            <a:pPr marL="0" indent="0">
              <a:buNone/>
            </a:pPr>
            <a:r>
              <a:rPr lang="en-US" b="1">
                <a:solidFill>
                  <a:schemeClr val="tx1"/>
                </a:solidFill>
              </a:rPr>
              <a:t>2) An extension of the theoretical or practical aspects of a concept, design, discovery, or invention</a:t>
            </a:r>
            <a:r>
              <a:rPr lang="en-US"/>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368300" y="53340"/>
            <a:ext cx="11426825" cy="67417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280" y="330835"/>
            <a:ext cx="5384800" cy="4525963"/>
          </a:xfrm>
        </p:spPr>
        <p:txBody>
          <a:bodyPr/>
          <a:lstStyle/>
          <a:p>
            <a:r>
              <a:rPr lang="en-US" b="1">
                <a:solidFill>
                  <a:schemeClr val="tx2"/>
                </a:solidFill>
              </a:rPr>
              <a:t>BVT - </a:t>
            </a:r>
            <a:r>
              <a:rPr lang="en-US" b="1">
                <a:solidFill>
                  <a:schemeClr val="tx1"/>
                </a:solidFill>
              </a:rPr>
              <a:t>It is known as Build verification test .       It is a set of test run on every new build to verify that build is testable before it is released to test team for further testing. It is also a automated process.</a:t>
            </a:r>
          </a:p>
        </p:txBody>
      </p:sp>
      <p:sp>
        <p:nvSpPr>
          <p:cNvPr id="4" name="Content Placeholder 3"/>
          <p:cNvSpPr>
            <a:spLocks noGrp="1"/>
          </p:cNvSpPr>
          <p:nvPr>
            <p:ph sz="half" idx="2"/>
          </p:nvPr>
        </p:nvSpPr>
        <p:spPr>
          <a:xfrm>
            <a:off x="5286375" y="330835"/>
            <a:ext cx="6748780" cy="6640830"/>
          </a:xfrm>
        </p:spPr>
        <p:txBody>
          <a:bodyPr/>
          <a:lstStyle/>
          <a:p>
            <a:r>
              <a:rPr lang="en-US" b="1">
                <a:solidFill>
                  <a:schemeClr val="tx2"/>
                </a:solidFill>
              </a:rPr>
              <a:t>Regr test - </a:t>
            </a:r>
          </a:p>
          <a:p>
            <a:r>
              <a:rPr lang="en-US" b="1">
                <a:solidFill>
                  <a:schemeClr val="tx1"/>
                </a:solidFill>
              </a:rPr>
              <a:t>Regression Testing is defined as a type of software testing to confirm that a recent program or code change has not adversely affected existing features.</a:t>
            </a:r>
          </a:p>
          <a:p>
            <a:r>
              <a:rPr lang="en-US" b="1">
                <a:solidFill>
                  <a:schemeClr val="tx1"/>
                </a:solidFill>
              </a:rPr>
              <a:t>Regression Testing is nothing but full or partial selection of already executed test cases which are re-executed to ensure existing functionalities work fine.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7015" y="361315"/>
            <a:ext cx="5384800" cy="4525963"/>
          </a:xfrm>
        </p:spPr>
        <p:txBody>
          <a:bodyPr/>
          <a:lstStyle/>
          <a:p>
            <a:r>
              <a:rPr lang="en-US" b="1">
                <a:solidFill>
                  <a:schemeClr val="tx2"/>
                </a:solidFill>
              </a:rPr>
              <a:t>FUNCTION TEST -</a:t>
            </a:r>
            <a:r>
              <a:rPr lang="en-US">
                <a:solidFill>
                  <a:schemeClr val="tx2"/>
                </a:solidFill>
              </a:rPr>
              <a:t>  </a:t>
            </a:r>
            <a:r>
              <a:rPr lang="en-US">
                <a:solidFill>
                  <a:schemeClr val="tx1"/>
                </a:solidFill>
              </a:rPr>
              <a:t>Functional testing focuses on testing the interface of the application to ensure that all user requirements for a properly working application are met.</a:t>
            </a:r>
          </a:p>
        </p:txBody>
      </p:sp>
      <p:sp>
        <p:nvSpPr>
          <p:cNvPr id="4" name="Content Placeholder 3"/>
          <p:cNvSpPr>
            <a:spLocks noGrp="1"/>
          </p:cNvSpPr>
          <p:nvPr>
            <p:ph sz="half" idx="2"/>
          </p:nvPr>
        </p:nvSpPr>
        <p:spPr>
          <a:xfrm>
            <a:off x="5721985" y="214630"/>
            <a:ext cx="5384800" cy="4107815"/>
          </a:xfrm>
        </p:spPr>
        <p:txBody>
          <a:bodyPr/>
          <a:lstStyle/>
          <a:p>
            <a:r>
              <a:rPr lang="en-US" b="1">
                <a:solidFill>
                  <a:schemeClr val="tx2"/>
                </a:solidFill>
              </a:rPr>
              <a:t>SYSTEM TEST - </a:t>
            </a:r>
            <a:r>
              <a:rPr lang="en-US">
                <a:solidFill>
                  <a:schemeClr val="tx1"/>
                </a:solidFill>
              </a:rPr>
              <a:t>System testing provides an effective means to verify that the software and its supporting environment behaves as expected to your functional and non-functional requirements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sz="4000" b="1" u="sng">
                <a:solidFill>
                  <a:schemeClr val="tx2"/>
                </a:solidFill>
              </a:rPr>
              <a:t>NFRS</a:t>
            </a:r>
          </a:p>
        </p:txBody>
      </p:sp>
      <p:sp>
        <p:nvSpPr>
          <p:cNvPr id="3" name="Content Placeholder 2"/>
          <p:cNvSpPr>
            <a:spLocks noGrp="1"/>
          </p:cNvSpPr>
          <p:nvPr>
            <p:ph sz="half" idx="1"/>
          </p:nvPr>
        </p:nvSpPr>
        <p:spPr>
          <a:xfrm>
            <a:off x="609600" y="1600200"/>
            <a:ext cx="11229340" cy="4526280"/>
          </a:xfrm>
        </p:spPr>
        <p:txBody>
          <a:bodyPr/>
          <a:lstStyle/>
          <a:p>
            <a:r>
              <a:rPr lang="en-US" b="1">
                <a:solidFill>
                  <a:schemeClr val="tx2"/>
                </a:solidFill>
              </a:rPr>
              <a:t>NON FUNCTIONAL REQUIREMENTS -</a:t>
            </a:r>
            <a:r>
              <a:rPr lang="en-US"/>
              <a:t>The specification of system qualities such as ease-of-use, clarity of design, latency, speed, ability to handle large numbers of users etc. that describe how easily or effectively a piece of functionality can be used, rather than simply whether it exists. These characteristics can also be addressed and improved using the Continuous Delivery feedback loop.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tx2"/>
                </a:solidFill>
              </a:rPr>
              <a:t>     BENEFITS OF DEPLOYMENT AUTOMATION</a:t>
            </a:r>
          </a:p>
        </p:txBody>
      </p:sp>
      <p:sp>
        <p:nvSpPr>
          <p:cNvPr id="3" name="Content Placeholder 2"/>
          <p:cNvSpPr>
            <a:spLocks noGrp="1"/>
          </p:cNvSpPr>
          <p:nvPr>
            <p:ph sz="half" idx="1"/>
          </p:nvPr>
        </p:nvSpPr>
        <p:spPr>
          <a:xfrm>
            <a:off x="609600" y="1600200"/>
            <a:ext cx="8487410" cy="4526280"/>
          </a:xfrm>
        </p:spPr>
        <p:txBody>
          <a:bodyPr/>
          <a:lstStyle/>
          <a:p>
            <a:r>
              <a:rPr lang="en-US"/>
              <a:t> Improve overall productivity.</a:t>
            </a:r>
          </a:p>
          <a:p>
            <a:r>
              <a:rPr lang="en-US"/>
              <a:t> Automate the repetitive tasks and focus on actual testing.</a:t>
            </a:r>
          </a:p>
          <a:p>
            <a:r>
              <a:rPr lang="en-US"/>
              <a:t> Provide a single view across all applications and environments.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49000">
              <a:srgbClr val="3C4FCC">
                <a:alpha val="100000"/>
              </a:srgbClr>
            </a:gs>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4030" y="2569528"/>
            <a:ext cx="10972800" cy="1143000"/>
          </a:xfrm>
        </p:spPr>
        <p:txBody>
          <a:bodyPr/>
          <a:lstStyle/>
          <a:p>
            <a:r>
              <a:rPr lang="en-US"/>
              <a:t>                             </a:t>
            </a:r>
            <a:r>
              <a:rPr lang="en-US" b="1">
                <a:solidFill>
                  <a:schemeClr val="tx2"/>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tx2"/>
                </a:solidFill>
              </a:rPr>
              <a:t>What is Meant by Continuos Delivery?</a:t>
            </a:r>
          </a:p>
        </p:txBody>
      </p:sp>
      <p:sp>
        <p:nvSpPr>
          <p:cNvPr id="3" name="Content Placeholder 2"/>
          <p:cNvSpPr>
            <a:spLocks noGrp="1"/>
          </p:cNvSpPr>
          <p:nvPr>
            <p:ph sz="half" idx="1"/>
          </p:nvPr>
        </p:nvSpPr>
        <p:spPr/>
        <p:txBody>
          <a:bodyPr/>
          <a:lstStyle/>
          <a:p>
            <a:r>
              <a:rPr lang="en-US" b="1"/>
              <a:t>Continuous delivery (CD) is a software engineering approach in which teams produce software in short cycles, ensuring that the software can be reliably released at any time.</a:t>
            </a:r>
          </a:p>
        </p:txBody>
      </p:sp>
      <p:pic>
        <p:nvPicPr>
          <p:cNvPr id="4" name="Content Placeholder 3"/>
          <p:cNvPicPr>
            <a:picLocks noGrp="1" noChangeAspect="1"/>
          </p:cNvPicPr>
          <p:nvPr>
            <p:ph sz="half" idx="2"/>
          </p:nvPr>
        </p:nvPicPr>
        <p:blipFill>
          <a:blip r:embed="rId2"/>
          <a:stretch>
            <a:fillRect/>
          </a:stretch>
        </p:blipFill>
        <p:spPr>
          <a:xfrm>
            <a:off x="6197600" y="1728470"/>
            <a:ext cx="5827395" cy="3649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solidFill>
                  <a:schemeClr val="tx2"/>
                </a:solidFill>
              </a:rPr>
              <a:t>What you understand from the word  PIPELINE?</a:t>
            </a:r>
          </a:p>
        </p:txBody>
      </p:sp>
      <p:sp>
        <p:nvSpPr>
          <p:cNvPr id="3" name="Content Placeholder 2"/>
          <p:cNvSpPr>
            <a:spLocks noGrp="1"/>
          </p:cNvSpPr>
          <p:nvPr>
            <p:ph sz="half" idx="1"/>
          </p:nvPr>
        </p:nvSpPr>
        <p:spPr>
          <a:xfrm>
            <a:off x="609600" y="1600200"/>
            <a:ext cx="10972800" cy="5899150"/>
          </a:xfrm>
        </p:spPr>
        <p:txBody>
          <a:bodyPr/>
          <a:lstStyle/>
          <a:p>
            <a:r>
              <a:rPr lang="en-US" b="1"/>
              <a:t>A Pipeline product is a series of products, either in a state of development, preparation, or production, developed and sold by a company, and ideally in different stages of their life cycle.</a:t>
            </a:r>
          </a:p>
          <a:p>
            <a:r>
              <a:rPr lang="en-US" b="1"/>
              <a:t>The Pipeline breaks down the software delivery into small stages.The Pipeline should provide feedback to the team and visibility into the flow of changes to everyone involved in delivering  the new feature.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solidFill>
                  <a:schemeClr val="tx2"/>
                </a:solidFill>
              </a:rPr>
              <a:t>  CYCLE OF DEVOPS PIPELNE   </a:t>
            </a:r>
          </a:p>
        </p:txBody>
      </p:sp>
      <p:pic>
        <p:nvPicPr>
          <p:cNvPr id="5" name="Content Placeholder 4"/>
          <p:cNvPicPr>
            <a:picLocks noGrp="1" noChangeAspect="1"/>
          </p:cNvPicPr>
          <p:nvPr>
            <p:ph sz="half" idx="1"/>
          </p:nvPr>
        </p:nvPicPr>
        <p:blipFill>
          <a:blip r:embed="rId2"/>
          <a:stretch>
            <a:fillRect/>
          </a:stretch>
        </p:blipFill>
        <p:spPr>
          <a:xfrm>
            <a:off x="609600" y="2042795"/>
            <a:ext cx="10972800" cy="45631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solidFill>
                  <a:schemeClr val="tx2"/>
                </a:solidFill>
              </a:rPr>
              <a:t>   Benefits of Defining PIPELINE</a:t>
            </a:r>
          </a:p>
        </p:txBody>
      </p:sp>
      <p:sp>
        <p:nvSpPr>
          <p:cNvPr id="3" name="Content Placeholder 2"/>
          <p:cNvSpPr>
            <a:spLocks noGrp="1"/>
          </p:cNvSpPr>
          <p:nvPr>
            <p:ph sz="half" idx="1"/>
          </p:nvPr>
        </p:nvSpPr>
        <p:spPr>
          <a:xfrm>
            <a:off x="609600" y="1600200"/>
            <a:ext cx="10972165" cy="4526280"/>
          </a:xfrm>
        </p:spPr>
        <p:txBody>
          <a:bodyPr/>
          <a:lstStyle/>
          <a:p>
            <a:r>
              <a:rPr lang="en-US" sz="3600" b="1"/>
              <a:t>Knowing what you have</a:t>
            </a:r>
          </a:p>
          <a:p>
            <a:r>
              <a:rPr lang="en-US" sz="3600" b="1"/>
              <a:t>Knowing what you don't have</a:t>
            </a:r>
          </a:p>
          <a:p>
            <a:r>
              <a:rPr lang="en-US" sz="3600" b="1"/>
              <a:t>Knowing your bottleneck</a:t>
            </a:r>
          </a:p>
          <a:p>
            <a:r>
              <a:rPr lang="en-US" sz="3600" b="1"/>
              <a:t>Seeing your whole operation in one place</a:t>
            </a:r>
          </a:p>
          <a:p>
            <a:r>
              <a:rPr lang="en-US" sz="3600" b="1"/>
              <a:t>And finally having an opportunity to improve.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olidFill>
              </a:rPr>
              <a:t>There are especially three stages to complete the Devops  Delivery Pipeline....</a:t>
            </a:r>
          </a:p>
        </p:txBody>
      </p:sp>
      <p:sp>
        <p:nvSpPr>
          <p:cNvPr id="3" name="Content Placeholder 2"/>
          <p:cNvSpPr>
            <a:spLocks noGrp="1"/>
          </p:cNvSpPr>
          <p:nvPr>
            <p:ph sz="half" idx="1"/>
          </p:nvPr>
        </p:nvSpPr>
        <p:spPr>
          <a:xfrm>
            <a:off x="609600" y="1600200"/>
            <a:ext cx="8949690" cy="4526280"/>
          </a:xfrm>
        </p:spPr>
        <p:txBody>
          <a:bodyPr/>
          <a:lstStyle/>
          <a:p>
            <a:endParaRPr lang="en-US" b="1" u="sng"/>
          </a:p>
          <a:p>
            <a:r>
              <a:rPr lang="en-US" b="1" u="sng"/>
              <a:t>BUILD AUTOMATION</a:t>
            </a:r>
          </a:p>
          <a:p>
            <a:endParaRPr lang="en-US" b="1" u="sng"/>
          </a:p>
          <a:p>
            <a:r>
              <a:rPr lang="en-US" b="1" u="sng"/>
              <a:t>UNIT TEST AUTOMATION</a:t>
            </a:r>
          </a:p>
          <a:p>
            <a:endParaRPr lang="en-US" b="1" u="sng"/>
          </a:p>
          <a:p>
            <a:r>
              <a:rPr lang="en-US" b="1" u="sng"/>
              <a:t>DEPLOYMENT AUTOMATION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solidFill>
                  <a:schemeClr val="tx2"/>
                </a:solidFill>
              </a:rPr>
              <a:t> OVERVIEW OF DEVOPS DELIVERY PIPELINE</a:t>
            </a:r>
          </a:p>
        </p:txBody>
      </p:sp>
      <p:pic>
        <p:nvPicPr>
          <p:cNvPr id="6" name="Content Placeholder 5"/>
          <p:cNvPicPr>
            <a:picLocks noGrp="1" noChangeAspect="1"/>
          </p:cNvPicPr>
          <p:nvPr>
            <p:ph sz="half" idx="1"/>
          </p:nvPr>
        </p:nvPicPr>
        <p:blipFill>
          <a:blip r:embed="rId2"/>
          <a:stretch>
            <a:fillRect/>
          </a:stretch>
        </p:blipFill>
        <p:spPr>
          <a:xfrm>
            <a:off x="246380" y="1560830"/>
            <a:ext cx="11503660" cy="5299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tx2"/>
                </a:solidFill>
              </a:rPr>
              <a:t>                      </a:t>
            </a:r>
            <a:r>
              <a:rPr lang="en-US" sz="4000" b="1" u="sng">
                <a:solidFill>
                  <a:schemeClr val="tx2"/>
                </a:solidFill>
              </a:rPr>
              <a:t>Source Code Controller</a:t>
            </a:r>
          </a:p>
        </p:txBody>
      </p:sp>
      <p:sp>
        <p:nvSpPr>
          <p:cNvPr id="3" name="Content Placeholder 2"/>
          <p:cNvSpPr>
            <a:spLocks noGrp="1"/>
          </p:cNvSpPr>
          <p:nvPr>
            <p:ph sz="half" idx="1"/>
          </p:nvPr>
        </p:nvSpPr>
        <p:spPr>
          <a:xfrm>
            <a:off x="609600" y="1600200"/>
            <a:ext cx="10972165" cy="4255135"/>
          </a:xfrm>
        </p:spPr>
        <p:txBody>
          <a:bodyPr/>
          <a:lstStyle/>
          <a:p>
            <a:r>
              <a:rPr lang="en-US" sz="3600" b="1"/>
              <a:t>Source Code Control System is a version control system designed to track changes in source code and other text files during the development of a piece of software. This allows the user to retrieve any of the previous versions of the original source code and the changes which are stored. </a:t>
            </a: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1154</Words>
  <Application>WPS Presentation</Application>
  <PresentationFormat>Custom</PresentationFormat>
  <Paragraphs>77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Art_mountaineering</vt:lpstr>
      <vt:lpstr>DEVELOPMENT CONTINUOS DELIVERY PIPELINE</vt:lpstr>
      <vt:lpstr>What Does Mean By Word 'Development'??</vt:lpstr>
      <vt:lpstr>What is Meant by Continuos Delivery?</vt:lpstr>
      <vt:lpstr>What you understand from the word  PIPELINE?</vt:lpstr>
      <vt:lpstr>  CYCLE OF DEVOPS PIPELNE   </vt:lpstr>
      <vt:lpstr>   Benefits of Defining PIPELINE</vt:lpstr>
      <vt:lpstr>There are especially three stages to complete the Devops  Delivery Pipeline....</vt:lpstr>
      <vt:lpstr> OVERVIEW OF DEVOPS DELIVERY PIPELINE</vt:lpstr>
      <vt:lpstr>                      Source Code Controller</vt:lpstr>
      <vt:lpstr>               Source Code Controller Tools</vt:lpstr>
      <vt:lpstr>                       BUILD AUTOMATION</vt:lpstr>
      <vt:lpstr>                  BUILD AUTOMATION TOOLS</vt:lpstr>
      <vt:lpstr>ADVANTAGES OF BUILD AUTOMATION</vt:lpstr>
      <vt:lpstr>                    UNIT TEST AUTOMATION</vt:lpstr>
      <vt:lpstr>Slide 15</vt:lpstr>
      <vt:lpstr>                   UNIT TESTING TOOLS</vt:lpstr>
      <vt:lpstr>               BENEFITS OF UNIT TESTING</vt:lpstr>
      <vt:lpstr>                DEPLOYMENT AUTOMATION           </vt:lpstr>
      <vt:lpstr>                                   TOOLS </vt:lpstr>
      <vt:lpstr>Slide 20</vt:lpstr>
      <vt:lpstr>Slide 21</vt:lpstr>
      <vt:lpstr>Slide 22</vt:lpstr>
      <vt:lpstr>                                     NFRS</vt:lpstr>
      <vt:lpstr>     BENEFITS OF DEPLOYMENT AUTOMATION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CONTINUOS DELIVERY PIPELINE</dc:title>
  <dc:creator>parth rai</dc:creator>
  <cp:lastModifiedBy>Windows User</cp:lastModifiedBy>
  <cp:revision>11</cp:revision>
  <dcterms:created xsi:type="dcterms:W3CDTF">2018-09-27T13:26:00Z</dcterms:created>
  <dcterms:modified xsi:type="dcterms:W3CDTF">2018-10-01T06:07:10Z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1033-10.2.0.7439</vt:lpwstr>
  </property>
</Properties>
</file>