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7" r:id="rId7"/>
    <p:sldId id="268" r:id="rId8"/>
    <p:sldId id="263" r:id="rId9"/>
    <p:sldId id="264"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116DD98-C03F-4EB5-8006-8144EC6F05A4}"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CDEE1-3CB2-4343-92E5-9196C5F30B76}" type="slidenum">
              <a:rPr lang="en-IN" smtClean="0"/>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6DD98-C03F-4EB5-8006-8144EC6F05A4}"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6DD98-C03F-4EB5-8006-8144EC6F05A4}" type="datetimeFigureOut">
              <a:rPr lang="en-IN" smtClean="0"/>
              <a:t>28-09-2018</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6DD98-C03F-4EB5-8006-8144EC6F05A4}"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16DD98-C03F-4EB5-8006-8144EC6F05A4}"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CDEE1-3CB2-4343-92E5-9196C5F30B7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16DD98-C03F-4EB5-8006-8144EC6F05A4}"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16DD98-C03F-4EB5-8006-8144EC6F05A4}" type="datetimeFigureOut">
              <a:rPr lang="en-IN" smtClean="0"/>
              <a:t>28-09-2018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16DD98-C03F-4EB5-8006-8144EC6F05A4}" type="datetimeFigureOut">
              <a:rPr lang="en-IN" smtClean="0"/>
              <a:t>28-09-2018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6DD98-C03F-4EB5-8006-8144EC6F05A4}" type="datetimeFigureOut">
              <a:rPr lang="en-IN" smtClean="0"/>
              <a:t>28-09-2018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ECDEE1-3CB2-4343-92E5-9196C5F30B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6DD98-C03F-4EB5-8006-8144EC6F05A4}"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CDEE1-3CB2-4343-92E5-9196C5F30B76}" type="slidenum">
              <a:rPr lang="en-IN" smtClean="0"/>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116DD98-C03F-4EB5-8006-8144EC6F05A4}" type="datetimeFigureOut">
              <a:rPr lang="en-IN" smtClean="0"/>
              <a:t>28-09-2018</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81ECDEE1-3CB2-4343-92E5-9196C5F30B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116DD98-C03F-4EB5-8006-8144EC6F05A4}" type="datetimeFigureOut">
              <a:rPr lang="en-IN" smtClean="0"/>
              <a:t>28-09-2018</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1ECDEE1-3CB2-4343-92E5-9196C5F30B7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412776"/>
            <a:ext cx="8077200" cy="1673352"/>
          </a:xfrm>
        </p:spPr>
        <p:txBody>
          <a:bodyPr>
            <a:normAutofit fontScale="90000"/>
          </a:bodyPr>
          <a:lstStyle/>
          <a:p>
            <a:r>
              <a:rPr lang="en-US" dirty="0" smtClean="0"/>
              <a:t>OVERVIEW OF RAPID APPLICATION DEVELOPMENT</a:t>
            </a:r>
            <a:endParaRPr lang="en-IN" dirty="0"/>
          </a:p>
        </p:txBody>
      </p:sp>
      <p:sp>
        <p:nvSpPr>
          <p:cNvPr id="3" name="Subtitle 2"/>
          <p:cNvSpPr>
            <a:spLocks noGrp="1"/>
          </p:cNvSpPr>
          <p:nvPr>
            <p:ph type="subTitle" idx="1"/>
          </p:nvPr>
        </p:nvSpPr>
        <p:spPr>
          <a:xfrm>
            <a:off x="539552" y="3645024"/>
            <a:ext cx="8077200" cy="1499616"/>
          </a:xfrm>
        </p:spPr>
        <p:txBody>
          <a:bodyPr/>
          <a:lstStyle/>
          <a:p>
            <a:r>
              <a:rPr lang="en-US" dirty="0" smtClean="0"/>
              <a:t>                                                                                                        -ANUBHAV </a:t>
            </a:r>
            <a:r>
              <a:rPr lang="en-US" dirty="0" smtClean="0"/>
              <a:t>SINGH</a:t>
            </a:r>
          </a:p>
          <a:p>
            <a:r>
              <a:rPr lang="en-US" dirty="0"/>
              <a:t> </a:t>
            </a:r>
            <a:r>
              <a:rPr lang="en-US" dirty="0" smtClean="0"/>
              <a:t>                                                                                                       -500061718</a:t>
            </a:r>
            <a:endParaRPr lang="en-IN" dirty="0"/>
          </a:p>
          <a:p>
            <a:r>
              <a:rPr lang="en-US" dirty="0"/>
              <a:t> </a:t>
            </a:r>
            <a:r>
              <a:rPr lang="en-US" dirty="0" smtClean="0"/>
              <a:t>                                                                                                       - Roll no. 10</a:t>
            </a:r>
            <a:endParaRPr lang="en-US" dirty="0" smtClean="0"/>
          </a:p>
        </p:txBody>
      </p:sp>
    </p:spTree>
    <p:extLst>
      <p:ext uri="{BB962C8B-B14F-4D97-AF65-F5344CB8AC3E}">
        <p14:creationId xmlns:p14="http://schemas.microsoft.com/office/powerpoint/2010/main" val="3745736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92896"/>
            <a:ext cx="8077200" cy="1673352"/>
          </a:xfrm>
        </p:spPr>
        <p:txBody>
          <a:bodyPr>
            <a:normAutofit/>
          </a:bodyPr>
          <a:lstStyle/>
          <a:p>
            <a:r>
              <a:rPr lang="en-US" sz="8000" dirty="0" smtClean="0"/>
              <a:t>     THANK YOU </a:t>
            </a:r>
            <a:endParaRPr lang="en-IN" sz="8000" dirty="0"/>
          </a:p>
        </p:txBody>
      </p:sp>
      <p:sp>
        <p:nvSpPr>
          <p:cNvPr id="3" name="Subtitle 2"/>
          <p:cNvSpPr>
            <a:spLocks noGrp="1"/>
          </p:cNvSpPr>
          <p:nvPr>
            <p:ph type="subTitle" idx="1"/>
          </p:nvPr>
        </p:nvSpPr>
        <p:spPr>
          <a:xfrm>
            <a:off x="1331640" y="1916832"/>
            <a:ext cx="8077200" cy="1499616"/>
          </a:xfrm>
        </p:spPr>
        <p:txBody>
          <a:bodyPr/>
          <a:lstStyle/>
          <a:p>
            <a:r>
              <a:rPr lang="en-US" dirty="0" smtClean="0"/>
              <a:t>        </a:t>
            </a:r>
            <a:endParaRPr lang="en-IN" dirty="0"/>
          </a:p>
        </p:txBody>
      </p:sp>
    </p:spTree>
    <p:extLst>
      <p:ext uri="{BB962C8B-B14F-4D97-AF65-F5344CB8AC3E}">
        <p14:creationId xmlns:p14="http://schemas.microsoft.com/office/powerpoint/2010/main" val="2909602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RAD ?</a:t>
            </a:r>
            <a:endParaRPr lang="en-IN" dirty="0"/>
          </a:p>
        </p:txBody>
      </p:sp>
      <p:sp>
        <p:nvSpPr>
          <p:cNvPr id="3" name="Content Placeholder 2"/>
          <p:cNvSpPr>
            <a:spLocks noGrp="1"/>
          </p:cNvSpPr>
          <p:nvPr>
            <p:ph idx="1"/>
          </p:nvPr>
        </p:nvSpPr>
        <p:spPr/>
        <p:txBody>
          <a:bodyPr/>
          <a:lstStyle/>
          <a:p>
            <a:r>
              <a:rPr lang="en-US" dirty="0"/>
              <a:t>Rapid application development is a form of Agile </a:t>
            </a:r>
            <a:r>
              <a:rPr lang="en-US" dirty="0" smtClean="0"/>
              <a:t>software development technology. </a:t>
            </a:r>
            <a:r>
              <a:rPr lang="en-US" dirty="0"/>
              <a:t>Unlike Waterfall methods, RAD emphasizes working software and user feedback over strict planning and requirements recording.</a:t>
            </a:r>
          </a:p>
          <a:p>
            <a:r>
              <a:rPr lang="en-US" dirty="0"/>
              <a:t>In other words, RAD is less talk, more action. Oh, and testing. Lots and lots of </a:t>
            </a:r>
            <a:r>
              <a:rPr lang="en-US" dirty="0" smtClean="0"/>
              <a:t>testing.</a:t>
            </a:r>
            <a:endParaRPr lang="en-US" dirty="0"/>
          </a:p>
          <a:p>
            <a:endParaRPr lang="en-IN" dirty="0"/>
          </a:p>
        </p:txBody>
      </p:sp>
    </p:spTree>
    <p:extLst>
      <p:ext uri="{BB962C8B-B14F-4D97-AF65-F5344CB8AC3E}">
        <p14:creationId xmlns:p14="http://schemas.microsoft.com/office/powerpoint/2010/main" val="3054447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IN" dirty="0"/>
          </a:p>
        </p:txBody>
      </p:sp>
      <p:sp>
        <p:nvSpPr>
          <p:cNvPr id="3" name="Content Placeholder 2"/>
          <p:cNvSpPr>
            <a:spLocks noGrp="1"/>
          </p:cNvSpPr>
          <p:nvPr>
            <p:ph idx="1"/>
          </p:nvPr>
        </p:nvSpPr>
        <p:spPr/>
        <p:txBody>
          <a:bodyPr/>
          <a:lstStyle/>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896"/>
            <a:ext cx="917342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732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Phase </a:t>
            </a:r>
            <a:r>
              <a:rPr lang="en-IN" dirty="0"/>
              <a:t>1: Requirements planning</a:t>
            </a:r>
            <a:br>
              <a:rPr lang="en-IN" dirty="0"/>
            </a:br>
            <a:endParaRPr lang="en-IN" dirty="0"/>
          </a:p>
        </p:txBody>
      </p:sp>
      <p:sp>
        <p:nvSpPr>
          <p:cNvPr id="3" name="Content Placeholder 2"/>
          <p:cNvSpPr>
            <a:spLocks noGrp="1"/>
          </p:cNvSpPr>
          <p:nvPr>
            <p:ph idx="1"/>
          </p:nvPr>
        </p:nvSpPr>
        <p:spPr>
          <a:xfrm>
            <a:off x="0" y="1412776"/>
            <a:ext cx="9144000" cy="5445225"/>
          </a:xfrm>
        </p:spPr>
        <p:txBody>
          <a:bodyPr>
            <a:normAutofit/>
          </a:bodyPr>
          <a:lstStyle/>
          <a:p>
            <a:r>
              <a:rPr lang="en-US" sz="2400" dirty="0" smtClean="0"/>
              <a:t>During </a:t>
            </a:r>
            <a:r>
              <a:rPr lang="en-US" sz="2400" dirty="0"/>
              <a:t>this stage, developers, clients (software users), and team members communicate to determine the goals and expectations for the project as well as current and potential issues that would need to be addressed during the build.</a:t>
            </a:r>
          </a:p>
          <a:p>
            <a:endParaRPr lang="en-US" sz="2400" dirty="0" smtClean="0"/>
          </a:p>
          <a:p>
            <a:r>
              <a:rPr lang="en-US" sz="2400" dirty="0" smtClean="0"/>
              <a:t>A </a:t>
            </a:r>
            <a:r>
              <a:rPr lang="en-US" sz="2400" dirty="0"/>
              <a:t>basic breakdown of this stage involves:</a:t>
            </a:r>
          </a:p>
          <a:p>
            <a:pPr>
              <a:buFont typeface="Arial" charset="0"/>
              <a:buChar char="•"/>
            </a:pPr>
            <a:r>
              <a:rPr lang="en-US" sz="2400" i="1" dirty="0" smtClean="0"/>
              <a:t>Researching </a:t>
            </a:r>
            <a:r>
              <a:rPr lang="en-US" sz="2400" i="1" dirty="0"/>
              <a:t>the current </a:t>
            </a:r>
            <a:r>
              <a:rPr lang="en-US" sz="2400" i="1" dirty="0" smtClean="0"/>
              <a:t>problem</a:t>
            </a:r>
          </a:p>
          <a:p>
            <a:pPr>
              <a:buFont typeface="Arial" charset="0"/>
              <a:buChar char="•"/>
            </a:pPr>
            <a:r>
              <a:rPr lang="en-US" sz="2400" i="1" dirty="0" smtClean="0"/>
              <a:t>Defining </a:t>
            </a:r>
            <a:r>
              <a:rPr lang="en-US" sz="2400" i="1" dirty="0"/>
              <a:t>the requirements for the </a:t>
            </a:r>
            <a:r>
              <a:rPr lang="en-US" sz="2400" i="1" dirty="0" smtClean="0"/>
              <a:t>project</a:t>
            </a:r>
          </a:p>
          <a:p>
            <a:pPr>
              <a:buFont typeface="Arial" charset="0"/>
              <a:buChar char="•"/>
            </a:pPr>
            <a:r>
              <a:rPr lang="en-US" sz="2400" i="1" dirty="0" smtClean="0"/>
              <a:t>Finalizing </a:t>
            </a:r>
            <a:r>
              <a:rPr lang="en-US" sz="2400" i="1" dirty="0"/>
              <a:t>the requirements with each stakeholder’s </a:t>
            </a:r>
            <a:r>
              <a:rPr lang="en-US" sz="2400" i="1" dirty="0" smtClean="0"/>
              <a:t>approval.</a:t>
            </a:r>
          </a:p>
          <a:p>
            <a:endParaRPr lang="en-US" sz="2400" dirty="0" smtClean="0"/>
          </a:p>
          <a:p>
            <a:r>
              <a:rPr lang="en-US" sz="2400" dirty="0" smtClean="0"/>
              <a:t>By </a:t>
            </a:r>
            <a:r>
              <a:rPr lang="en-US" sz="2400" dirty="0"/>
              <a:t>getting approval from each key stakeholder and developer, teams can avoid miscommunications and costly change orders down the road.</a:t>
            </a:r>
          </a:p>
          <a:p>
            <a:endParaRPr lang="en-IN" dirty="0"/>
          </a:p>
        </p:txBody>
      </p:sp>
    </p:spTree>
    <p:extLst>
      <p:ext uri="{BB962C8B-B14F-4D97-AF65-F5344CB8AC3E}">
        <p14:creationId xmlns:p14="http://schemas.microsoft.com/office/powerpoint/2010/main" val="129458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sz="4800" dirty="0"/>
              <a:t>Phase 2: User </a:t>
            </a:r>
            <a:r>
              <a:rPr lang="en-IN" sz="4800" dirty="0" smtClean="0"/>
              <a:t>design</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a:t>During this phase, clients work hand in hand with developers to ensure their needs are being met at every step in the design process. It’s almost like customizable software development.</a:t>
            </a:r>
          </a:p>
          <a:p>
            <a:r>
              <a:rPr lang="en-US" dirty="0"/>
              <a:t>All the bugs and kinks are worked out in an iterative process. </a:t>
            </a:r>
            <a:endParaRPr lang="en-IN" dirty="0"/>
          </a:p>
          <a:p>
            <a:r>
              <a:rPr lang="en-US" b="1" i="1" dirty="0"/>
              <a:t>Developer designs a prototype , the client (user) tests it.</a:t>
            </a:r>
            <a:endParaRPr lang="en-IN" b="1" i="1" dirty="0"/>
          </a:p>
          <a:p>
            <a:endParaRPr lang="en-IN" b="1" dirty="0"/>
          </a:p>
        </p:txBody>
      </p:sp>
    </p:spTree>
    <p:extLst>
      <p:ext uri="{BB962C8B-B14F-4D97-AF65-F5344CB8AC3E}">
        <p14:creationId xmlns:p14="http://schemas.microsoft.com/office/powerpoint/2010/main" val="1605916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Phase 3: Rapid </a:t>
            </a:r>
            <a:r>
              <a:rPr lang="en-IN" sz="4800" dirty="0" smtClean="0"/>
              <a:t>construction</a:t>
            </a:r>
            <a:endParaRPr lang="en-IN" dirty="0"/>
          </a:p>
        </p:txBody>
      </p:sp>
      <p:sp>
        <p:nvSpPr>
          <p:cNvPr id="3" name="Content Placeholder 2"/>
          <p:cNvSpPr>
            <a:spLocks noGrp="1"/>
          </p:cNvSpPr>
          <p:nvPr>
            <p:ph idx="1"/>
          </p:nvPr>
        </p:nvSpPr>
        <p:spPr>
          <a:xfrm>
            <a:off x="0" y="1412777"/>
            <a:ext cx="9036496" cy="5445224"/>
          </a:xfrm>
        </p:spPr>
        <p:txBody>
          <a:bodyPr/>
          <a:lstStyle/>
          <a:p>
            <a:endParaRPr lang="en-IN" dirty="0"/>
          </a:p>
        </p:txBody>
      </p:sp>
      <p:sp>
        <p:nvSpPr>
          <p:cNvPr id="5" name="Rectangle 4"/>
          <p:cNvSpPr/>
          <p:nvPr/>
        </p:nvSpPr>
        <p:spPr>
          <a:xfrm>
            <a:off x="-3004" y="1500337"/>
            <a:ext cx="9005992" cy="461665"/>
          </a:xfrm>
          <a:prstGeom prst="rect">
            <a:avLst/>
          </a:prstGeom>
        </p:spPr>
        <p:txBody>
          <a:bodyPr wrap="none">
            <a:spAutoFit/>
          </a:bodyPr>
          <a:lstStyle/>
          <a:p>
            <a:r>
              <a:rPr lang="en-IN" sz="2400" dirty="0" smtClean="0"/>
              <a:t>    Prototypes </a:t>
            </a:r>
            <a:r>
              <a:rPr lang="en-IN" sz="2400" dirty="0"/>
              <a:t>and beta systems </a:t>
            </a:r>
            <a:r>
              <a:rPr lang="en-IN" sz="2400" dirty="0" smtClean="0"/>
              <a:t> are converted into</a:t>
            </a:r>
            <a:r>
              <a:rPr lang="en-IN" sz="2400" dirty="0"/>
              <a:t> the working model</a:t>
            </a:r>
            <a:r>
              <a:rPr lang="en-IN" dirty="0"/>
              <a:t>.</a:t>
            </a:r>
            <a:endParaRPr lang="en-IN" b="1" dirty="0"/>
          </a:p>
        </p:txBody>
      </p:sp>
      <p:sp>
        <p:nvSpPr>
          <p:cNvPr id="6" name="Rectangle 5"/>
          <p:cNvSpPr/>
          <p:nvPr/>
        </p:nvSpPr>
        <p:spPr>
          <a:xfrm>
            <a:off x="335957" y="1962002"/>
            <a:ext cx="8352928" cy="1200329"/>
          </a:xfrm>
          <a:prstGeom prst="rect">
            <a:avLst/>
          </a:prstGeom>
        </p:spPr>
        <p:txBody>
          <a:bodyPr wrap="square">
            <a:spAutoFit/>
          </a:bodyPr>
          <a:lstStyle/>
          <a:p>
            <a:r>
              <a:rPr lang="en-US" sz="2400" dirty="0" smtClean="0"/>
              <a:t>Because the majority of the problems and changes were addressed during the thorough iterative design phase, developers can construct the final working model more quickly </a:t>
            </a:r>
            <a:endParaRPr lang="en-IN" sz="2400" dirty="0"/>
          </a:p>
        </p:txBody>
      </p:sp>
      <p:sp>
        <p:nvSpPr>
          <p:cNvPr id="7" name="Rectangle 6"/>
          <p:cNvSpPr/>
          <p:nvPr/>
        </p:nvSpPr>
        <p:spPr>
          <a:xfrm>
            <a:off x="323528" y="3162331"/>
            <a:ext cx="7704856" cy="1938992"/>
          </a:xfrm>
          <a:prstGeom prst="rect">
            <a:avLst/>
          </a:prstGeom>
        </p:spPr>
        <p:txBody>
          <a:bodyPr wrap="square">
            <a:spAutoFit/>
          </a:bodyPr>
          <a:lstStyle/>
          <a:p>
            <a:r>
              <a:rPr lang="en-US" sz="2400" dirty="0" smtClean="0"/>
              <a:t>The phase breaks down into several smaller steps:</a:t>
            </a:r>
          </a:p>
          <a:p>
            <a:r>
              <a:rPr lang="en-US" sz="2400" dirty="0"/>
              <a:t>*</a:t>
            </a:r>
            <a:r>
              <a:rPr lang="en-US" sz="2400" dirty="0" smtClean="0"/>
              <a:t>Preparation for rapid construction</a:t>
            </a:r>
          </a:p>
          <a:p>
            <a:r>
              <a:rPr lang="en-US" sz="2400" dirty="0" smtClean="0"/>
              <a:t>*Program and application development</a:t>
            </a:r>
          </a:p>
          <a:p>
            <a:r>
              <a:rPr lang="en-US" sz="2400" dirty="0" smtClean="0"/>
              <a:t>Coding</a:t>
            </a:r>
          </a:p>
          <a:p>
            <a:r>
              <a:rPr lang="en-US" sz="2400" dirty="0" smtClean="0"/>
              <a:t>*Unit, integration, and system testing</a:t>
            </a:r>
            <a:endParaRPr lang="en-US" sz="2400" dirty="0"/>
          </a:p>
        </p:txBody>
      </p:sp>
      <p:sp>
        <p:nvSpPr>
          <p:cNvPr id="8" name="Rectangle 7"/>
          <p:cNvSpPr/>
          <p:nvPr/>
        </p:nvSpPr>
        <p:spPr>
          <a:xfrm>
            <a:off x="323528" y="5135247"/>
            <a:ext cx="7992888" cy="1569660"/>
          </a:xfrm>
          <a:prstGeom prst="rect">
            <a:avLst/>
          </a:prstGeom>
        </p:spPr>
        <p:txBody>
          <a:bodyPr wrap="square">
            <a:spAutoFit/>
          </a:bodyPr>
          <a:lstStyle/>
          <a:p>
            <a:r>
              <a:rPr lang="en-US" sz="2400" dirty="0"/>
              <a:t>This third phase is important because the client still gets to give input throughout the process. They can suggest alterations, changes, or even new ideas that can solve problems as they arise.</a:t>
            </a:r>
            <a:endParaRPr lang="en-IN" sz="2400" dirty="0"/>
          </a:p>
        </p:txBody>
      </p:sp>
    </p:spTree>
    <p:extLst>
      <p:ext uri="{BB962C8B-B14F-4D97-AF65-F5344CB8AC3E}">
        <p14:creationId xmlns:p14="http://schemas.microsoft.com/office/powerpoint/2010/main" val="70126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Phase 4: </a:t>
            </a:r>
            <a:r>
              <a:rPr lang="en-US" sz="4800" dirty="0" smtClean="0"/>
              <a:t>Cutover</a:t>
            </a:r>
            <a:endParaRPr lang="en-IN" dirty="0"/>
          </a:p>
        </p:txBody>
      </p:sp>
      <p:sp>
        <p:nvSpPr>
          <p:cNvPr id="3" name="Content Placeholder 2"/>
          <p:cNvSpPr>
            <a:spLocks noGrp="1"/>
          </p:cNvSpPr>
          <p:nvPr>
            <p:ph idx="1"/>
          </p:nvPr>
        </p:nvSpPr>
        <p:spPr/>
        <p:txBody>
          <a:bodyPr>
            <a:normAutofit/>
          </a:bodyPr>
          <a:lstStyle/>
          <a:p>
            <a:r>
              <a:rPr lang="en-US" sz="2800" dirty="0"/>
              <a:t>This is the implementation phase where the finished product goes to launch. It includes data conversion, testing, and changeover to the new system, as well as user training.</a:t>
            </a:r>
          </a:p>
          <a:p>
            <a:pPr marL="118872" indent="0">
              <a:buNone/>
            </a:pPr>
            <a:endParaRPr lang="en-US" sz="2800" dirty="0"/>
          </a:p>
          <a:p>
            <a:endParaRPr lang="en-US" sz="2800" dirty="0"/>
          </a:p>
          <a:p>
            <a:r>
              <a:rPr lang="en-US" sz="2800" dirty="0"/>
              <a:t>All final changes are made while the coders and clients continue to look for bugs in the system.</a:t>
            </a:r>
          </a:p>
          <a:p>
            <a:endParaRPr lang="en-IN" sz="2800" dirty="0"/>
          </a:p>
        </p:txBody>
      </p:sp>
    </p:spTree>
    <p:extLst>
      <p:ext uri="{BB962C8B-B14F-4D97-AF65-F5344CB8AC3E}">
        <p14:creationId xmlns:p14="http://schemas.microsoft.com/office/powerpoint/2010/main" val="173709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IN" dirty="0"/>
          </a:p>
        </p:txBody>
      </p:sp>
      <p:sp>
        <p:nvSpPr>
          <p:cNvPr id="3" name="Content Placeholder 2"/>
          <p:cNvSpPr>
            <a:spLocks noGrp="1"/>
          </p:cNvSpPr>
          <p:nvPr>
            <p:ph idx="1"/>
          </p:nvPr>
        </p:nvSpPr>
        <p:spPr>
          <a:xfrm>
            <a:off x="0" y="1484784"/>
            <a:ext cx="9144000" cy="5373215"/>
          </a:xfrm>
        </p:spPr>
        <p:txBody>
          <a:bodyPr>
            <a:noAutofit/>
          </a:bodyPr>
          <a:lstStyle/>
          <a:p>
            <a:r>
              <a:rPr lang="en-US" sz="2800" dirty="0"/>
              <a:t>1. Quick Delivery:</a:t>
            </a:r>
            <a:endParaRPr lang="en-US" sz="2800" b="1" dirty="0"/>
          </a:p>
          <a:p>
            <a:pPr marL="118872" indent="0">
              <a:buNone/>
            </a:pPr>
            <a:r>
              <a:rPr lang="en-US" sz="1400" dirty="0">
                <a:cs typeface="Arial" pitchFamily="34" charset="0"/>
              </a:rPr>
              <a:t>Since the entire project is divided into modules and each module is treated as a separate prototype the time spent in delivering is considerably reduced. Each prototype undergoes a separate testing phase and all components are finally winded </a:t>
            </a:r>
            <a:r>
              <a:rPr lang="en-US" sz="1400" dirty="0" smtClean="0">
                <a:cs typeface="Arial" pitchFamily="34" charset="0"/>
              </a:rPr>
              <a:t>together </a:t>
            </a:r>
            <a:r>
              <a:rPr lang="en-US" sz="1400" dirty="0">
                <a:cs typeface="Arial" pitchFamily="34" charset="0"/>
              </a:rPr>
              <a:t>to create the final application. This ensures faster delivery of the software with lesser bugs</a:t>
            </a:r>
            <a:r>
              <a:rPr lang="en-US" sz="1400" dirty="0" smtClean="0">
                <a:cs typeface="Arial" pitchFamily="34" charset="0"/>
              </a:rPr>
              <a:t>.</a:t>
            </a:r>
          </a:p>
          <a:p>
            <a:r>
              <a:rPr lang="en-US" sz="2800" dirty="0">
                <a:latin typeface="+mj-lt"/>
              </a:rPr>
              <a:t>2. Faster Market Analysis:</a:t>
            </a:r>
            <a:endParaRPr lang="en-US" sz="2800" b="1" dirty="0">
              <a:latin typeface="+mj-lt"/>
            </a:endParaRPr>
          </a:p>
          <a:p>
            <a:pPr marL="118872" indent="0">
              <a:buNone/>
            </a:pPr>
            <a:r>
              <a:rPr lang="en-US" sz="1400" dirty="0"/>
              <a:t>Since each prototype can be tested by its end user it becomes easier to survey the prospects for suggestions and improvements. Any change is easy to incorporate as it will affect one model of the application and not the entire development in one go.</a:t>
            </a:r>
          </a:p>
          <a:p>
            <a:r>
              <a:rPr lang="en-US" sz="2800" dirty="0"/>
              <a:t>3. User Feedback:</a:t>
            </a:r>
            <a:endParaRPr lang="en-US" sz="2800" b="1" dirty="0"/>
          </a:p>
          <a:p>
            <a:pPr marL="118872" indent="0">
              <a:buNone/>
            </a:pPr>
            <a:r>
              <a:rPr lang="en-US" sz="1400" dirty="0"/>
              <a:t>In traditional waterfall development, app development delays can result in very late arrival of the product. The idea might become obsolete or get stolen by the competitors. By using the </a:t>
            </a:r>
            <a:r>
              <a:rPr lang="en-US" sz="1400" dirty="0" smtClean="0"/>
              <a:t>MVP</a:t>
            </a:r>
            <a:r>
              <a:rPr lang="en-US" sz="1400" u="sng" dirty="0"/>
              <a:t> </a:t>
            </a:r>
            <a:r>
              <a:rPr lang="en-US" sz="1400" dirty="0" smtClean="0"/>
              <a:t>philosophy</a:t>
            </a:r>
            <a:r>
              <a:rPr lang="en-US" sz="1400" u="sng" dirty="0" smtClean="0"/>
              <a:t> </a:t>
            </a:r>
            <a:r>
              <a:rPr lang="en-US" sz="1400" dirty="0" smtClean="0"/>
              <a:t>of </a:t>
            </a:r>
            <a:r>
              <a:rPr lang="en-US" sz="1400" dirty="0"/>
              <a:t>development the need and psychology of the user are analyzed and further development is carried on only if the market seems fit.</a:t>
            </a:r>
          </a:p>
          <a:p>
            <a:r>
              <a:rPr lang="en-US" sz="2800" dirty="0"/>
              <a:t>4. Ease to incorporate changes:</a:t>
            </a:r>
            <a:endParaRPr lang="en-US" sz="2800" b="1" dirty="0"/>
          </a:p>
          <a:p>
            <a:pPr marL="118872" indent="0">
              <a:buNone/>
            </a:pPr>
            <a:r>
              <a:rPr lang="en-US" sz="1400" dirty="0"/>
              <a:t>Several elements of the application are processed at the same time. Since there is no process form of management, the application changes are easier to incorporate. Unlike waterfall development, the developers need not take a back step if changes are suggested in the product.</a:t>
            </a:r>
          </a:p>
          <a:p>
            <a:r>
              <a:rPr lang="en-US" sz="2800" dirty="0"/>
              <a:t>5. System Integration:</a:t>
            </a:r>
            <a:endParaRPr lang="en-US" sz="2800" b="1" dirty="0"/>
          </a:p>
          <a:p>
            <a:pPr marL="118872" indent="0">
              <a:buNone/>
            </a:pPr>
            <a:r>
              <a:rPr lang="en-US" sz="1400" dirty="0"/>
              <a:t>All the modules of the application are integrated from the very beginning leading to lesser issues in the final integration process. This leads to fewer bugs because all modules are properly synchronized from the very beginning.</a:t>
            </a:r>
          </a:p>
          <a:p>
            <a:pPr marL="118872" indent="0">
              <a:buNone/>
            </a:pPr>
            <a:endParaRPr lang="en-US" sz="1400" dirty="0">
              <a:cs typeface="Arial" pitchFamily="34" charset="0"/>
            </a:endParaRPr>
          </a:p>
        </p:txBody>
      </p:sp>
    </p:spTree>
    <p:extLst>
      <p:ext uri="{BB962C8B-B14F-4D97-AF65-F5344CB8AC3E}">
        <p14:creationId xmlns:p14="http://schemas.microsoft.com/office/powerpoint/2010/main" val="20013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IN" dirty="0"/>
          </a:p>
        </p:txBody>
      </p:sp>
      <p:sp>
        <p:nvSpPr>
          <p:cNvPr id="3" name="Content Placeholder 2"/>
          <p:cNvSpPr>
            <a:spLocks noGrp="1"/>
          </p:cNvSpPr>
          <p:nvPr>
            <p:ph idx="1"/>
          </p:nvPr>
        </p:nvSpPr>
        <p:spPr/>
        <p:txBody>
          <a:bodyPr>
            <a:noAutofit/>
          </a:bodyPr>
          <a:lstStyle/>
          <a:p>
            <a:pPr marL="118872" indent="0">
              <a:buNone/>
            </a:pPr>
            <a:r>
              <a:rPr lang="en-US" sz="2400" dirty="0"/>
              <a:t>Early RAD systems had two primary disadvantages: </a:t>
            </a:r>
            <a:endParaRPr lang="en-US" sz="2400" dirty="0" smtClean="0"/>
          </a:p>
          <a:p>
            <a:pPr marL="118872" indent="0">
              <a:buNone/>
            </a:pPr>
            <a:endParaRPr lang="en-US" sz="2400" dirty="0" smtClean="0"/>
          </a:p>
          <a:p>
            <a:r>
              <a:rPr lang="en-US" sz="2400" dirty="0" smtClean="0"/>
              <a:t>Reduced </a:t>
            </a:r>
            <a:r>
              <a:rPr lang="en-US" sz="2400" dirty="0"/>
              <a:t>Scalability, and reduced features. Reduced scalability occurs because a RAD developed application starts as a prototype and evolves into a finished application. </a:t>
            </a:r>
            <a:endParaRPr lang="en-US" sz="2400" dirty="0" smtClean="0"/>
          </a:p>
          <a:p>
            <a:pPr marL="118872" indent="0">
              <a:buNone/>
            </a:pPr>
            <a:endParaRPr lang="en-US" sz="2400" dirty="0"/>
          </a:p>
          <a:p>
            <a:r>
              <a:rPr lang="en-US" sz="2400" dirty="0" smtClean="0"/>
              <a:t>Reduced </a:t>
            </a:r>
            <a:r>
              <a:rPr lang="en-US" sz="2400" dirty="0"/>
              <a:t>features occur due to time boxing, where features are pushed to later versions in order to finish a release in a short amount of time.</a:t>
            </a:r>
            <a:endParaRPr lang="en-IN" sz="2400" dirty="0"/>
          </a:p>
        </p:txBody>
      </p:sp>
    </p:spTree>
    <p:extLst>
      <p:ext uri="{BB962C8B-B14F-4D97-AF65-F5344CB8AC3E}">
        <p14:creationId xmlns:p14="http://schemas.microsoft.com/office/powerpoint/2010/main" val="1851279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1695</TotalTime>
  <Words>545</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OVERVIEW OF RAPID APPLICATION DEVELOPMENT</vt:lpstr>
      <vt:lpstr>WHAT IS RAD ?</vt:lpstr>
      <vt:lpstr>PROCESS……</vt:lpstr>
      <vt:lpstr> Phase 1: Requirements planning </vt:lpstr>
      <vt:lpstr> Phase 2: User design </vt:lpstr>
      <vt:lpstr>Phase 3: Rapid construction</vt:lpstr>
      <vt:lpstr>Phase 4: Cutover</vt:lpstr>
      <vt:lpstr>PROS..</vt:lpstr>
      <vt:lpstr>CONS..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RAPID APPLICATION DEVELOPMENT</dc:title>
  <dc:creator>Anubhav Singh</dc:creator>
  <cp:lastModifiedBy>Anubhav Singh</cp:lastModifiedBy>
  <cp:revision>13</cp:revision>
  <dcterms:created xsi:type="dcterms:W3CDTF">2018-09-24T16:14:43Z</dcterms:created>
  <dcterms:modified xsi:type="dcterms:W3CDTF">2018-09-28T02:05:03Z</dcterms:modified>
</cp:coreProperties>
</file>