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618" y="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4A291-CD2F-411B-8BA7-573458CD22CA}" type="datetimeFigureOut">
              <a:rPr lang="en-IN" smtClean="0"/>
              <a:t>26-09-2018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76B2E-6A53-4EE7-AB26-1904BCBEB081}" type="slidenum">
              <a:rPr lang="en-IN" smtClean="0"/>
              <a:t>‹#›</a:t>
            </a:fld>
            <a:endParaRPr lang="en-IN"/>
          </a:p>
        </p:txBody>
      </p:sp>
    </p:spTree>
    <p:extLst>
      <p:ext uri="{BB962C8B-B14F-4D97-AF65-F5344CB8AC3E}">
        <p14:creationId xmlns:p14="http://schemas.microsoft.com/office/powerpoint/2010/main" val="39997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9/26/2018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9/26/2018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1264920"/>
            <a:ext cx="8825658" cy="3329581"/>
          </a:xfrm>
        </p:spPr>
        <p:txBody>
          <a:bodyPr/>
          <a:lstStyle/>
          <a:p>
            <a:pPr algn="ctr"/>
            <a:r>
              <a:rPr lang="en-IN" dirty="0" smtClean="0"/>
              <a:t>DEPLOYMENT AUTOMATION</a:t>
            </a:r>
            <a:endParaRPr lang="en-IN" dirty="0"/>
          </a:p>
        </p:txBody>
      </p:sp>
      <p:sp>
        <p:nvSpPr>
          <p:cNvPr id="3" name="TextBox 2"/>
          <p:cNvSpPr txBox="1"/>
          <p:nvPr/>
        </p:nvSpPr>
        <p:spPr>
          <a:xfrm>
            <a:off x="8830493" y="5447211"/>
            <a:ext cx="2965268" cy="923330"/>
          </a:xfrm>
          <a:prstGeom prst="rect">
            <a:avLst/>
          </a:prstGeom>
          <a:noFill/>
        </p:spPr>
        <p:txBody>
          <a:bodyPr wrap="square" rtlCol="0">
            <a:spAutoFit/>
          </a:bodyPr>
          <a:lstStyle/>
          <a:p>
            <a:r>
              <a:rPr lang="en-IN" dirty="0" smtClean="0"/>
              <a:t>ANIRUDH CHAUDHARY</a:t>
            </a:r>
          </a:p>
          <a:p>
            <a:r>
              <a:rPr lang="en-IN" dirty="0" smtClean="0"/>
              <a:t>500061147</a:t>
            </a:r>
          </a:p>
          <a:p>
            <a:r>
              <a:rPr lang="en-IN" dirty="0" smtClean="0"/>
              <a:t>R171217008</a:t>
            </a:r>
            <a:endParaRPr lang="en-IN" dirty="0"/>
          </a:p>
        </p:txBody>
      </p:sp>
    </p:spTree>
    <p:extLst>
      <p:ext uri="{BB962C8B-B14F-4D97-AF65-F5344CB8AC3E}">
        <p14:creationId xmlns:p14="http://schemas.microsoft.com/office/powerpoint/2010/main" val="2175295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Automated Deployment and DevOps </a:t>
            </a:r>
            <a:endParaRPr lang="en-IN" sz="3800" dirty="0"/>
          </a:p>
        </p:txBody>
      </p:sp>
      <p:sp>
        <p:nvSpPr>
          <p:cNvPr id="3" name="Content Placeholder 2"/>
          <p:cNvSpPr>
            <a:spLocks noGrp="1"/>
          </p:cNvSpPr>
          <p:nvPr>
            <p:ph idx="1"/>
          </p:nvPr>
        </p:nvSpPr>
        <p:spPr>
          <a:xfrm>
            <a:off x="1770499" y="1853248"/>
            <a:ext cx="8946541" cy="4194855"/>
          </a:xfrm>
        </p:spPr>
        <p:txBody>
          <a:bodyPr>
            <a:normAutofit lnSpcReduction="10000"/>
          </a:bodyPr>
          <a:lstStyle/>
          <a:p>
            <a:r>
              <a:rPr lang="en-US" dirty="0"/>
              <a:t>Deployment automation allows us to think infrastructure as code, thus the entire deployment process becomes an engineering task, that the development teams can focus on. This brings the development and operation teams together to define and plan the tasks, even before any iteration begins. </a:t>
            </a:r>
            <a:endParaRPr lang="en-US" dirty="0" smtClean="0"/>
          </a:p>
          <a:p>
            <a:r>
              <a:rPr lang="en-US" dirty="0" smtClean="0"/>
              <a:t>Once </a:t>
            </a:r>
            <a:r>
              <a:rPr lang="en-US" dirty="0"/>
              <a:t>an iteration commences, the respective teams carry out the tasks and demonstrate to the customer. Then the teams sit together and brainstorm on the feedback and ways for improvement. By this, the teams always have the deployable code and working software at the end of each iteration</a:t>
            </a:r>
            <a:r>
              <a:rPr lang="en-US" dirty="0" smtClean="0"/>
              <a:t>.</a:t>
            </a:r>
          </a:p>
          <a:p>
            <a:r>
              <a:rPr lang="en-US" dirty="0" smtClean="0"/>
              <a:t> </a:t>
            </a:r>
            <a:r>
              <a:rPr lang="en-US" dirty="0"/>
              <a:t>User feedback is received at frequent intervals and in early stages. Deployment automation also helps in developing and maintaining software in a lean way, with the features that the users want.</a:t>
            </a:r>
            <a:endParaRPr lang="en-IN" dirty="0"/>
          </a:p>
          <a:p>
            <a:endParaRPr lang="en-IN" dirty="0"/>
          </a:p>
        </p:txBody>
      </p:sp>
    </p:spTree>
    <p:extLst>
      <p:ext uri="{BB962C8B-B14F-4D97-AF65-F5344CB8AC3E}">
        <p14:creationId xmlns:p14="http://schemas.microsoft.com/office/powerpoint/2010/main" val="2114920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DEPLOYMENT?</a:t>
            </a:r>
            <a:endParaRPr lang="en-IN" dirty="0"/>
          </a:p>
        </p:txBody>
      </p:sp>
      <p:sp>
        <p:nvSpPr>
          <p:cNvPr id="3" name="Content Placeholder 2"/>
          <p:cNvSpPr>
            <a:spLocks noGrp="1"/>
          </p:cNvSpPr>
          <p:nvPr>
            <p:ph idx="1"/>
          </p:nvPr>
        </p:nvSpPr>
        <p:spPr>
          <a:xfrm>
            <a:off x="1482135" y="2431741"/>
            <a:ext cx="8946541" cy="2715025"/>
          </a:xfrm>
        </p:spPr>
        <p:txBody>
          <a:bodyPr>
            <a:normAutofit/>
          </a:bodyPr>
          <a:lstStyle/>
          <a:p>
            <a:r>
              <a:rPr lang="en-US" sz="2400" dirty="0">
                <a:latin typeface="Candara" panose="020E0502030303020204" pitchFamily="34" charset="0"/>
              </a:rPr>
              <a:t>Each and every time, an application is installed for testing, it requires a deployment. During the testing process, the overall quality of the application is verified and so, the rollout time is important. </a:t>
            </a:r>
            <a:r>
              <a:rPr lang="en-US" sz="2400" dirty="0" smtClean="0">
                <a:latin typeface="Candara" panose="020E0502030303020204" pitchFamily="34" charset="0"/>
              </a:rPr>
              <a:t>The </a:t>
            </a:r>
            <a:r>
              <a:rPr lang="en-US" sz="2400" dirty="0">
                <a:latin typeface="Candara" panose="020E0502030303020204" pitchFamily="34" charset="0"/>
              </a:rPr>
              <a:t>newer version of the deployment is initially rolled out to a subset of the production environment and monitored for performance and feedbacks before it is completely rolled out. </a:t>
            </a:r>
            <a:endParaRPr lang="en-US" sz="2400" dirty="0" smtClean="0">
              <a:latin typeface="Candara" panose="020E0502030303020204" pitchFamily="34" charset="0"/>
            </a:endParaRPr>
          </a:p>
          <a:p>
            <a:endParaRPr lang="en-US" sz="2400" dirty="0" smtClean="0">
              <a:latin typeface="Candara" panose="020E0502030303020204" pitchFamily="34" charset="0"/>
            </a:endParaRPr>
          </a:p>
          <a:p>
            <a:endParaRPr lang="en-IN" sz="2400" dirty="0">
              <a:latin typeface="Candara" panose="020E0502030303020204" pitchFamily="34" charset="0"/>
            </a:endParaRPr>
          </a:p>
        </p:txBody>
      </p:sp>
    </p:spTree>
    <p:extLst>
      <p:ext uri="{BB962C8B-B14F-4D97-AF65-F5344CB8AC3E}">
        <p14:creationId xmlns:p14="http://schemas.microsoft.com/office/powerpoint/2010/main" val="3850828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52224" y="956266"/>
            <a:ext cx="9176149" cy="4872443"/>
            <a:chOff x="864" y="-204"/>
            <a:chExt cx="9571" cy="507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204"/>
              <a:ext cx="9571" cy="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reeform 5"/>
            <p:cNvSpPr>
              <a:spLocks/>
            </p:cNvSpPr>
            <p:nvPr/>
          </p:nvSpPr>
          <p:spPr bwMode="auto">
            <a:xfrm>
              <a:off x="1365" y="1378"/>
              <a:ext cx="41" cy="41"/>
            </a:xfrm>
            <a:prstGeom prst="rect">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 name="Freeform 6"/>
            <p:cNvSpPr>
              <a:spLocks/>
            </p:cNvSpPr>
            <p:nvPr/>
          </p:nvSpPr>
          <p:spPr bwMode="auto">
            <a:xfrm>
              <a:off x="1365" y="1378"/>
              <a:ext cx="41" cy="41"/>
            </a:xfrm>
            <a:prstGeom prst="rect">
              <a:avLst/>
            </a:prstGeom>
            <a:noFill/>
            <a:ln w="1206">
              <a:solidFill>
                <a:srgbClr val="3A3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Freeform 7"/>
            <p:cNvSpPr>
              <a:spLocks/>
            </p:cNvSpPr>
            <p:nvPr/>
          </p:nvSpPr>
          <p:spPr bwMode="auto">
            <a:xfrm>
              <a:off x="1520" y="1419"/>
              <a:ext cx="41" cy="41"/>
            </a:xfrm>
            <a:prstGeom prst="rect">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 name="Freeform 9"/>
            <p:cNvSpPr>
              <a:spLocks/>
            </p:cNvSpPr>
            <p:nvPr/>
          </p:nvSpPr>
          <p:spPr bwMode="auto">
            <a:xfrm>
              <a:off x="1343" y="1353"/>
              <a:ext cx="84" cy="17"/>
            </a:xfrm>
            <a:prstGeom prst="rect">
              <a:avLst/>
            </a:prstGeom>
            <a:noFill/>
            <a:ln w="414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Freeform 12"/>
            <p:cNvSpPr>
              <a:spLocks/>
            </p:cNvSpPr>
            <p:nvPr/>
          </p:nvSpPr>
          <p:spPr bwMode="auto">
            <a:xfrm>
              <a:off x="1374" y="1579"/>
              <a:ext cx="115" cy="23"/>
            </a:xfrm>
            <a:prstGeom prst="rect">
              <a:avLst/>
            </a:prstGeom>
            <a:noFill/>
            <a:ln w="8280">
              <a:solidFill>
                <a:srgbClr val="3A3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Freeform 13"/>
            <p:cNvSpPr>
              <a:spLocks/>
            </p:cNvSpPr>
            <p:nvPr/>
          </p:nvSpPr>
          <p:spPr bwMode="auto">
            <a:xfrm>
              <a:off x="1391" y="1595"/>
              <a:ext cx="80" cy="20"/>
            </a:xfrm>
            <a:prstGeom prst="rect">
              <a:avLst/>
            </a:prstGeom>
            <a:noFill/>
            <a:ln w="8636">
              <a:solidFill>
                <a:srgbClr val="3A383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4" name="TextBox 23"/>
          <p:cNvSpPr txBox="1"/>
          <p:nvPr/>
        </p:nvSpPr>
        <p:spPr>
          <a:xfrm>
            <a:off x="2231204" y="300446"/>
            <a:ext cx="7618190" cy="461665"/>
          </a:xfrm>
          <a:prstGeom prst="rect">
            <a:avLst/>
          </a:prstGeom>
          <a:noFill/>
        </p:spPr>
        <p:txBody>
          <a:bodyPr wrap="square" rtlCol="0">
            <a:spAutoFit/>
          </a:bodyPr>
          <a:lstStyle/>
          <a:p>
            <a:r>
              <a:rPr lang="en-IN" sz="2400" dirty="0" smtClean="0"/>
              <a:t>DEPLOYMENT OVERVIEW</a:t>
            </a:r>
            <a:endParaRPr lang="en-IN" sz="2400" dirty="0"/>
          </a:p>
        </p:txBody>
      </p:sp>
    </p:spTree>
    <p:extLst>
      <p:ext uri="{BB962C8B-B14F-4D97-AF65-F5344CB8AC3E}">
        <p14:creationId xmlns:p14="http://schemas.microsoft.com/office/powerpoint/2010/main" val="2312966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IMPLICATIONS</a:t>
            </a:r>
            <a:endParaRPr lang="en-IN" dirty="0"/>
          </a:p>
        </p:txBody>
      </p:sp>
      <p:sp>
        <p:nvSpPr>
          <p:cNvPr id="3" name="Content Placeholder 2"/>
          <p:cNvSpPr>
            <a:spLocks noGrp="1"/>
          </p:cNvSpPr>
          <p:nvPr>
            <p:ph idx="1"/>
          </p:nvPr>
        </p:nvSpPr>
        <p:spPr>
          <a:xfrm>
            <a:off x="1337604" y="2103120"/>
            <a:ext cx="9516791" cy="3540034"/>
          </a:xfrm>
        </p:spPr>
        <p:txBody>
          <a:bodyPr>
            <a:normAutofit/>
          </a:bodyPr>
          <a:lstStyle/>
          <a:p>
            <a:pPr lvl="0"/>
            <a:r>
              <a:rPr lang="en-US" sz="2400" dirty="0"/>
              <a:t>Installing </a:t>
            </a:r>
            <a:r>
              <a:rPr lang="en-US" sz="2400" dirty="0" smtClean="0"/>
              <a:t>applications</a:t>
            </a:r>
            <a:endParaRPr lang="en-IN" sz="2400" dirty="0"/>
          </a:p>
          <a:p>
            <a:pPr lvl="0"/>
            <a:r>
              <a:rPr lang="en-US" sz="2400" dirty="0"/>
              <a:t>Updating </a:t>
            </a:r>
            <a:r>
              <a:rPr lang="en-US" sz="2400" dirty="0" smtClean="0"/>
              <a:t>applications</a:t>
            </a:r>
            <a:endParaRPr lang="en-IN" sz="2400" dirty="0"/>
          </a:p>
          <a:p>
            <a:pPr lvl="0"/>
            <a:r>
              <a:rPr lang="en-US" sz="2400" dirty="0" smtClean="0"/>
              <a:t>Configuring </a:t>
            </a:r>
            <a:r>
              <a:rPr lang="en-US" sz="2400" dirty="0"/>
              <a:t>middleware </a:t>
            </a:r>
            <a:r>
              <a:rPr lang="en-US" sz="2400" dirty="0" smtClean="0"/>
              <a:t>components</a:t>
            </a:r>
            <a:endParaRPr lang="en-IN" sz="2400" dirty="0"/>
          </a:p>
          <a:p>
            <a:pPr lvl="0"/>
            <a:r>
              <a:rPr lang="en-US" sz="2400" dirty="0" smtClean="0"/>
              <a:t>Configuring </a:t>
            </a:r>
            <a:r>
              <a:rPr lang="en-US" sz="2400" dirty="0"/>
              <a:t>the installed </a:t>
            </a:r>
            <a:r>
              <a:rPr lang="en-US" sz="2400" dirty="0" smtClean="0"/>
              <a:t>application</a:t>
            </a:r>
            <a:endParaRPr lang="en-IN" sz="2400" dirty="0"/>
          </a:p>
          <a:p>
            <a:pPr lvl="0"/>
            <a:r>
              <a:rPr lang="en-US" sz="2400" dirty="0" smtClean="0"/>
              <a:t>Configuration systems</a:t>
            </a:r>
            <a:r>
              <a:rPr lang="en-US" sz="2400" dirty="0"/>
              <a:t> </a:t>
            </a:r>
            <a:endParaRPr lang="en-IN" sz="2400" dirty="0"/>
          </a:p>
          <a:p>
            <a:pPr lvl="0"/>
            <a:r>
              <a:rPr lang="en-US" sz="2400" dirty="0" smtClean="0"/>
              <a:t>Verification </a:t>
            </a:r>
            <a:r>
              <a:rPr lang="en-US" sz="2400" dirty="0"/>
              <a:t>of </a:t>
            </a:r>
            <a:r>
              <a:rPr lang="en-US" sz="2400" dirty="0" smtClean="0"/>
              <a:t>components</a:t>
            </a:r>
            <a:endParaRPr lang="en-IN" sz="2400" dirty="0"/>
          </a:p>
          <a:p>
            <a:r>
              <a:rPr lang="en-US" sz="2400" dirty="0"/>
              <a:t>Scaled to the enterprise</a:t>
            </a:r>
            <a:endParaRPr lang="en-IN" sz="2400" dirty="0"/>
          </a:p>
        </p:txBody>
      </p:sp>
    </p:spTree>
    <p:extLst>
      <p:ext uri="{BB962C8B-B14F-4D97-AF65-F5344CB8AC3E}">
        <p14:creationId xmlns:p14="http://schemas.microsoft.com/office/powerpoint/2010/main" val="238728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AUTOMATED DEPLOYMENT?</a:t>
            </a:r>
            <a:endParaRPr lang="en-IN" dirty="0"/>
          </a:p>
        </p:txBody>
      </p:sp>
      <p:sp>
        <p:nvSpPr>
          <p:cNvPr id="3" name="Content Placeholder 2"/>
          <p:cNvSpPr>
            <a:spLocks noGrp="1"/>
          </p:cNvSpPr>
          <p:nvPr>
            <p:ph idx="1"/>
          </p:nvPr>
        </p:nvSpPr>
        <p:spPr/>
        <p:txBody>
          <a:bodyPr/>
          <a:lstStyle/>
          <a:p>
            <a:r>
              <a:rPr lang="en-US" dirty="0"/>
              <a:t>Providing a new functionality is always a traditional clashing point between development and operations as operations is accountable for </a:t>
            </a:r>
            <a:r>
              <a:rPr lang="en-US" dirty="0" smtClean="0"/>
              <a:t>continuity which leads to lots </a:t>
            </a:r>
            <a:r>
              <a:rPr lang="en-US" dirty="0"/>
              <a:t>of </a:t>
            </a:r>
            <a:r>
              <a:rPr lang="en-US" dirty="0" smtClean="0"/>
              <a:t>confusion and conflict.</a:t>
            </a:r>
          </a:p>
          <a:p>
            <a:endParaRPr lang="en-US" dirty="0"/>
          </a:p>
          <a:p>
            <a:r>
              <a:rPr lang="en-US" dirty="0" smtClean="0"/>
              <a:t>Also ,the traditional deployment method is very unreliable where </a:t>
            </a:r>
            <a:r>
              <a:rPr lang="en-IN" dirty="0"/>
              <a:t>o</a:t>
            </a:r>
            <a:r>
              <a:rPr lang="en-IN" dirty="0" smtClean="0"/>
              <a:t>ne </a:t>
            </a:r>
            <a:r>
              <a:rPr lang="en-IN" dirty="0"/>
              <a:t>or more team members must manually copy files, edit configuration values, remote desktop to servers, restart services, synchronize folders, and apply database changes.</a:t>
            </a:r>
          </a:p>
        </p:txBody>
      </p:sp>
    </p:spTree>
    <p:extLst>
      <p:ext uri="{BB962C8B-B14F-4D97-AF65-F5344CB8AC3E}">
        <p14:creationId xmlns:p14="http://schemas.microsoft.com/office/powerpoint/2010/main" val="456810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MANUAL DEPLOYMENT SETBACKS</a:t>
            </a:r>
            <a:endParaRPr lang="en-IN" dirty="0"/>
          </a:p>
        </p:txBody>
      </p:sp>
      <p:sp>
        <p:nvSpPr>
          <p:cNvPr id="3" name="Content Placeholder 2"/>
          <p:cNvSpPr>
            <a:spLocks noGrp="1"/>
          </p:cNvSpPr>
          <p:nvPr>
            <p:ph idx="1"/>
          </p:nvPr>
        </p:nvSpPr>
        <p:spPr>
          <a:xfrm>
            <a:off x="476295" y="1738384"/>
            <a:ext cx="8946541" cy="3381231"/>
          </a:xfrm>
        </p:spPr>
        <p:txBody>
          <a:bodyPr>
            <a:normAutofit/>
          </a:bodyPr>
          <a:lstStyle/>
          <a:p>
            <a:pPr marL="457200" lvl="1" indent="0">
              <a:buNone/>
            </a:pPr>
            <a:endParaRPr lang="en-US" dirty="0" smtClean="0"/>
          </a:p>
          <a:p>
            <a:pPr lvl="0"/>
            <a:r>
              <a:rPr lang="en-US" sz="2400" dirty="0" smtClean="0"/>
              <a:t>Outdated </a:t>
            </a:r>
            <a:r>
              <a:rPr lang="en-US" sz="2400" dirty="0"/>
              <a:t>and extensive documentation is </a:t>
            </a:r>
            <a:r>
              <a:rPr lang="en-US" sz="2400" dirty="0" smtClean="0"/>
              <a:t>required</a:t>
            </a:r>
            <a:r>
              <a:rPr lang="en-US" sz="2400" dirty="0"/>
              <a:t> </a:t>
            </a:r>
            <a:endParaRPr lang="en-IN" sz="2400" dirty="0"/>
          </a:p>
          <a:p>
            <a:pPr lvl="0"/>
            <a:r>
              <a:rPr lang="en-US" sz="2400" dirty="0"/>
              <a:t>Affects collaboration between </a:t>
            </a:r>
            <a:r>
              <a:rPr lang="en-US" sz="2400" dirty="0" smtClean="0"/>
              <a:t>teams</a:t>
            </a:r>
          </a:p>
          <a:p>
            <a:r>
              <a:rPr lang="en-US" sz="2400" dirty="0" smtClean="0"/>
              <a:t>Inconsistency (HUMAN ERROR)</a:t>
            </a:r>
          </a:p>
          <a:p>
            <a:pPr marL="342900" lvl="1" indent="-342900"/>
            <a:r>
              <a:rPr lang="en-US" sz="2400" dirty="0"/>
              <a:t>Slow </a:t>
            </a:r>
            <a:r>
              <a:rPr lang="en-US" sz="2400" dirty="0" smtClean="0"/>
              <a:t>deployment</a:t>
            </a:r>
          </a:p>
          <a:p>
            <a:pPr marL="342900" lvl="1" indent="-342900"/>
            <a:r>
              <a:rPr lang="en-US" sz="2400" dirty="0"/>
              <a:t>Not repeatable or reliable</a:t>
            </a:r>
            <a:endParaRPr lang="en-IN" sz="2400" dirty="0"/>
          </a:p>
          <a:p>
            <a:pPr marL="342900" lvl="1" indent="-342900"/>
            <a:endParaRPr lang="en-IN" sz="2800" dirty="0"/>
          </a:p>
          <a:p>
            <a:endParaRPr lang="en-IN" dirty="0"/>
          </a:p>
          <a:p>
            <a:pPr lvl="0"/>
            <a:endParaRPr lang="en-IN" dirty="0"/>
          </a:p>
          <a:p>
            <a:pPr marL="0" indent="0">
              <a:buNone/>
            </a:pPr>
            <a:endParaRPr lang="en-IN" sz="2800"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157" y="2756263"/>
            <a:ext cx="3445354" cy="386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46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AUTOMATION REQUIREMENTS:</a:t>
            </a:r>
            <a:endParaRPr lang="en-IN" dirty="0"/>
          </a:p>
        </p:txBody>
      </p:sp>
      <p:sp>
        <p:nvSpPr>
          <p:cNvPr id="3" name="Content Placeholder 2"/>
          <p:cNvSpPr>
            <a:spLocks noGrp="1"/>
          </p:cNvSpPr>
          <p:nvPr>
            <p:ph idx="1"/>
          </p:nvPr>
        </p:nvSpPr>
        <p:spPr>
          <a:xfrm>
            <a:off x="1469072" y="2497056"/>
            <a:ext cx="8946541" cy="3368168"/>
          </a:xfrm>
        </p:spPr>
        <p:txBody>
          <a:bodyPr>
            <a:normAutofit/>
          </a:bodyPr>
          <a:lstStyle/>
          <a:p>
            <a:pPr lvl="0"/>
            <a:r>
              <a:rPr lang="en-US" dirty="0"/>
              <a:t>The system must support packages, environments and bindings, which are important for any deployment.</a:t>
            </a:r>
            <a:endParaRPr lang="en-IN" dirty="0"/>
          </a:p>
          <a:p>
            <a:pPr lvl="0"/>
            <a:r>
              <a:rPr lang="en-US" dirty="0"/>
              <a:t>The system should support middleware systems</a:t>
            </a:r>
            <a:r>
              <a:rPr lang="en-US" dirty="0" smtClean="0"/>
              <a:t>.</a:t>
            </a:r>
            <a:endParaRPr lang="en-IN" dirty="0"/>
          </a:p>
          <a:p>
            <a:pPr lvl="0"/>
            <a:r>
              <a:rPr lang="en-US" dirty="0" smtClean="0"/>
              <a:t>Irrespective </a:t>
            </a:r>
            <a:r>
              <a:rPr lang="en-US" dirty="0"/>
              <a:t>of the role, developers, administrators or deployment personnel should be able to use the tool with ease.</a:t>
            </a:r>
            <a:endParaRPr lang="en-IN" dirty="0"/>
          </a:p>
          <a:p>
            <a:pPr lvl="0"/>
            <a:r>
              <a:rPr lang="en-US" dirty="0"/>
              <a:t>The system must have the ability to scale, to accommodate many applications that have many users.</a:t>
            </a:r>
            <a:endParaRPr lang="en-IN" dirty="0"/>
          </a:p>
          <a:p>
            <a:pPr lvl="0"/>
            <a:r>
              <a:rPr lang="en-US" dirty="0"/>
              <a:t>There must be cross-platform support.</a:t>
            </a:r>
            <a:endParaRPr lang="en-IN" dirty="0"/>
          </a:p>
          <a:p>
            <a:endParaRPr lang="en-IN" dirty="0"/>
          </a:p>
        </p:txBody>
      </p:sp>
    </p:spTree>
    <p:extLst>
      <p:ext uri="{BB962C8B-B14F-4D97-AF65-F5344CB8AC3E}">
        <p14:creationId xmlns:p14="http://schemas.microsoft.com/office/powerpoint/2010/main" val="1497436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DEPLOYMENT AUTOMATION</a:t>
            </a:r>
            <a:endParaRPr lang="en-IN" dirty="0"/>
          </a:p>
        </p:txBody>
      </p:sp>
      <p:sp>
        <p:nvSpPr>
          <p:cNvPr id="3" name="Content Placeholder 2"/>
          <p:cNvSpPr>
            <a:spLocks noGrp="1"/>
          </p:cNvSpPr>
          <p:nvPr>
            <p:ph idx="1"/>
          </p:nvPr>
        </p:nvSpPr>
        <p:spPr>
          <a:xfrm>
            <a:off x="1622729" y="2248861"/>
            <a:ext cx="8946541" cy="3302853"/>
          </a:xfrm>
        </p:spPr>
        <p:txBody>
          <a:bodyPr/>
          <a:lstStyle/>
          <a:p>
            <a:r>
              <a:rPr lang="en-IN" dirty="0" smtClean="0"/>
              <a:t>Cost Effective &amp; Repeatable -</a:t>
            </a:r>
            <a:r>
              <a:rPr lang="en-US" dirty="0"/>
              <a:t>Activities reusable over and over again</a:t>
            </a:r>
            <a:endParaRPr lang="en-IN" dirty="0"/>
          </a:p>
          <a:p>
            <a:r>
              <a:rPr lang="en-IN" dirty="0" smtClean="0"/>
              <a:t>Fast - </a:t>
            </a:r>
            <a:r>
              <a:rPr lang="en-US" dirty="0"/>
              <a:t>Full deployments with a press of a button </a:t>
            </a:r>
            <a:endParaRPr lang="en-US" dirty="0" smtClean="0"/>
          </a:p>
          <a:p>
            <a:r>
              <a:rPr lang="en-US" dirty="0"/>
              <a:t>Transparent, </a:t>
            </a:r>
            <a:r>
              <a:rPr lang="en-US" dirty="0" smtClean="0"/>
              <a:t>Informative &amp; Accessible - </a:t>
            </a:r>
            <a:r>
              <a:rPr lang="en-US" dirty="0"/>
              <a:t>Deployments with full transparency and informative </a:t>
            </a:r>
            <a:endParaRPr lang="en-US" dirty="0" smtClean="0"/>
          </a:p>
          <a:p>
            <a:r>
              <a:rPr lang="en-US" dirty="0" smtClean="0"/>
              <a:t>Consistent -Subsequent </a:t>
            </a:r>
            <a:r>
              <a:rPr lang="en-US" dirty="0"/>
              <a:t>deployments identical over time</a:t>
            </a:r>
            <a:endParaRPr lang="en-IN" dirty="0"/>
          </a:p>
          <a:p>
            <a:r>
              <a:rPr lang="en-US" dirty="0" smtClean="0"/>
              <a:t>Scalable -Deployment </a:t>
            </a:r>
            <a:r>
              <a:rPr lang="en-US" dirty="0"/>
              <a:t>patterns can be applied to many </a:t>
            </a:r>
            <a:r>
              <a:rPr lang="en-US" dirty="0" smtClean="0"/>
              <a:t>environments </a:t>
            </a:r>
            <a:r>
              <a:rPr lang="en-US" dirty="0"/>
              <a:t>over time</a:t>
            </a:r>
            <a:endParaRPr lang="en-IN" dirty="0"/>
          </a:p>
          <a:p>
            <a:endParaRPr lang="en-IN" dirty="0"/>
          </a:p>
        </p:txBody>
      </p:sp>
    </p:spTree>
    <p:extLst>
      <p:ext uri="{BB962C8B-B14F-4D97-AF65-F5344CB8AC3E}">
        <p14:creationId xmlns:p14="http://schemas.microsoft.com/office/powerpoint/2010/main" val="162965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OF DEPLOYMENT AUTOMATION</a:t>
            </a:r>
            <a:endParaRPr lang="en-IN" dirty="0"/>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208" y="2962488"/>
            <a:ext cx="7144626" cy="17113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925281" y="5109315"/>
            <a:ext cx="382521" cy="262294"/>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3930469" y="5413087"/>
            <a:ext cx="377333" cy="2587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1"/>
          <p:cNvSpPr>
            <a:spLocks noChangeArrowheads="1"/>
          </p:cNvSpPr>
          <p:nvPr/>
        </p:nvSpPr>
        <p:spPr bwMode="auto">
          <a:xfrm>
            <a:off x="2906208" y="4807624"/>
            <a:ext cx="71446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1pPr>
            <a:lvl2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2pPr>
            <a:lvl3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3pPr>
            <a:lvl4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4pPr>
            <a:lvl5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5pPr>
            <a:lvl6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6pPr>
            <a:lvl7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7pPr>
            <a:lvl8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8pPr>
            <a:lvl9pPr eaLnBrk="0" fontAlgn="base" hangingPunct="0">
              <a:spcBef>
                <a:spcPct val="0"/>
              </a:spcBef>
              <a:spcAft>
                <a:spcPct val="0"/>
              </a:spcAft>
              <a:tabLst>
                <a:tab pos="1333500" algn="l"/>
                <a:tab pos="2146300" algn="l"/>
                <a:tab pos="3073400" algn="l"/>
                <a:tab pos="3822700" algn="l"/>
                <a:tab pos="4648200" algn="l"/>
                <a:tab pos="54229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3500" algn="l"/>
                <a:tab pos="2146300" algn="l"/>
                <a:tab pos="3073400" algn="l"/>
                <a:tab pos="3822700" algn="l"/>
                <a:tab pos="4648200" algn="l"/>
                <a:tab pos="5422900" algn="l"/>
              </a:tabLst>
            </a:pP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A few minutes</a:t>
            </a: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15 minutes</a:t>
            </a:r>
            <a:r>
              <a:rPr kumimoji="0" lang="en-US" altLang="en-US" sz="1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30 minutes</a:t>
            </a:r>
            <a:r>
              <a:rPr kumimoji="0" lang="en-US" altLang="en-US" sz="1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1 hour</a:t>
            </a:r>
            <a:r>
              <a:rPr kumimoji="0" lang="en-US" altLang="en-US" sz="1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2-3 hours</a:t>
            </a:r>
            <a:r>
              <a:rPr kumimoji="0" lang="en-US" altLang="en-US" sz="1400" b="0" i="0" u="none" strike="noStrike" cap="none" normalizeH="0" baseline="0" dirty="0" smtClean="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4-8 hours          Even longer</a:t>
            </a:r>
            <a:endParaRPr kumimoji="0" lang="en-US" altLang="en-US" sz="14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1333500" algn="l"/>
                <a:tab pos="2146300" algn="l"/>
                <a:tab pos="3073400" algn="l"/>
                <a:tab pos="3822700" algn="l"/>
                <a:tab pos="4648200" algn="l"/>
                <a:tab pos="5422900" algn="l"/>
              </a:tabLst>
            </a:pPr>
            <a:endParaRPr kumimoji="0" lang="en-US" altLang="en-US" sz="2000" b="0" i="0" u="none" strike="noStrike" cap="none" normalizeH="0" dirty="0" smtClean="0">
              <a:ln>
                <a:noFill/>
              </a:ln>
              <a:solidFill>
                <a:schemeClr val="bg1"/>
              </a:solidFill>
              <a:effectLst/>
              <a:latin typeface="Arial" panose="020B0604020202020204" pitchFamily="34" charset="0"/>
            </a:endParaRPr>
          </a:p>
        </p:txBody>
      </p:sp>
      <p:sp>
        <p:nvSpPr>
          <p:cNvPr id="8" name="Rectangle 12"/>
          <p:cNvSpPr>
            <a:spLocks noChangeArrowheads="1"/>
          </p:cNvSpPr>
          <p:nvPr/>
        </p:nvSpPr>
        <p:spPr bwMode="auto">
          <a:xfrm>
            <a:off x="4307802" y="5038738"/>
            <a:ext cx="10406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95959"/>
                </a:solidFill>
                <a:effectLst/>
                <a:latin typeface="Calibri Light" panose="020F0302020204030204" pitchFamily="34" charset="0"/>
                <a:ea typeface="Times New Roman" panose="02020603050405020304" pitchFamily="18" charset="0"/>
                <a:cs typeface="Calibri Light" panose="020F0302020204030204" pitchFamily="34" charset="0"/>
              </a:rPr>
              <a:t> </a:t>
            </a:r>
            <a:r>
              <a:rPr kumimoji="0" lang="en-US" altLang="en-US" sz="20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Manual</a:t>
            </a:r>
            <a:r>
              <a:rPr kumimoji="0" lang="en-US" altLang="en-US" sz="900" b="0" i="0" u="none" strike="noStrike" cap="none" normalizeH="0" baseline="0" dirty="0" smtClean="0">
                <a:ln>
                  <a:noFill/>
                </a:ln>
                <a:solidFill>
                  <a:srgbClr val="595959"/>
                </a:solidFill>
                <a:effectLst/>
                <a:latin typeface="Calibri Light" panose="020F0302020204030204" pitchFamily="34" charset="0"/>
                <a:ea typeface="Times New Roman" panose="02020603050405020304" pitchFamily="18" charset="0"/>
                <a:cs typeface="Calibri Light" panose="020F03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13"/>
          <p:cNvSpPr>
            <a:spLocks noChangeArrowheads="1"/>
          </p:cNvSpPr>
          <p:nvPr/>
        </p:nvSpPr>
        <p:spPr bwMode="auto">
          <a:xfrm>
            <a:off x="4239681" y="5292372"/>
            <a:ext cx="13986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alibri Light" panose="020F0302020204030204" pitchFamily="34" charset="0"/>
                <a:ea typeface="Times New Roman" panose="02020603050405020304" pitchFamily="18" charset="0"/>
                <a:cs typeface="Calibri Light" panose="020F0302020204030204" pitchFamily="34" charset="0"/>
              </a:rPr>
              <a:t> Automated</a:t>
            </a:r>
            <a:endParaRPr kumimoji="0" lang="en-US" altLang="en-US" sz="2000" b="0" i="0" u="none" strike="noStrike" cap="none" normalizeH="0" baseline="0" dirty="0" smtClean="0">
              <a:ln>
                <a:noFill/>
              </a:ln>
              <a:effectLst/>
              <a:latin typeface="Arial" panose="020B0604020202020204" pitchFamily="34" charset="0"/>
            </a:endParaRPr>
          </a:p>
        </p:txBody>
      </p:sp>
      <p:sp>
        <p:nvSpPr>
          <p:cNvPr id="10" name="Rectangle 9"/>
          <p:cNvSpPr/>
          <p:nvPr/>
        </p:nvSpPr>
        <p:spPr>
          <a:xfrm>
            <a:off x="2300472" y="2814044"/>
            <a:ext cx="605736" cy="2096856"/>
          </a:xfrm>
          <a:prstGeom prst="rect">
            <a:avLst/>
          </a:prstGeom>
        </p:spPr>
        <p:txBody>
          <a:bodyPr wrap="square">
            <a:spAutoFit/>
          </a:bodyPr>
          <a:lstStyle/>
          <a:p>
            <a:pPr marL="152400">
              <a:lnSpc>
                <a:spcPct val="99000"/>
              </a:lnSpc>
              <a:spcAft>
                <a:spcPts val="0"/>
              </a:spcAft>
            </a:pPr>
            <a:r>
              <a:rPr lang="en-IN" dirty="0" smtClean="0">
                <a:latin typeface="Calibri Light" panose="020F0302020204030204" pitchFamily="34" charset="0"/>
                <a:ea typeface="Times New Roman" panose="02020603050405020304" pitchFamily="18" charset="0"/>
                <a:cs typeface="Times New Roman" panose="02020603050405020304" pitchFamily="18" charset="0"/>
              </a:rPr>
              <a:t>50</a:t>
            </a:r>
          </a:p>
          <a:p>
            <a:pPr marL="152400">
              <a:lnSpc>
                <a:spcPct val="99000"/>
              </a:lnSpc>
              <a:spcAft>
                <a:spcPts val="0"/>
              </a:spcAft>
            </a:pPr>
            <a:r>
              <a:rPr lang="en-IN" dirty="0" smtClean="0">
                <a:latin typeface="Calibri Light" panose="020F0302020204030204" pitchFamily="34" charset="0"/>
                <a:ea typeface="Times New Roman" panose="02020603050405020304" pitchFamily="18" charset="0"/>
                <a:cs typeface="Times New Roman" panose="02020603050405020304" pitchFamily="18" charset="0"/>
              </a:rPr>
              <a:t>40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65"/>
              </a:lnSpc>
              <a:spcAft>
                <a:spcPts val="0"/>
              </a:spcAft>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152400">
              <a:lnSpc>
                <a:spcPct val="99000"/>
              </a:lnSpc>
              <a:spcAft>
                <a:spcPts val="0"/>
              </a:spcAft>
            </a:pPr>
            <a:r>
              <a:rPr lang="en-IN" dirty="0">
                <a:latin typeface="Calibri Light" panose="020F0302020204030204" pitchFamily="34" charset="0"/>
                <a:ea typeface="Times New Roman" panose="02020603050405020304" pitchFamily="18" charset="0"/>
                <a:cs typeface="Times New Roman" panose="02020603050405020304" pitchFamily="18" charset="0"/>
              </a:rPr>
              <a:t>30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60"/>
              </a:lnSpc>
              <a:spcAft>
                <a:spcPts val="0"/>
              </a:spcAft>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152400">
              <a:lnSpc>
                <a:spcPct val="99000"/>
              </a:lnSpc>
              <a:spcAft>
                <a:spcPts val="0"/>
              </a:spcAft>
            </a:pPr>
            <a:r>
              <a:rPr lang="en-IN" dirty="0">
                <a:latin typeface="Calibri Light" panose="020F0302020204030204" pitchFamily="34" charset="0"/>
                <a:ea typeface="Times New Roman" panose="02020603050405020304" pitchFamily="18" charset="0"/>
                <a:cs typeface="Times New Roman" panose="02020603050405020304" pitchFamily="18" charset="0"/>
              </a:rPr>
              <a:t>20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65"/>
              </a:lnSpc>
              <a:spcAft>
                <a:spcPts val="0"/>
              </a:spcAft>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152400">
              <a:lnSpc>
                <a:spcPct val="99000"/>
              </a:lnSpc>
              <a:spcAft>
                <a:spcPts val="0"/>
              </a:spcAft>
            </a:pPr>
            <a:r>
              <a:rPr lang="en-IN" dirty="0">
                <a:latin typeface="Calibri Light" panose="020F0302020204030204" pitchFamily="34" charset="0"/>
                <a:ea typeface="Times New Roman" panose="02020603050405020304" pitchFamily="18" charset="0"/>
                <a:cs typeface="Times New Roman" panose="02020603050405020304" pitchFamily="18" charset="0"/>
              </a:rPr>
              <a:t>10</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65"/>
              </a:lnSpc>
              <a:spcAft>
                <a:spcPts val="0"/>
              </a:spcAft>
            </a:pPr>
            <a:r>
              <a:rPr lang="en-IN" sz="32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Times New Roman" panose="02020603050405020304" pitchFamily="18" charset="0"/>
              <a:cs typeface="Times New Roman" panose="02020603050405020304" pitchFamily="18" charset="0"/>
            </a:endParaRPr>
          </a:p>
          <a:p>
            <a:pPr marL="203200">
              <a:lnSpc>
                <a:spcPct val="99000"/>
              </a:lnSpc>
              <a:spcAft>
                <a:spcPts val="0"/>
              </a:spcAft>
            </a:pPr>
            <a:r>
              <a:rPr lang="en-IN" dirty="0">
                <a:latin typeface="Calibri Light" panose="020F0302020204030204" pitchFamily="34" charset="0"/>
                <a:ea typeface="Times New Roman" panose="02020603050405020304" pitchFamily="18" charset="0"/>
                <a:cs typeface="Times New Roman" panose="02020603050405020304" pitchFamily="18" charset="0"/>
              </a:rPr>
              <a:t>0</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p:cNvSpPr/>
          <p:nvPr/>
        </p:nvSpPr>
        <p:spPr>
          <a:xfrm>
            <a:off x="1961385" y="2550745"/>
            <a:ext cx="7353898" cy="366575"/>
          </a:xfrm>
          <a:prstGeom prst="rect">
            <a:avLst/>
          </a:prstGeom>
        </p:spPr>
        <p:txBody>
          <a:bodyPr wrap="square">
            <a:spAutoFit/>
          </a:bodyPr>
          <a:lstStyle/>
          <a:p>
            <a:pPr marL="1689100">
              <a:lnSpc>
                <a:spcPct val="99000"/>
              </a:lnSpc>
              <a:spcAft>
                <a:spcPts val="0"/>
              </a:spcAft>
            </a:pPr>
            <a:r>
              <a:rPr lang="en-IN" dirty="0">
                <a:latin typeface="Calibri Light" panose="020F0302020204030204" pitchFamily="34" charset="0"/>
                <a:ea typeface="Times New Roman" panose="02020603050405020304" pitchFamily="18" charset="0"/>
                <a:cs typeface="Times New Roman" panose="02020603050405020304" pitchFamily="18" charset="0"/>
              </a:rPr>
              <a:t>Time taken to deploy (production), manual vs. automated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p:cNvSpPr txBox="1"/>
          <p:nvPr/>
        </p:nvSpPr>
        <p:spPr>
          <a:xfrm>
            <a:off x="1813413" y="2787242"/>
            <a:ext cx="923251" cy="2123658"/>
          </a:xfrm>
          <a:prstGeom prst="rect">
            <a:avLst/>
          </a:prstGeom>
          <a:noFill/>
        </p:spPr>
        <p:txBody>
          <a:bodyPr wrap="square" rtlCol="0">
            <a:spAutoFit/>
          </a:bodyPr>
          <a:lstStyle/>
          <a:p>
            <a:r>
              <a:rPr lang="en-IN" dirty="0" smtClean="0"/>
              <a:t>P</a:t>
            </a:r>
            <a:br>
              <a:rPr lang="en-IN" dirty="0" smtClean="0"/>
            </a:br>
            <a:r>
              <a:rPr lang="en-IN" dirty="0" smtClean="0"/>
              <a:t>E</a:t>
            </a:r>
            <a:br>
              <a:rPr lang="en-IN" dirty="0" smtClean="0"/>
            </a:br>
            <a:r>
              <a:rPr lang="en-IN" dirty="0" smtClean="0"/>
              <a:t>R</a:t>
            </a:r>
            <a:br>
              <a:rPr lang="en-IN" dirty="0" smtClean="0"/>
            </a:br>
            <a:r>
              <a:rPr lang="en-IN" dirty="0" smtClean="0"/>
              <a:t>C  </a:t>
            </a:r>
            <a:r>
              <a:rPr lang="en-IN" sz="2400" dirty="0" smtClean="0"/>
              <a:t>%</a:t>
            </a:r>
            <a:r>
              <a:rPr lang="en-IN" dirty="0" smtClean="0"/>
              <a:t/>
            </a:r>
            <a:br>
              <a:rPr lang="en-IN" dirty="0" smtClean="0"/>
            </a:br>
            <a:r>
              <a:rPr lang="en-IN" dirty="0" smtClean="0"/>
              <a:t>E</a:t>
            </a:r>
            <a:br>
              <a:rPr lang="en-IN" dirty="0" smtClean="0"/>
            </a:br>
            <a:r>
              <a:rPr lang="en-IN" dirty="0" smtClean="0"/>
              <a:t>N</a:t>
            </a:r>
            <a:br>
              <a:rPr lang="en-IN" dirty="0" smtClean="0"/>
            </a:br>
            <a:r>
              <a:rPr lang="en-IN" dirty="0" smtClean="0"/>
              <a:t>T</a:t>
            </a:r>
            <a:endParaRPr lang="en-IN" dirty="0"/>
          </a:p>
        </p:txBody>
      </p:sp>
    </p:spTree>
    <p:extLst>
      <p:ext uri="{BB962C8B-B14F-4D97-AF65-F5344CB8AC3E}">
        <p14:creationId xmlns:p14="http://schemas.microsoft.com/office/powerpoint/2010/main" val="4233047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196</TotalTime>
  <Words>475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Candara</vt:lpstr>
      <vt:lpstr>Century Gothic</vt:lpstr>
      <vt:lpstr>Times New Roman</vt:lpstr>
      <vt:lpstr>Wingdings 3</vt:lpstr>
      <vt:lpstr>Ion</vt:lpstr>
      <vt:lpstr>DEPLOYMENT AUTOMATION</vt:lpstr>
      <vt:lpstr>WHAT IS DEPLOYMENT?</vt:lpstr>
      <vt:lpstr>PowerPoint Presentation</vt:lpstr>
      <vt:lpstr>DEPLOYMENT IMPLICATIONS</vt:lpstr>
      <vt:lpstr>WHY AUTOMATED DEPLOYMENT?</vt:lpstr>
      <vt:lpstr>MANUAL DEPLOYMENT SETBACKS</vt:lpstr>
      <vt:lpstr>DEPLOYMENT AUTOMATION REQUIREMENTS:</vt:lpstr>
      <vt:lpstr>BENEFITS OF DEPLOYMENT AUTOMATION</vt:lpstr>
      <vt:lpstr>IMPACT OF DEPLOYMENT AUTOMATION</vt:lpstr>
      <vt:lpstr>Automated Deployment and DevOps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AUTOMATION</dc:title>
  <dc:creator>Anirudh Chaudhary</dc:creator>
  <cp:lastModifiedBy>Anirudh Chaudhary</cp:lastModifiedBy>
  <cp:revision>11</cp:revision>
  <dcterms:created xsi:type="dcterms:W3CDTF">2018-09-25T21:07:46Z</dcterms:created>
  <dcterms:modified xsi:type="dcterms:W3CDTF">2018-09-26T19:09:45Z</dcterms:modified>
</cp:coreProperties>
</file>