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9" r:id="rId2"/>
    <p:sldId id="257" r:id="rId3"/>
    <p:sldId id="260" r:id="rId4"/>
    <p:sldId id="261" r:id="rId5"/>
    <p:sldId id="262" r:id="rId6"/>
    <p:sldId id="263"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362183-9F39-45AE-85EF-597BCE505DC9}" type="datetimeFigureOut">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B7FD3-4C34-49A7-BB80-1C4F66AABBDE}" type="slidenum">
              <a:rPr lang="en-IN" smtClean="0"/>
              <a:t>‹#›</a:t>
            </a:fld>
            <a:endParaRPr lang="en-IN"/>
          </a:p>
        </p:txBody>
      </p:sp>
    </p:spTree>
    <p:extLst>
      <p:ext uri="{BB962C8B-B14F-4D97-AF65-F5344CB8AC3E}">
        <p14:creationId xmlns:p14="http://schemas.microsoft.com/office/powerpoint/2010/main" val="2815527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362183-9F39-45AE-85EF-597BCE505DC9}" type="datetimeFigureOut">
              <a:rPr lang="en-IN" smtClean="0"/>
              <a:t>26-09-2018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BB7FD3-4C34-49A7-BB80-1C4F66AABBDE}" type="slidenum">
              <a:rPr lang="en-IN" smtClean="0"/>
              <a:t>‹#›</a:t>
            </a:fld>
            <a:endParaRPr lang="en-IN"/>
          </a:p>
        </p:txBody>
      </p:sp>
    </p:spTree>
    <p:extLst>
      <p:ext uri="{BB962C8B-B14F-4D97-AF65-F5344CB8AC3E}">
        <p14:creationId xmlns:p14="http://schemas.microsoft.com/office/powerpoint/2010/main" val="288997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4362183-9F39-45AE-85EF-597BCE505DC9}" type="datetimeFigureOut">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B7FD3-4C34-49A7-BB80-1C4F66AABBDE}" type="slidenum">
              <a:rPr lang="en-IN" smtClean="0"/>
              <a:t>‹#›</a:t>
            </a:fld>
            <a:endParaRPr lang="en-IN"/>
          </a:p>
        </p:txBody>
      </p:sp>
    </p:spTree>
    <p:extLst>
      <p:ext uri="{BB962C8B-B14F-4D97-AF65-F5344CB8AC3E}">
        <p14:creationId xmlns:p14="http://schemas.microsoft.com/office/powerpoint/2010/main" val="3234147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4362183-9F39-45AE-85EF-597BCE505DC9}" type="datetimeFigureOut">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B7FD3-4C34-49A7-BB80-1C4F66AABBD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18028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362183-9F39-45AE-85EF-597BCE505DC9}" type="datetimeFigureOut">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B7FD3-4C34-49A7-BB80-1C4F66AABBDE}" type="slidenum">
              <a:rPr lang="en-IN" smtClean="0"/>
              <a:t>‹#›</a:t>
            </a:fld>
            <a:endParaRPr lang="en-IN"/>
          </a:p>
        </p:txBody>
      </p:sp>
    </p:spTree>
    <p:extLst>
      <p:ext uri="{BB962C8B-B14F-4D97-AF65-F5344CB8AC3E}">
        <p14:creationId xmlns:p14="http://schemas.microsoft.com/office/powerpoint/2010/main" val="2725222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362183-9F39-45AE-85EF-597BCE505DC9}" type="datetimeFigureOut">
              <a:rPr lang="en-IN" smtClean="0"/>
              <a:t>26-09-2018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B7FD3-4C34-49A7-BB80-1C4F66AABBDE}" type="slidenum">
              <a:rPr lang="en-IN" smtClean="0"/>
              <a:t>‹#›</a:t>
            </a:fld>
            <a:endParaRPr lang="en-IN"/>
          </a:p>
        </p:txBody>
      </p:sp>
    </p:spTree>
    <p:extLst>
      <p:ext uri="{BB962C8B-B14F-4D97-AF65-F5344CB8AC3E}">
        <p14:creationId xmlns:p14="http://schemas.microsoft.com/office/powerpoint/2010/main" val="2975932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362183-9F39-45AE-85EF-597BCE505DC9}" type="datetimeFigureOut">
              <a:rPr lang="en-IN" smtClean="0"/>
              <a:t>26-09-2018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B7FD3-4C34-49A7-BB80-1C4F66AABBDE}" type="slidenum">
              <a:rPr lang="en-IN" smtClean="0"/>
              <a:t>‹#›</a:t>
            </a:fld>
            <a:endParaRPr lang="en-IN"/>
          </a:p>
        </p:txBody>
      </p:sp>
    </p:spTree>
    <p:extLst>
      <p:ext uri="{BB962C8B-B14F-4D97-AF65-F5344CB8AC3E}">
        <p14:creationId xmlns:p14="http://schemas.microsoft.com/office/powerpoint/2010/main" val="1236619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362183-9F39-45AE-85EF-597BCE505DC9}" type="datetimeFigureOut">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B7FD3-4C34-49A7-BB80-1C4F66AABBDE}" type="slidenum">
              <a:rPr lang="en-IN" smtClean="0"/>
              <a:t>‹#›</a:t>
            </a:fld>
            <a:endParaRPr lang="en-IN"/>
          </a:p>
        </p:txBody>
      </p:sp>
    </p:spTree>
    <p:extLst>
      <p:ext uri="{BB962C8B-B14F-4D97-AF65-F5344CB8AC3E}">
        <p14:creationId xmlns:p14="http://schemas.microsoft.com/office/powerpoint/2010/main" val="3801434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362183-9F39-45AE-85EF-597BCE505DC9}" type="datetimeFigureOut">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B7FD3-4C34-49A7-BB80-1C4F66AABBDE}" type="slidenum">
              <a:rPr lang="en-IN" smtClean="0"/>
              <a:t>‹#›</a:t>
            </a:fld>
            <a:endParaRPr lang="en-IN"/>
          </a:p>
        </p:txBody>
      </p:sp>
    </p:spTree>
    <p:extLst>
      <p:ext uri="{BB962C8B-B14F-4D97-AF65-F5344CB8AC3E}">
        <p14:creationId xmlns:p14="http://schemas.microsoft.com/office/powerpoint/2010/main" val="1714088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4362183-9F39-45AE-85EF-597BCE505DC9}" type="datetimeFigureOut">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B7FD3-4C34-49A7-BB80-1C4F66AABBDE}" type="slidenum">
              <a:rPr lang="en-IN" smtClean="0"/>
              <a:t>‹#›</a:t>
            </a:fld>
            <a:endParaRPr lang="en-IN"/>
          </a:p>
        </p:txBody>
      </p:sp>
    </p:spTree>
    <p:extLst>
      <p:ext uri="{BB962C8B-B14F-4D97-AF65-F5344CB8AC3E}">
        <p14:creationId xmlns:p14="http://schemas.microsoft.com/office/powerpoint/2010/main" val="674474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362183-9F39-45AE-85EF-597BCE505DC9}" type="datetimeFigureOut">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B7FD3-4C34-49A7-BB80-1C4F66AABBDE}" type="slidenum">
              <a:rPr lang="en-IN" smtClean="0"/>
              <a:t>‹#›</a:t>
            </a:fld>
            <a:endParaRPr lang="en-IN"/>
          </a:p>
        </p:txBody>
      </p:sp>
    </p:spTree>
    <p:extLst>
      <p:ext uri="{BB962C8B-B14F-4D97-AF65-F5344CB8AC3E}">
        <p14:creationId xmlns:p14="http://schemas.microsoft.com/office/powerpoint/2010/main" val="65764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362183-9F39-45AE-85EF-597BCE505DC9}" type="datetimeFigureOut">
              <a:rPr lang="en-IN" smtClean="0"/>
              <a:t>26-09-2018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BB7FD3-4C34-49A7-BB80-1C4F66AABBDE}" type="slidenum">
              <a:rPr lang="en-IN" smtClean="0"/>
              <a:t>‹#›</a:t>
            </a:fld>
            <a:endParaRPr lang="en-IN"/>
          </a:p>
        </p:txBody>
      </p:sp>
    </p:spTree>
    <p:extLst>
      <p:ext uri="{BB962C8B-B14F-4D97-AF65-F5344CB8AC3E}">
        <p14:creationId xmlns:p14="http://schemas.microsoft.com/office/powerpoint/2010/main" val="950578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362183-9F39-45AE-85EF-597BCE505DC9}" type="datetimeFigureOut">
              <a:rPr lang="en-IN" smtClean="0"/>
              <a:t>26-09-2018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BB7FD3-4C34-49A7-BB80-1C4F66AABBDE}" type="slidenum">
              <a:rPr lang="en-IN" smtClean="0"/>
              <a:t>‹#›</a:t>
            </a:fld>
            <a:endParaRPr lang="en-IN"/>
          </a:p>
        </p:txBody>
      </p:sp>
    </p:spTree>
    <p:extLst>
      <p:ext uri="{BB962C8B-B14F-4D97-AF65-F5344CB8AC3E}">
        <p14:creationId xmlns:p14="http://schemas.microsoft.com/office/powerpoint/2010/main" val="97594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4362183-9F39-45AE-85EF-597BCE505DC9}" type="datetimeFigureOut">
              <a:rPr lang="en-IN" smtClean="0"/>
              <a:t>26-09-2018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3BB7FD3-4C34-49A7-BB80-1C4F66AABBDE}" type="slidenum">
              <a:rPr lang="en-IN" smtClean="0"/>
              <a:t>‹#›</a:t>
            </a:fld>
            <a:endParaRPr lang="en-IN"/>
          </a:p>
        </p:txBody>
      </p:sp>
    </p:spTree>
    <p:extLst>
      <p:ext uri="{BB962C8B-B14F-4D97-AF65-F5344CB8AC3E}">
        <p14:creationId xmlns:p14="http://schemas.microsoft.com/office/powerpoint/2010/main" val="3859591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4362183-9F39-45AE-85EF-597BCE505DC9}" type="datetimeFigureOut">
              <a:rPr lang="en-IN" smtClean="0"/>
              <a:t>26-09-2018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3BB7FD3-4C34-49A7-BB80-1C4F66AABBDE}" type="slidenum">
              <a:rPr lang="en-IN" smtClean="0"/>
              <a:t>‹#›</a:t>
            </a:fld>
            <a:endParaRPr lang="en-IN"/>
          </a:p>
        </p:txBody>
      </p:sp>
    </p:spTree>
    <p:extLst>
      <p:ext uri="{BB962C8B-B14F-4D97-AF65-F5344CB8AC3E}">
        <p14:creationId xmlns:p14="http://schemas.microsoft.com/office/powerpoint/2010/main" val="1068469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4362183-9F39-45AE-85EF-597BCE505DC9}" type="datetimeFigureOut">
              <a:rPr lang="en-IN" smtClean="0"/>
              <a:t>26-09-2018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3BB7FD3-4C34-49A7-BB80-1C4F66AABBDE}" type="slidenum">
              <a:rPr lang="en-IN" smtClean="0"/>
              <a:t>‹#›</a:t>
            </a:fld>
            <a:endParaRPr lang="en-IN"/>
          </a:p>
        </p:txBody>
      </p:sp>
    </p:spTree>
    <p:extLst>
      <p:ext uri="{BB962C8B-B14F-4D97-AF65-F5344CB8AC3E}">
        <p14:creationId xmlns:p14="http://schemas.microsoft.com/office/powerpoint/2010/main" val="2164318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362183-9F39-45AE-85EF-597BCE505DC9}" type="datetimeFigureOut">
              <a:rPr lang="en-IN" smtClean="0"/>
              <a:t>26-09-2018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BB7FD3-4C34-49A7-BB80-1C4F66AABBDE}" type="slidenum">
              <a:rPr lang="en-IN" smtClean="0"/>
              <a:t>‹#›</a:t>
            </a:fld>
            <a:endParaRPr lang="en-IN"/>
          </a:p>
        </p:txBody>
      </p:sp>
    </p:spTree>
    <p:extLst>
      <p:ext uri="{BB962C8B-B14F-4D97-AF65-F5344CB8AC3E}">
        <p14:creationId xmlns:p14="http://schemas.microsoft.com/office/powerpoint/2010/main" val="83013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4362183-9F39-45AE-85EF-597BCE505DC9}" type="datetimeFigureOut">
              <a:rPr lang="en-IN" smtClean="0"/>
              <a:t>26-09-2018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3BB7FD3-4C34-49A7-BB80-1C4F66AABBDE}" type="slidenum">
              <a:rPr lang="en-IN" smtClean="0"/>
              <a:t>‹#›</a:t>
            </a:fld>
            <a:endParaRPr lang="en-IN"/>
          </a:p>
        </p:txBody>
      </p:sp>
    </p:spTree>
    <p:extLst>
      <p:ext uri="{BB962C8B-B14F-4D97-AF65-F5344CB8AC3E}">
        <p14:creationId xmlns:p14="http://schemas.microsoft.com/office/powerpoint/2010/main" val="3042516994"/>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agilealliance.org/glossary/continuous-integr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1E98-AF1B-4623-925F-4182643BBFD5}"/>
              </a:ext>
            </a:extLst>
          </p:cNvPr>
          <p:cNvSpPr>
            <a:spLocks noGrp="1"/>
          </p:cNvSpPr>
          <p:nvPr>
            <p:ph type="ctrTitle"/>
          </p:nvPr>
        </p:nvSpPr>
        <p:spPr>
          <a:xfrm>
            <a:off x="887897" y="1258958"/>
            <a:ext cx="7434468" cy="5380382"/>
          </a:xfrm>
        </p:spPr>
        <p:txBody>
          <a:bodyPr/>
          <a:lstStyle/>
          <a:p>
            <a:pPr algn="ctr"/>
            <a:r>
              <a:rPr lang="en-IN" i="1" dirty="0">
                <a:solidFill>
                  <a:srgbClr val="FFC000"/>
                </a:solidFill>
              </a:rPr>
              <a:t>AUTOMATION BUILD IN AUTOMATION OF SOFTWARE DELIVERY PROCESS</a:t>
            </a:r>
          </a:p>
        </p:txBody>
      </p:sp>
      <p:sp>
        <p:nvSpPr>
          <p:cNvPr id="3" name="Subtitle 2">
            <a:extLst>
              <a:ext uri="{FF2B5EF4-FFF2-40B4-BE49-F238E27FC236}">
                <a16:creationId xmlns:a16="http://schemas.microsoft.com/office/drawing/2014/main" id="{80187C9C-173E-465D-8956-A597CD4C96DA}"/>
              </a:ext>
            </a:extLst>
          </p:cNvPr>
          <p:cNvSpPr>
            <a:spLocks noGrp="1"/>
          </p:cNvSpPr>
          <p:nvPr>
            <p:ph type="subTitle" idx="1"/>
          </p:nvPr>
        </p:nvSpPr>
        <p:spPr>
          <a:xfrm>
            <a:off x="8653670" y="4359964"/>
            <a:ext cx="3538330" cy="1868557"/>
          </a:xfrm>
        </p:spPr>
        <p:txBody>
          <a:bodyPr/>
          <a:lstStyle/>
          <a:p>
            <a:r>
              <a:rPr lang="en-IN" dirty="0"/>
              <a:t>NAME- ABHISHEK SINGH</a:t>
            </a:r>
          </a:p>
          <a:p>
            <a:r>
              <a:rPr lang="en-IN" dirty="0"/>
              <a:t>ROLL NO- 03</a:t>
            </a:r>
          </a:p>
          <a:p>
            <a:r>
              <a:rPr lang="en-IN" dirty="0"/>
              <a:t>SAPID-500061156</a:t>
            </a:r>
          </a:p>
        </p:txBody>
      </p:sp>
    </p:spTree>
    <p:extLst>
      <p:ext uri="{BB962C8B-B14F-4D97-AF65-F5344CB8AC3E}">
        <p14:creationId xmlns:p14="http://schemas.microsoft.com/office/powerpoint/2010/main" val="2008936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26E83-E044-490D-A886-92B552F582C4}"/>
              </a:ext>
            </a:extLst>
          </p:cNvPr>
          <p:cNvSpPr>
            <a:spLocks noGrp="1"/>
          </p:cNvSpPr>
          <p:nvPr>
            <p:ph type="title"/>
          </p:nvPr>
        </p:nvSpPr>
        <p:spPr/>
        <p:txBody>
          <a:bodyPr/>
          <a:lstStyle/>
          <a:p>
            <a:r>
              <a:rPr lang="en-IN" i="1" u="sng" dirty="0">
                <a:solidFill>
                  <a:srgbClr val="FFC000"/>
                </a:solidFill>
              </a:rPr>
              <a:t>Step 5: Report Any Problems</a:t>
            </a:r>
          </a:p>
        </p:txBody>
      </p:sp>
      <p:sp>
        <p:nvSpPr>
          <p:cNvPr id="3" name="Content Placeholder 2">
            <a:extLst>
              <a:ext uri="{FF2B5EF4-FFF2-40B4-BE49-F238E27FC236}">
                <a16:creationId xmlns:a16="http://schemas.microsoft.com/office/drawing/2014/main" id="{98FBBC2E-3BE4-4632-B600-880FF79F06EF}"/>
              </a:ext>
            </a:extLst>
          </p:cNvPr>
          <p:cNvSpPr>
            <a:spLocks noGrp="1"/>
          </p:cNvSpPr>
          <p:nvPr>
            <p:ph idx="1"/>
          </p:nvPr>
        </p:nvSpPr>
        <p:spPr/>
        <p:txBody>
          <a:bodyPr>
            <a:normAutofit/>
          </a:bodyPr>
          <a:lstStyle/>
          <a:p>
            <a:r>
              <a:rPr lang="en-IN" sz="2800" dirty="0">
                <a:solidFill>
                  <a:schemeClr val="accent1">
                    <a:lumMod val="60000"/>
                    <a:lumOff val="40000"/>
                  </a:schemeClr>
                </a:solidFill>
              </a:rPr>
              <a:t>When automated tests detect a problem, our team receives immediate notification in order to swiftly repair it. The result is essentially bug free code throughout the development process. When our manual testers discover new issues, we develop a new automated test expressly for that issue. Selenium is our preferred software testing framework for user interface automated tests</a:t>
            </a:r>
          </a:p>
        </p:txBody>
      </p:sp>
    </p:spTree>
    <p:extLst>
      <p:ext uri="{BB962C8B-B14F-4D97-AF65-F5344CB8AC3E}">
        <p14:creationId xmlns:p14="http://schemas.microsoft.com/office/powerpoint/2010/main" val="1224085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6472-D36E-4136-BCE7-E18B10D50904}"/>
              </a:ext>
            </a:extLst>
          </p:cNvPr>
          <p:cNvSpPr>
            <a:spLocks noGrp="1"/>
          </p:cNvSpPr>
          <p:nvPr>
            <p:ph type="title"/>
          </p:nvPr>
        </p:nvSpPr>
        <p:spPr/>
        <p:txBody>
          <a:bodyPr/>
          <a:lstStyle/>
          <a:p>
            <a:r>
              <a:rPr lang="en-IN" i="1" u="sng" dirty="0">
                <a:solidFill>
                  <a:srgbClr val="FFC000"/>
                </a:solidFill>
              </a:rPr>
              <a:t>Automated Build</a:t>
            </a:r>
          </a:p>
        </p:txBody>
      </p:sp>
      <p:pic>
        <p:nvPicPr>
          <p:cNvPr id="5" name="Content Placeholder 4">
            <a:extLst>
              <a:ext uri="{FF2B5EF4-FFF2-40B4-BE49-F238E27FC236}">
                <a16:creationId xmlns:a16="http://schemas.microsoft.com/office/drawing/2014/main" id="{48278F84-38EA-4C59-976D-519C690330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553" y="1535196"/>
            <a:ext cx="8793700" cy="2367594"/>
          </a:xfrm>
        </p:spPr>
      </p:pic>
      <p:pic>
        <p:nvPicPr>
          <p:cNvPr id="7" name="Picture 6">
            <a:extLst>
              <a:ext uri="{FF2B5EF4-FFF2-40B4-BE49-F238E27FC236}">
                <a16:creationId xmlns:a16="http://schemas.microsoft.com/office/drawing/2014/main" id="{7F51A149-BD9A-45AE-9978-A00068DD5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53" y="4657930"/>
            <a:ext cx="9404723" cy="1747352"/>
          </a:xfrm>
          <a:prstGeom prst="rect">
            <a:avLst/>
          </a:prstGeom>
        </p:spPr>
      </p:pic>
    </p:spTree>
    <p:extLst>
      <p:ext uri="{BB962C8B-B14F-4D97-AF65-F5344CB8AC3E}">
        <p14:creationId xmlns:p14="http://schemas.microsoft.com/office/powerpoint/2010/main" val="2101543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D713-641D-4010-9F5E-094A25686575}"/>
              </a:ext>
            </a:extLst>
          </p:cNvPr>
          <p:cNvSpPr>
            <a:spLocks noGrp="1"/>
          </p:cNvSpPr>
          <p:nvPr>
            <p:ph type="title"/>
          </p:nvPr>
        </p:nvSpPr>
        <p:spPr/>
        <p:txBody>
          <a:bodyPr/>
          <a:lstStyle/>
          <a:p>
            <a:r>
              <a:rPr lang="en-IN" sz="5400" i="1" u="sng" dirty="0">
                <a:solidFill>
                  <a:srgbClr val="FFC000"/>
                </a:solidFill>
              </a:rPr>
              <a:t>Expected Benefits</a:t>
            </a:r>
          </a:p>
        </p:txBody>
      </p:sp>
      <p:sp>
        <p:nvSpPr>
          <p:cNvPr id="3" name="Content Placeholder 2">
            <a:extLst>
              <a:ext uri="{FF2B5EF4-FFF2-40B4-BE49-F238E27FC236}">
                <a16:creationId xmlns:a16="http://schemas.microsoft.com/office/drawing/2014/main" id="{86F4BACA-AD09-480E-A947-B1174A31947F}"/>
              </a:ext>
            </a:extLst>
          </p:cNvPr>
          <p:cNvSpPr>
            <a:spLocks noGrp="1"/>
          </p:cNvSpPr>
          <p:nvPr>
            <p:ph idx="1"/>
          </p:nvPr>
        </p:nvSpPr>
        <p:spPr/>
        <p:txBody>
          <a:bodyPr/>
          <a:lstStyle/>
          <a:p>
            <a:r>
              <a:rPr lang="en-IN" sz="2400" dirty="0">
                <a:solidFill>
                  <a:schemeClr val="accent1">
                    <a:lumMod val="60000"/>
                    <a:lumOff val="40000"/>
                  </a:schemeClr>
                </a:solidFill>
              </a:rPr>
              <a:t>Build automation is a prerequisite to effective use of </a:t>
            </a:r>
            <a:r>
              <a:rPr lang="en-IN" sz="2400"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continuous integration</a:t>
            </a:r>
            <a:r>
              <a:rPr lang="en-IN" sz="2400" dirty="0">
                <a:solidFill>
                  <a:schemeClr val="accent1">
                    <a:lumMod val="60000"/>
                    <a:lumOff val="40000"/>
                  </a:schemeClr>
                </a:solidFill>
              </a:rPr>
              <a:t>. However, it brings benefits of its own:</a:t>
            </a:r>
          </a:p>
          <a:p>
            <a:r>
              <a:rPr lang="en-IN" sz="2400" dirty="0">
                <a:solidFill>
                  <a:schemeClr val="accent1">
                    <a:lumMod val="60000"/>
                    <a:lumOff val="40000"/>
                  </a:schemeClr>
                </a:solidFill>
              </a:rPr>
              <a:t>eliminating a source of variation, and thus of defects; a manual build process containing a large number of necessary steps offers as many opportunities to make mistakes</a:t>
            </a:r>
          </a:p>
          <a:p>
            <a:r>
              <a:rPr lang="en-IN" sz="2400" dirty="0">
                <a:solidFill>
                  <a:schemeClr val="accent1">
                    <a:lumMod val="60000"/>
                    <a:lumOff val="40000"/>
                  </a:schemeClr>
                </a:solidFill>
              </a:rPr>
              <a:t>requiring thorough documentation of assumptions about the target environment, and of dependencies on third party products</a:t>
            </a:r>
          </a:p>
          <a:p>
            <a:endParaRPr lang="en-IN" dirty="0"/>
          </a:p>
        </p:txBody>
      </p:sp>
    </p:spTree>
    <p:extLst>
      <p:ext uri="{BB962C8B-B14F-4D97-AF65-F5344CB8AC3E}">
        <p14:creationId xmlns:p14="http://schemas.microsoft.com/office/powerpoint/2010/main" val="20996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DCA95-2D62-45FD-8E8C-15D349A67BB5}"/>
              </a:ext>
            </a:extLst>
          </p:cNvPr>
          <p:cNvSpPr>
            <a:spLocks noGrp="1"/>
          </p:cNvSpPr>
          <p:nvPr>
            <p:ph type="title"/>
          </p:nvPr>
        </p:nvSpPr>
        <p:spPr/>
        <p:txBody>
          <a:bodyPr/>
          <a:lstStyle/>
          <a:p>
            <a:r>
              <a:rPr lang="en-IN" b="1" i="1" u="sng" dirty="0">
                <a:solidFill>
                  <a:srgbClr val="FFC000"/>
                </a:solidFill>
              </a:rPr>
              <a:t>What is Automated build </a:t>
            </a:r>
            <a:r>
              <a:rPr lang="en-IN" i="1" u="sng" dirty="0">
                <a:solidFill>
                  <a:srgbClr val="FFC000"/>
                </a:solidFill>
              </a:rPr>
              <a:t>?</a:t>
            </a:r>
          </a:p>
        </p:txBody>
      </p:sp>
      <p:sp>
        <p:nvSpPr>
          <p:cNvPr id="3" name="Content Placeholder 2">
            <a:extLst>
              <a:ext uri="{FF2B5EF4-FFF2-40B4-BE49-F238E27FC236}">
                <a16:creationId xmlns:a16="http://schemas.microsoft.com/office/drawing/2014/main" id="{AFE7F2E5-452B-4B7E-AD39-65447184829D}"/>
              </a:ext>
            </a:extLst>
          </p:cNvPr>
          <p:cNvSpPr>
            <a:spLocks noGrp="1"/>
          </p:cNvSpPr>
          <p:nvPr>
            <p:ph idx="1"/>
          </p:nvPr>
        </p:nvSpPr>
        <p:spPr/>
        <p:txBody>
          <a:bodyPr>
            <a:normAutofit fontScale="92500" lnSpcReduction="10000"/>
          </a:bodyPr>
          <a:lstStyle/>
          <a:p>
            <a:r>
              <a:rPr lang="en-IN" dirty="0"/>
              <a:t>Definition</a:t>
            </a:r>
          </a:p>
          <a:p>
            <a:r>
              <a:rPr lang="en-IN" dirty="0"/>
              <a:t>In the context of software development, build refers to the process that converts files and other assets under the developers' responsibility into a software product in its final or consumable form. The build may include:</a:t>
            </a:r>
          </a:p>
          <a:p>
            <a:r>
              <a:rPr lang="en-IN" dirty="0"/>
              <a:t>compiling source files</a:t>
            </a:r>
          </a:p>
          <a:p>
            <a:r>
              <a:rPr lang="en-IN" dirty="0"/>
              <a:t>packaging compiled files into compressed formats (such as jar, zip)</a:t>
            </a:r>
          </a:p>
          <a:p>
            <a:r>
              <a:rPr lang="en-IN" dirty="0"/>
              <a:t>producing installers</a:t>
            </a:r>
          </a:p>
          <a:p>
            <a:r>
              <a:rPr lang="en-IN" dirty="0"/>
              <a:t>creating or updating of database schema or data</a:t>
            </a:r>
          </a:p>
          <a:p>
            <a:r>
              <a:rPr lang="en-IN" dirty="0"/>
              <a:t>The build is automated when these steps are repeatable, require no direct human intervention, and can be performed at any time with no information other than what is stored in the source code control repository.</a:t>
            </a:r>
          </a:p>
          <a:p>
            <a:endParaRPr lang="en-IN" dirty="0"/>
          </a:p>
        </p:txBody>
      </p:sp>
    </p:spTree>
    <p:extLst>
      <p:ext uri="{BB962C8B-B14F-4D97-AF65-F5344CB8AC3E}">
        <p14:creationId xmlns:p14="http://schemas.microsoft.com/office/powerpoint/2010/main" val="3009856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4F472-35F9-42EA-A4F5-AF56FEEFD979}"/>
              </a:ext>
            </a:extLst>
          </p:cNvPr>
          <p:cNvSpPr>
            <a:spLocks noGrp="1"/>
          </p:cNvSpPr>
          <p:nvPr>
            <p:ph type="title"/>
          </p:nvPr>
        </p:nvSpPr>
        <p:spPr>
          <a:xfrm>
            <a:off x="805137" y="267188"/>
            <a:ext cx="9404723" cy="1400530"/>
          </a:xfrm>
        </p:spPr>
        <p:txBody>
          <a:bodyPr/>
          <a:lstStyle/>
          <a:p>
            <a:r>
              <a:rPr lang="en-IN" i="1" u="sng" dirty="0">
                <a:solidFill>
                  <a:srgbClr val="FFC000"/>
                </a:solidFill>
              </a:rPr>
              <a:t>Built automation and Continuous integration</a:t>
            </a:r>
          </a:p>
        </p:txBody>
      </p:sp>
      <p:pic>
        <p:nvPicPr>
          <p:cNvPr id="8" name="Content Placeholder 7">
            <a:extLst>
              <a:ext uri="{FF2B5EF4-FFF2-40B4-BE49-F238E27FC236}">
                <a16:creationId xmlns:a16="http://schemas.microsoft.com/office/drawing/2014/main" id="{D7F2C730-98B0-45D2-BD0C-1918C32D22F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71" t="-164412" r="1771" b="164412"/>
          <a:stretch/>
        </p:blipFill>
        <p:spPr>
          <a:xfrm>
            <a:off x="923868" y="3597305"/>
            <a:ext cx="6735115" cy="914528"/>
          </a:xfrm>
        </p:spPr>
      </p:pic>
      <p:pic>
        <p:nvPicPr>
          <p:cNvPr id="14" name="Picture 13">
            <a:extLst>
              <a:ext uri="{FF2B5EF4-FFF2-40B4-BE49-F238E27FC236}">
                <a16:creationId xmlns:a16="http://schemas.microsoft.com/office/drawing/2014/main" id="{5646F885-DB9C-49D8-A5FD-088E12BD1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611" y="3078328"/>
            <a:ext cx="10764000" cy="1952482"/>
          </a:xfrm>
          <a:prstGeom prst="rect">
            <a:avLst/>
          </a:prstGeom>
          <a:ln>
            <a:solidFill>
              <a:schemeClr val="bg2">
                <a:lumMod val="20000"/>
                <a:lumOff val="80000"/>
              </a:schemeClr>
            </a:solidFill>
          </a:ln>
        </p:spPr>
      </p:pic>
    </p:spTree>
    <p:extLst>
      <p:ext uri="{BB962C8B-B14F-4D97-AF65-F5344CB8AC3E}">
        <p14:creationId xmlns:p14="http://schemas.microsoft.com/office/powerpoint/2010/main" val="3190667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EA5E-F2F6-4451-9FCC-9DE1E8FE4F2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DB26F83-C9B3-4DC8-B1B9-02B6E5A695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452718"/>
            <a:ext cx="9842160" cy="5436000"/>
          </a:xfrm>
        </p:spPr>
      </p:pic>
    </p:spTree>
    <p:extLst>
      <p:ext uri="{BB962C8B-B14F-4D97-AF65-F5344CB8AC3E}">
        <p14:creationId xmlns:p14="http://schemas.microsoft.com/office/powerpoint/2010/main" val="2580140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F50A-DC02-45A8-A756-32AE8C0136E7}"/>
              </a:ext>
            </a:extLst>
          </p:cNvPr>
          <p:cNvSpPr>
            <a:spLocks noGrp="1"/>
          </p:cNvSpPr>
          <p:nvPr>
            <p:ph type="title"/>
          </p:nvPr>
        </p:nvSpPr>
        <p:spPr/>
        <p:txBody>
          <a:bodyPr/>
          <a:lstStyle/>
          <a:p>
            <a:r>
              <a:rPr lang="en-IN" i="1" u="sng" dirty="0">
                <a:solidFill>
                  <a:srgbClr val="FFC000"/>
                </a:solidFill>
              </a:rPr>
              <a:t>The Build process</a:t>
            </a:r>
          </a:p>
        </p:txBody>
      </p:sp>
      <p:pic>
        <p:nvPicPr>
          <p:cNvPr id="5" name="Content Placeholder 4">
            <a:extLst>
              <a:ext uri="{FF2B5EF4-FFF2-40B4-BE49-F238E27FC236}">
                <a16:creationId xmlns:a16="http://schemas.microsoft.com/office/drawing/2014/main" id="{A1E31C18-A19E-4C75-BDF0-482964401C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2239618"/>
            <a:ext cx="9231211" cy="3673356"/>
          </a:xfrm>
        </p:spPr>
      </p:pic>
    </p:spTree>
    <p:extLst>
      <p:ext uri="{BB962C8B-B14F-4D97-AF65-F5344CB8AC3E}">
        <p14:creationId xmlns:p14="http://schemas.microsoft.com/office/powerpoint/2010/main" val="1419898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E12B-667E-4D69-8C8F-5E9D2F45F755}"/>
              </a:ext>
            </a:extLst>
          </p:cNvPr>
          <p:cNvSpPr>
            <a:spLocks noGrp="1"/>
          </p:cNvSpPr>
          <p:nvPr>
            <p:ph type="title"/>
          </p:nvPr>
        </p:nvSpPr>
        <p:spPr/>
        <p:txBody>
          <a:bodyPr/>
          <a:lstStyle/>
          <a:p>
            <a:r>
              <a:rPr lang="en-IN" i="1" u="sng" dirty="0">
                <a:solidFill>
                  <a:srgbClr val="FFC000"/>
                </a:solidFill>
              </a:rPr>
              <a:t>Build Process Steps</a:t>
            </a:r>
          </a:p>
        </p:txBody>
      </p:sp>
      <p:sp>
        <p:nvSpPr>
          <p:cNvPr id="6" name="Content Placeholder 5">
            <a:extLst>
              <a:ext uri="{FF2B5EF4-FFF2-40B4-BE49-F238E27FC236}">
                <a16:creationId xmlns:a16="http://schemas.microsoft.com/office/drawing/2014/main" id="{0CC30531-A774-4C9E-BF80-AE58B3319031}"/>
              </a:ext>
            </a:extLst>
          </p:cNvPr>
          <p:cNvSpPr>
            <a:spLocks noGrp="1"/>
          </p:cNvSpPr>
          <p:nvPr>
            <p:ph idx="1"/>
          </p:nvPr>
        </p:nvSpPr>
        <p:spPr/>
        <p:txBody>
          <a:bodyPr/>
          <a:lstStyle/>
          <a:p>
            <a:r>
              <a:rPr lang="en-IN" sz="3200" dirty="0"/>
              <a:t>Step 1</a:t>
            </a:r>
            <a:r>
              <a:rPr lang="en-IN" dirty="0"/>
              <a:t>: </a:t>
            </a:r>
            <a:r>
              <a:rPr lang="en-IN" sz="3600" dirty="0"/>
              <a:t>Write and Commit bits of Code</a:t>
            </a:r>
          </a:p>
          <a:p>
            <a:r>
              <a:rPr lang="en-IN" sz="2800" dirty="0">
                <a:solidFill>
                  <a:schemeClr val="accent1">
                    <a:lumMod val="40000"/>
                    <a:lumOff val="60000"/>
                  </a:schemeClr>
                </a:solidFill>
              </a:rPr>
              <a:t>Let’s say one of our programmers is busy designing your individualized application on his/her own computer. Red light! What happens if the system crashes? Vast amounts of work may be lost forever. So instead, we commit (or upload) the code to a central source code repository. Imagine this repository as a holding zone, a database for our code.</a:t>
            </a:r>
          </a:p>
          <a:p>
            <a:endParaRPr lang="en-IN" dirty="0"/>
          </a:p>
        </p:txBody>
      </p:sp>
    </p:spTree>
    <p:extLst>
      <p:ext uri="{BB962C8B-B14F-4D97-AF65-F5344CB8AC3E}">
        <p14:creationId xmlns:p14="http://schemas.microsoft.com/office/powerpoint/2010/main" val="2210225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3A44-9A8C-42CE-B8C1-4DA1E04A7237}"/>
              </a:ext>
            </a:extLst>
          </p:cNvPr>
          <p:cNvSpPr>
            <a:spLocks noGrp="1"/>
          </p:cNvSpPr>
          <p:nvPr>
            <p:ph type="title"/>
          </p:nvPr>
        </p:nvSpPr>
        <p:spPr/>
        <p:txBody>
          <a:bodyPr/>
          <a:lstStyle/>
          <a:p>
            <a:r>
              <a:rPr lang="en-IN" i="1" u="sng" dirty="0">
                <a:solidFill>
                  <a:srgbClr val="FFC000"/>
                </a:solidFill>
              </a:rPr>
              <a:t>Step 2: Scan the Code for Problems</a:t>
            </a:r>
          </a:p>
        </p:txBody>
      </p:sp>
      <p:sp>
        <p:nvSpPr>
          <p:cNvPr id="3" name="Content Placeholder 2">
            <a:extLst>
              <a:ext uri="{FF2B5EF4-FFF2-40B4-BE49-F238E27FC236}">
                <a16:creationId xmlns:a16="http://schemas.microsoft.com/office/drawing/2014/main" id="{E0F5266C-8BF5-4FD2-AF45-3A4DE0334F33}"/>
              </a:ext>
            </a:extLst>
          </p:cNvPr>
          <p:cNvSpPr>
            <a:spLocks noGrp="1"/>
          </p:cNvSpPr>
          <p:nvPr>
            <p:ph idx="1"/>
          </p:nvPr>
        </p:nvSpPr>
        <p:spPr/>
        <p:txBody>
          <a:bodyPr/>
          <a:lstStyle/>
          <a:p>
            <a:r>
              <a:rPr lang="en-IN" sz="2800" dirty="0">
                <a:solidFill>
                  <a:schemeClr val="accent1">
                    <a:lumMod val="60000"/>
                    <a:lumOff val="40000"/>
                  </a:schemeClr>
                </a:solidFill>
              </a:rPr>
              <a:t>With the code in the repository, we then scan it for common problems. There are a variety of tools available for this, based on programming language used, in our projects </a:t>
            </a:r>
            <a:r>
              <a:rPr lang="en-IN" sz="2800" dirty="0" err="1">
                <a:solidFill>
                  <a:schemeClr val="accent1">
                    <a:lumMod val="60000"/>
                    <a:lumOff val="40000"/>
                  </a:schemeClr>
                </a:solidFill>
              </a:rPr>
              <a:t>JSHint</a:t>
            </a:r>
            <a:r>
              <a:rPr lang="en-IN" sz="2800" dirty="0">
                <a:solidFill>
                  <a:schemeClr val="accent1">
                    <a:lumMod val="60000"/>
                    <a:lumOff val="40000"/>
                  </a:schemeClr>
                </a:solidFill>
              </a:rPr>
              <a:t>, </a:t>
            </a:r>
            <a:r>
              <a:rPr lang="en-IN" sz="2800" dirty="0" err="1">
                <a:solidFill>
                  <a:schemeClr val="accent1">
                    <a:lumMod val="60000"/>
                    <a:lumOff val="40000"/>
                  </a:schemeClr>
                </a:solidFill>
              </a:rPr>
              <a:t>FxCop</a:t>
            </a:r>
            <a:r>
              <a:rPr lang="en-IN" sz="2800" dirty="0">
                <a:solidFill>
                  <a:schemeClr val="accent1">
                    <a:lumMod val="60000"/>
                    <a:lumOff val="40000"/>
                  </a:schemeClr>
                </a:solidFill>
              </a:rPr>
              <a:t> and Code Duplication Checkers are some of the most commonly used. We like scanners because they can automatically monitor the code before we deploy it</a:t>
            </a:r>
            <a:r>
              <a:rPr lang="en-IN" dirty="0"/>
              <a:t>.</a:t>
            </a:r>
          </a:p>
        </p:txBody>
      </p:sp>
    </p:spTree>
    <p:extLst>
      <p:ext uri="{BB962C8B-B14F-4D97-AF65-F5344CB8AC3E}">
        <p14:creationId xmlns:p14="http://schemas.microsoft.com/office/powerpoint/2010/main" val="4055931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75A9-434A-4BA3-BA38-C7AE0B180E6F}"/>
              </a:ext>
            </a:extLst>
          </p:cNvPr>
          <p:cNvSpPr>
            <a:spLocks noGrp="1"/>
          </p:cNvSpPr>
          <p:nvPr>
            <p:ph type="title"/>
          </p:nvPr>
        </p:nvSpPr>
        <p:spPr/>
        <p:txBody>
          <a:bodyPr/>
          <a:lstStyle/>
          <a:p>
            <a:r>
              <a:rPr lang="en-IN" i="1" u="sng" dirty="0">
                <a:solidFill>
                  <a:srgbClr val="FFC000"/>
                </a:solidFill>
              </a:rPr>
              <a:t>Step 3: Compile the Code</a:t>
            </a:r>
          </a:p>
        </p:txBody>
      </p:sp>
      <p:sp>
        <p:nvSpPr>
          <p:cNvPr id="3" name="Content Placeholder 2">
            <a:extLst>
              <a:ext uri="{FF2B5EF4-FFF2-40B4-BE49-F238E27FC236}">
                <a16:creationId xmlns:a16="http://schemas.microsoft.com/office/drawing/2014/main" id="{EDC6EAEE-592B-4C31-973F-1FE98BEF5BCB}"/>
              </a:ext>
            </a:extLst>
          </p:cNvPr>
          <p:cNvSpPr>
            <a:spLocks noGrp="1"/>
          </p:cNvSpPr>
          <p:nvPr>
            <p:ph idx="1"/>
          </p:nvPr>
        </p:nvSpPr>
        <p:spPr/>
        <p:txBody>
          <a:bodyPr>
            <a:normAutofit/>
          </a:bodyPr>
          <a:lstStyle/>
          <a:p>
            <a:r>
              <a:rPr lang="en-IN" sz="3200" dirty="0">
                <a:solidFill>
                  <a:schemeClr val="accent1">
                    <a:lumMod val="60000"/>
                    <a:lumOff val="40000"/>
                  </a:schemeClr>
                </a:solidFill>
              </a:rPr>
              <a:t>We compile the code after we’ve scanned it. In this step we change the programmer’s commands into something that works on your desktop, mobile device or web browser. Here we also use scripts to create the database tables, test data and stored procedures</a:t>
            </a:r>
          </a:p>
        </p:txBody>
      </p:sp>
    </p:spTree>
    <p:extLst>
      <p:ext uri="{BB962C8B-B14F-4D97-AF65-F5344CB8AC3E}">
        <p14:creationId xmlns:p14="http://schemas.microsoft.com/office/powerpoint/2010/main" val="340915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4063-EE5F-4990-A0A8-E1C3BC656742}"/>
              </a:ext>
            </a:extLst>
          </p:cNvPr>
          <p:cNvSpPr>
            <a:spLocks noGrp="1"/>
          </p:cNvSpPr>
          <p:nvPr>
            <p:ph type="title"/>
          </p:nvPr>
        </p:nvSpPr>
        <p:spPr/>
        <p:txBody>
          <a:bodyPr/>
          <a:lstStyle/>
          <a:p>
            <a:r>
              <a:rPr lang="en-IN" i="1" u="sng" dirty="0">
                <a:solidFill>
                  <a:srgbClr val="FFC000"/>
                </a:solidFill>
              </a:rPr>
              <a:t>Step 4: Run Automated Tests</a:t>
            </a:r>
          </a:p>
        </p:txBody>
      </p:sp>
      <p:sp>
        <p:nvSpPr>
          <p:cNvPr id="3" name="Content Placeholder 2">
            <a:extLst>
              <a:ext uri="{FF2B5EF4-FFF2-40B4-BE49-F238E27FC236}">
                <a16:creationId xmlns:a16="http://schemas.microsoft.com/office/drawing/2014/main" id="{5B909CA1-D9FD-41C4-B051-AABFB9072E41}"/>
              </a:ext>
            </a:extLst>
          </p:cNvPr>
          <p:cNvSpPr>
            <a:spLocks noGrp="1"/>
          </p:cNvSpPr>
          <p:nvPr>
            <p:ph idx="1"/>
          </p:nvPr>
        </p:nvSpPr>
        <p:spPr/>
        <p:txBody>
          <a:bodyPr>
            <a:normAutofit/>
          </a:bodyPr>
          <a:lstStyle/>
          <a:p>
            <a:r>
              <a:rPr lang="en-IN" sz="2800" dirty="0">
                <a:solidFill>
                  <a:schemeClr val="accent1">
                    <a:lumMod val="60000"/>
                    <a:lumOff val="40000"/>
                  </a:schemeClr>
                </a:solidFill>
              </a:rPr>
              <a:t>Finally, we’re ready for the automated tests. For instance, if we’re working with a website application, scripts load the browser automatically, land on a specific page, and test how things work on that page. Typically, there are hundreds of automated tests for a given application. The quality of the application is vastly improved because the automated tests run daily.</a:t>
            </a:r>
          </a:p>
        </p:txBody>
      </p:sp>
    </p:spTree>
    <p:extLst>
      <p:ext uri="{BB962C8B-B14F-4D97-AF65-F5344CB8AC3E}">
        <p14:creationId xmlns:p14="http://schemas.microsoft.com/office/powerpoint/2010/main" val="55561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737</TotalTime>
  <Words>457</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AUTOMATION BUILD IN AUTOMATION OF SOFTWARE DELIVERY PROCESS</vt:lpstr>
      <vt:lpstr>What is Automated build ?</vt:lpstr>
      <vt:lpstr>Built automation and Continuous integration</vt:lpstr>
      <vt:lpstr>PowerPoint Presentation</vt:lpstr>
      <vt:lpstr>The Build process</vt:lpstr>
      <vt:lpstr>Build Process Steps</vt:lpstr>
      <vt:lpstr>Step 2: Scan the Code for Problems</vt:lpstr>
      <vt:lpstr>Step 3: Compile the Code</vt:lpstr>
      <vt:lpstr>Step 4: Run Automated Tests</vt:lpstr>
      <vt:lpstr>Step 5: Report Any Problems</vt:lpstr>
      <vt:lpstr>Automated Build</vt:lpstr>
      <vt:lpstr>Expected Benefits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ABHISHEK SINGH</cp:lastModifiedBy>
  <cp:revision>14</cp:revision>
  <dcterms:created xsi:type="dcterms:W3CDTF">2018-09-25T17:37:48Z</dcterms:created>
  <dcterms:modified xsi:type="dcterms:W3CDTF">2018-09-26T12:25:51Z</dcterms:modified>
</cp:coreProperties>
</file>