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2" r:id="rId7"/>
    <p:sldId id="261" r:id="rId8"/>
  </p:sldIdLst>
  <p:sldSz cx="9144000" cy="6858000" type="screen4x3"/>
  <p:notesSz cx="6858000" cy="9144000"/>
  <p:embeddedFontLst>
    <p:embeddedFont>
      <p:font typeface="Average" panose="020B0604020202020204" charset="0"/>
      <p:regular r:id="rId10"/>
    </p:embeddedFont>
    <p:embeddedFont>
      <p:font typeface="Calibri" panose="020F0502020204030204" pitchFamily="34" charset="0"/>
      <p:regular r:id="rId11"/>
      <p:bold r:id="rId12"/>
      <p:italic r:id="rId13"/>
      <p:boldItalic r:id="rId14"/>
    </p:embeddedFont>
    <p:embeddedFont>
      <p:font typeface="Oswald"/>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4" name="Google Shape;7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1" name="Google Shape;8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grpSp>
        <p:nvGrpSpPr>
          <p:cNvPr id="14" name="Google Shape;14;p2"/>
          <p:cNvGrpSpPr/>
          <p:nvPr/>
        </p:nvGrpSpPr>
        <p:grpSpPr>
          <a:xfrm>
            <a:off x="4350279" y="3807170"/>
            <a:ext cx="443589"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2"/>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61" name="Google Shape;61;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9" name="Google Shape;39;p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2" name="Google Shape;42;p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9"/>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8" name="Google Shape;48;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52" name="Google Shape;52;p1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2" name="Google Shape;12;p1"/>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512700" y="587650"/>
            <a:ext cx="8118600" cy="25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6000" b="0" i="0" u="none" strike="noStrike" cap="none">
                <a:solidFill>
                  <a:srgbClr val="FFFFFF"/>
                </a:solidFill>
                <a:latin typeface="Calibri"/>
                <a:ea typeface="Calibri"/>
                <a:cs typeface="Calibri"/>
                <a:sym typeface="Calibri"/>
              </a:rPr>
              <a:t>DEVOPS AUTOMATION</a:t>
            </a:r>
            <a:endParaRPr sz="6000" b="0" i="0" u="none" strike="noStrike" cap="none">
              <a:solidFill>
                <a:srgbClr val="FFFFFF"/>
              </a:solidFill>
              <a:latin typeface="Calibri"/>
              <a:ea typeface="Calibri"/>
              <a:cs typeface="Calibri"/>
              <a:sym typeface="Calibri"/>
            </a:endParaRPr>
          </a:p>
        </p:txBody>
      </p:sp>
      <p:sp>
        <p:nvSpPr>
          <p:cNvPr id="70" name="Google Shape;70;p14"/>
          <p:cNvSpPr txBox="1">
            <a:spLocks noGrp="1"/>
          </p:cNvSpPr>
          <p:nvPr>
            <p:ph type="subTitle" idx="1"/>
          </p:nvPr>
        </p:nvSpPr>
        <p:spPr>
          <a:xfrm>
            <a:off x="0" y="4127500"/>
            <a:ext cx="9144000" cy="1083300"/>
          </a:xfrm>
          <a:prstGeom prst="rect">
            <a:avLst/>
          </a:prstGeom>
          <a:solidFill>
            <a:schemeClr val="lt2"/>
          </a:solid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Font typeface="Arial"/>
              <a:buNone/>
            </a:pPr>
            <a:r>
              <a:rPr lang="en-US" sz="3200">
                <a:solidFill>
                  <a:srgbClr val="888888"/>
                </a:solidFill>
                <a:latin typeface="Calibri"/>
                <a:ea typeface="Calibri"/>
                <a:cs typeface="Calibri"/>
                <a:sym typeface="Calibri"/>
              </a:rPr>
              <a:t>PRESENTED BY:</a:t>
            </a:r>
            <a:endParaRPr/>
          </a:p>
          <a:p>
            <a:pPr marL="0" lvl="0" indent="0" algn="ctr" rtl="0">
              <a:spcBef>
                <a:spcPts val="640"/>
              </a:spcBef>
              <a:spcAft>
                <a:spcPts val="0"/>
              </a:spcAft>
              <a:buClr>
                <a:srgbClr val="888888"/>
              </a:buClr>
              <a:buSzPts val="3200"/>
              <a:buFont typeface="Arial"/>
              <a:buNone/>
            </a:pPr>
            <a:r>
              <a:rPr lang="en-US" sz="3200">
                <a:solidFill>
                  <a:srgbClr val="888888"/>
                </a:solidFill>
                <a:latin typeface="Calibri"/>
                <a:ea typeface="Calibri"/>
                <a:cs typeface="Calibri"/>
                <a:sym typeface="Calibri"/>
              </a:rPr>
              <a:t>ASEEM GOEL</a:t>
            </a:r>
            <a:endParaRPr/>
          </a:p>
          <a:p>
            <a:pPr marL="0" marR="0" lvl="0" indent="0" algn="ctr" rtl="0">
              <a:spcBef>
                <a:spcPts val="640"/>
              </a:spcBef>
              <a:spcAft>
                <a:spcPts val="0"/>
              </a:spcAft>
              <a:buClr>
                <a:srgbClr val="888888"/>
              </a:buClr>
              <a:buSzPts val="3200"/>
              <a:buFont typeface="Arial"/>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0" y="152400"/>
            <a:ext cx="9144000" cy="2975100"/>
          </a:xfrm>
          <a:prstGeom prst="rect">
            <a:avLst/>
          </a:prstGeom>
          <a:noFill/>
          <a:ln>
            <a:noFill/>
          </a:ln>
        </p:spPr>
        <p:txBody>
          <a:bodyPr spcFirstLastPara="1" wrap="square" lIns="91425" tIns="45700" rIns="91425" bIns="45700" anchor="t" anchorCtr="0">
            <a:noAutofit/>
          </a:bodyPr>
          <a:lstStyle/>
          <a:p>
            <a:pPr marL="457200" marR="0" lvl="0" indent="-400050" algn="l" rtl="0">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C</a:t>
            </a:r>
            <a:r>
              <a:rPr lang="en-US" sz="2700">
                <a:solidFill>
                  <a:schemeClr val="dk1"/>
                </a:solidFill>
                <a:latin typeface="Calibri"/>
                <a:ea typeface="Calibri"/>
                <a:cs typeface="Calibri"/>
                <a:sym typeface="Calibri"/>
              </a:rPr>
              <a:t>ode </a:t>
            </a:r>
            <a:r>
              <a:rPr lang="en-US" sz="2700" b="0" i="0" u="none" strike="noStrike" cap="none">
                <a:solidFill>
                  <a:schemeClr val="dk1"/>
                </a:solidFill>
                <a:latin typeface="Calibri"/>
                <a:ea typeface="Calibri"/>
                <a:cs typeface="Calibri"/>
                <a:sym typeface="Calibri"/>
              </a:rPr>
              <a:t>G</a:t>
            </a:r>
            <a:r>
              <a:rPr lang="en-US" sz="2700">
                <a:solidFill>
                  <a:schemeClr val="dk1"/>
                </a:solidFill>
                <a:latin typeface="Calibri"/>
                <a:ea typeface="Calibri"/>
                <a:cs typeface="Calibri"/>
                <a:sym typeface="Calibri"/>
              </a:rPr>
              <a:t>eneration</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tools</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help</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in creating</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applications</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from scratch</a:t>
            </a:r>
            <a:r>
              <a:rPr lang="en-US" sz="2700" b="0" i="0" u="none" strike="noStrike" cap="none">
                <a:solidFill>
                  <a:schemeClr val="dk1"/>
                </a:solidFill>
                <a:latin typeface="Calibri"/>
                <a:ea typeface="Calibri"/>
                <a:cs typeface="Calibri"/>
                <a:sym typeface="Calibri"/>
              </a:rPr>
              <a:t>,</a:t>
            </a:r>
            <a:r>
              <a:rPr lang="en-US" sz="2700">
                <a:solidFill>
                  <a:schemeClr val="dk1"/>
                </a:solidFill>
                <a:latin typeface="Calibri"/>
                <a:ea typeface="Calibri"/>
                <a:cs typeface="Calibri"/>
                <a:sym typeface="Calibri"/>
              </a:rPr>
              <a:t>that</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can</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run</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on</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specific</a:t>
            </a:r>
            <a:r>
              <a:rPr lang="en-US" sz="2700" b="0" i="0" u="none" strike="noStrike" cap="none">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platform</a:t>
            </a:r>
            <a:endParaRPr sz="2700">
              <a:solidFill>
                <a:schemeClr val="dk1"/>
              </a:solidFill>
              <a:latin typeface="Calibri"/>
              <a:ea typeface="Calibri"/>
              <a:cs typeface="Calibri"/>
              <a:sym typeface="Calibri"/>
            </a:endParaRPr>
          </a:p>
          <a:p>
            <a:pPr marL="457200" marR="0" lvl="0" indent="-400050" algn="l" rtl="0">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Have the ca</a:t>
            </a:r>
            <a:r>
              <a:rPr lang="en-US" sz="2700">
                <a:solidFill>
                  <a:schemeClr val="dk1"/>
                </a:solidFill>
                <a:latin typeface="Calibri"/>
                <a:ea typeface="Calibri"/>
                <a:cs typeface="Calibri"/>
                <a:sym typeface="Calibri"/>
              </a:rPr>
              <a:t>pability</a:t>
            </a:r>
            <a:r>
              <a:rPr lang="en-US" sz="2700" b="0" i="0" u="none" strike="noStrike" cap="none">
                <a:solidFill>
                  <a:schemeClr val="dk1"/>
                </a:solidFill>
                <a:latin typeface="Calibri"/>
                <a:ea typeface="Calibri"/>
                <a:cs typeface="Calibri"/>
                <a:sym typeface="Calibri"/>
              </a:rPr>
              <a:t> to generate bug free reliable basic setup           fold</a:t>
            </a:r>
            <a:endParaRPr sz="2700">
              <a:solidFill>
                <a:schemeClr val="dk1"/>
              </a:solidFill>
              <a:latin typeface="Calibri"/>
              <a:ea typeface="Calibri"/>
              <a:cs typeface="Calibri"/>
              <a:sym typeface="Calibri"/>
            </a:endParaRPr>
          </a:p>
          <a:p>
            <a:pPr marL="457200" marR="0" lvl="0" indent="-400050" algn="l" rtl="0">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There exist some code </a:t>
            </a:r>
            <a:r>
              <a:rPr lang="en-US" sz="2700">
                <a:solidFill>
                  <a:schemeClr val="dk1"/>
                </a:solidFill>
                <a:latin typeface="Calibri"/>
                <a:ea typeface="Calibri"/>
                <a:cs typeface="Calibri"/>
                <a:sym typeface="Calibri"/>
              </a:rPr>
              <a:t>G</a:t>
            </a:r>
            <a:r>
              <a:rPr lang="en-US" sz="2700" b="0" i="0" u="none" strike="noStrike" cap="none">
                <a:solidFill>
                  <a:schemeClr val="dk1"/>
                </a:solidFill>
                <a:latin typeface="Calibri"/>
                <a:ea typeface="Calibri"/>
                <a:cs typeface="Calibri"/>
                <a:sym typeface="Calibri"/>
              </a:rPr>
              <a:t>e</a:t>
            </a:r>
            <a:r>
              <a:rPr lang="en-US" sz="2700">
                <a:solidFill>
                  <a:schemeClr val="dk1"/>
                </a:solidFill>
                <a:latin typeface="Calibri"/>
                <a:ea typeface="Calibri"/>
                <a:cs typeface="Calibri"/>
                <a:sym typeface="Calibri"/>
              </a:rPr>
              <a:t>n</a:t>
            </a:r>
            <a:r>
              <a:rPr lang="en-US" sz="2700" b="0" i="0" u="none" strike="noStrike" cap="none">
                <a:solidFill>
                  <a:schemeClr val="dk1"/>
                </a:solidFill>
                <a:latin typeface="Calibri"/>
                <a:ea typeface="Calibri"/>
                <a:cs typeface="Calibri"/>
                <a:sym typeface="Calibri"/>
              </a:rPr>
              <a:t>erators that can deliver code in accordance with pre defined functionalities.</a:t>
            </a:r>
            <a:endParaRPr sz="2700" b="0" i="0" u="none" strike="noStrike" cap="none">
              <a:solidFill>
                <a:schemeClr val="dk1"/>
              </a:solidFill>
              <a:latin typeface="Calibri"/>
              <a:ea typeface="Calibri"/>
              <a:cs typeface="Calibri"/>
              <a:sym typeface="Calibri"/>
            </a:endParaRPr>
          </a:p>
        </p:txBody>
      </p:sp>
      <p:pic>
        <p:nvPicPr>
          <p:cNvPr id="77" name="Google Shape;77;p15"/>
          <p:cNvPicPr preferRelativeResize="0"/>
          <p:nvPr/>
        </p:nvPicPr>
        <p:blipFill rotWithShape="1">
          <a:blip r:embed="rId3">
            <a:alphaModFix/>
          </a:blip>
          <a:srcRect/>
          <a:stretch/>
        </p:blipFill>
        <p:spPr>
          <a:xfrm>
            <a:off x="111125" y="3127375"/>
            <a:ext cx="8905874" cy="3603625"/>
          </a:xfrm>
          <a:prstGeom prst="rect">
            <a:avLst/>
          </a:prstGeom>
          <a:noFill/>
          <a:ln w="76200" cap="flat" cmpd="sng">
            <a:solidFill>
              <a:srgbClr val="B7B7B7"/>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0" y="0"/>
            <a:ext cx="9144000" cy="12699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959"/>
              <a:buFont typeface="Calibri"/>
              <a:buNone/>
            </a:pPr>
            <a:endParaRPr sz="3959">
              <a:solidFill>
                <a:srgbClr val="434343"/>
              </a:solidFill>
            </a:endParaRPr>
          </a:p>
          <a:p>
            <a:pPr marL="0" lvl="0" indent="0" algn="ctr" rtl="0">
              <a:spcBef>
                <a:spcPts val="0"/>
              </a:spcBef>
              <a:spcAft>
                <a:spcPts val="0"/>
              </a:spcAft>
              <a:buClr>
                <a:schemeClr val="dk1"/>
              </a:buClr>
              <a:buSzPts val="3959"/>
              <a:buFont typeface="Calibri"/>
              <a:buNone/>
            </a:pPr>
            <a:r>
              <a:rPr lang="en-US" sz="3959">
                <a:solidFill>
                  <a:srgbClr val="434343"/>
                </a:solidFill>
              </a:rPr>
              <a:t>CATEGORIES OF CODE GENERATORS</a:t>
            </a:r>
            <a:endParaRPr sz="3959">
              <a:solidFill>
                <a:srgbClr val="434343"/>
              </a:solidFill>
            </a:endParaRPr>
          </a:p>
          <a:p>
            <a:pPr marL="0" marR="0" lvl="0" indent="0" algn="ctr" rtl="0">
              <a:spcBef>
                <a:spcPts val="0"/>
              </a:spcBef>
              <a:spcAft>
                <a:spcPts val="0"/>
              </a:spcAft>
              <a:buClr>
                <a:schemeClr val="dk1"/>
              </a:buClr>
              <a:buSzPts val="3959"/>
              <a:buFont typeface="Calibri"/>
              <a:buNone/>
            </a:pPr>
            <a:endParaRPr sz="3959">
              <a:solidFill>
                <a:srgbClr val="000000"/>
              </a:solidFill>
            </a:endParaRPr>
          </a:p>
        </p:txBody>
      </p:sp>
      <p:pic>
        <p:nvPicPr>
          <p:cNvPr id="84" name="Google Shape;84;p16"/>
          <p:cNvPicPr preferRelativeResize="0">
            <a:picLocks noGrp="1"/>
          </p:cNvPicPr>
          <p:nvPr>
            <p:ph type="body" idx="1"/>
          </p:nvPr>
        </p:nvPicPr>
        <p:blipFill rotWithShape="1">
          <a:blip r:embed="rId3">
            <a:alphaModFix/>
          </a:blip>
          <a:srcRect/>
          <a:stretch/>
        </p:blipFill>
        <p:spPr>
          <a:xfrm>
            <a:off x="873125" y="1587500"/>
            <a:ext cx="7493100" cy="2645700"/>
          </a:xfrm>
          <a:prstGeom prst="rect">
            <a:avLst/>
          </a:prstGeom>
          <a:noFill/>
          <a:ln w="76200" cap="flat" cmpd="sng">
            <a:solidFill>
              <a:srgbClr val="B7B7B7"/>
            </a:solidFill>
            <a:prstDash val="solid"/>
            <a:round/>
            <a:headEnd type="none" w="sm" len="sm"/>
            <a:tailEnd type="none" w="sm" len="sm"/>
          </a:ln>
        </p:spPr>
      </p:pic>
      <p:sp>
        <p:nvSpPr>
          <p:cNvPr id="85" name="Google Shape;85;p16"/>
          <p:cNvSpPr txBox="1"/>
          <p:nvPr/>
        </p:nvSpPr>
        <p:spPr>
          <a:xfrm>
            <a:off x="253875" y="4651375"/>
            <a:ext cx="8382000" cy="168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Code </a:t>
            </a:r>
            <a:r>
              <a:rPr lang="en-US" sz="2400">
                <a:solidFill>
                  <a:schemeClr val="dk1"/>
                </a:solidFill>
                <a:latin typeface="Calibri"/>
                <a:ea typeface="Calibri"/>
                <a:cs typeface="Calibri"/>
                <a:sym typeface="Calibri"/>
              </a:rPr>
              <a:t>G</a:t>
            </a:r>
            <a:r>
              <a:rPr lang="en-US" sz="2400" b="0" i="0" u="none" strike="noStrike" cap="none">
                <a:solidFill>
                  <a:schemeClr val="dk1"/>
                </a:solidFill>
                <a:latin typeface="Calibri"/>
                <a:ea typeface="Calibri"/>
                <a:cs typeface="Calibri"/>
                <a:sym typeface="Calibri"/>
              </a:rPr>
              <a:t>en</a:t>
            </a:r>
            <a:r>
              <a:rPr lang="en-US" sz="2400">
                <a:solidFill>
                  <a:schemeClr val="dk1"/>
                </a:solidFill>
                <a:latin typeface="Calibri"/>
                <a:ea typeface="Calibri"/>
                <a:cs typeface="Calibri"/>
                <a:sym typeface="Calibri"/>
              </a:rPr>
              <a:t>erators</a:t>
            </a:r>
            <a:r>
              <a:rPr lang="en-US" sz="2400" b="0" i="0" u="none" strike="noStrike" cap="none">
                <a:solidFill>
                  <a:schemeClr val="dk1"/>
                </a:solidFill>
                <a:latin typeface="Calibri"/>
                <a:ea typeface="Calibri"/>
                <a:cs typeface="Calibri"/>
                <a:sym typeface="Calibri"/>
              </a:rPr>
              <a:t> can also be categorised as follows:</a:t>
            </a:r>
            <a:endParaRPr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Database script Generators : Relational database models are created and updated by means of incremental scripts </a:t>
            </a:r>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Application source code generator:Code is generated in any programming language</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0"/>
            <a:ext cx="9144000" cy="1603200"/>
          </a:xfrm>
          <a:prstGeom prst="rect">
            <a:avLst/>
          </a:prstGeom>
          <a:solidFill>
            <a:srgbClr val="FFFFFF"/>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solidFill>
                  <a:srgbClr val="434343"/>
                </a:solidFill>
              </a:rPr>
              <a:t>COMMON CODE GENERATION TOOLS</a:t>
            </a:r>
            <a:endParaRPr sz="3959" b="0" i="0" u="none" strike="noStrike" cap="none">
              <a:solidFill>
                <a:srgbClr val="434343"/>
              </a:solidFill>
              <a:latin typeface="Calibri"/>
              <a:ea typeface="Calibri"/>
              <a:cs typeface="Calibri"/>
              <a:sym typeface="Calibri"/>
            </a:endParaRPr>
          </a:p>
        </p:txBody>
      </p:sp>
      <p:pic>
        <p:nvPicPr>
          <p:cNvPr id="91" name="Google Shape;91;p17"/>
          <p:cNvPicPr preferRelativeResize="0">
            <a:picLocks noGrp="1"/>
          </p:cNvPicPr>
          <p:nvPr>
            <p:ph type="body" idx="1"/>
          </p:nvPr>
        </p:nvPicPr>
        <p:blipFill rotWithShape="1">
          <a:blip r:embed="rId3">
            <a:alphaModFix/>
          </a:blip>
          <a:srcRect/>
          <a:stretch/>
        </p:blipFill>
        <p:spPr>
          <a:xfrm>
            <a:off x="1682750" y="2133600"/>
            <a:ext cx="5826300" cy="4327500"/>
          </a:xfrm>
          <a:prstGeom prst="rect">
            <a:avLst/>
          </a:prstGeom>
          <a:noFill/>
          <a:ln w="76200" cap="flat" cmpd="sng">
            <a:solidFill>
              <a:srgbClr val="B7B7B7"/>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a:stretch/>
        </p:blipFill>
        <p:spPr>
          <a:xfrm>
            <a:off x="127000" y="539750"/>
            <a:ext cx="8890000" cy="5937250"/>
          </a:xfrm>
          <a:prstGeom prst="rect">
            <a:avLst/>
          </a:prstGeom>
          <a:noFill/>
          <a:ln w="76200" cap="flat" cmpd="sng">
            <a:solidFill>
              <a:srgbClr val="B7B7B7"/>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80602"/>
            <a:ext cx="8520600" cy="876265"/>
          </a:xfrm>
        </p:spPr>
        <p:txBody>
          <a:bodyPr/>
          <a:lstStyle/>
          <a:p>
            <a:r>
              <a:rPr lang="en-IN" dirty="0" smtClean="0"/>
              <a:t>WHY TO USE</a:t>
            </a:r>
            <a:endParaRPr lang="en-IN" dirty="0"/>
          </a:p>
        </p:txBody>
      </p:sp>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p:txBody>
          <a:bodyPr/>
          <a:lstStyle/>
          <a:p>
            <a:endParaRPr lang="en-IN"/>
          </a:p>
        </p:txBody>
      </p:sp>
      <p:sp>
        <p:nvSpPr>
          <p:cNvPr id="5" name="Content Placeholder 3"/>
          <p:cNvSpPr txBox="1">
            <a:spLocks/>
          </p:cNvSpPr>
          <p:nvPr/>
        </p:nvSpPr>
        <p:spPr>
          <a:xfrm>
            <a:off x="-209100" y="1532965"/>
            <a:ext cx="4342893" cy="468756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1pPr>
            <a:lvl2pPr marL="914400" marR="0" lvl="1"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2pPr>
            <a:lvl3pPr marL="1371600" marR="0" lvl="2"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3pPr>
            <a:lvl4pPr marL="1828800" marR="0" lvl="3"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4pPr>
            <a:lvl5pPr marL="2286000" marR="0" lvl="4"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5pPr>
            <a:lvl6pPr marL="2743200" marR="0" lvl="5"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6pPr>
            <a:lvl7pPr marL="3200400" marR="0" lvl="6"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7pPr>
            <a:lvl8pPr marL="3657600" marR="0" lvl="7"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8pPr>
            <a:lvl9pPr marL="4114800" marR="0" lvl="8" indent="-304800" algn="l" rtl="0">
              <a:lnSpc>
                <a:spcPct val="115000"/>
              </a:lnSpc>
              <a:spcBef>
                <a:spcPts val="1600"/>
              </a:spcBef>
              <a:spcAft>
                <a:spcPts val="160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9pPr>
          </a:lstStyle>
          <a:p>
            <a:r>
              <a:rPr lang="en-IN" b="1" dirty="0" smtClean="0"/>
              <a:t>Productivity:- </a:t>
            </a:r>
            <a:r>
              <a:rPr lang="en-IN" sz="1300" dirty="0" smtClean="0"/>
              <a:t>With code generation you </a:t>
            </a:r>
            <a:r>
              <a:rPr lang="en-IN" sz="1300" b="1" dirty="0" smtClean="0"/>
              <a:t>write the generator once</a:t>
            </a:r>
            <a:r>
              <a:rPr lang="en-IN" sz="1300" dirty="0" smtClean="0"/>
              <a:t> and it can be reused as many times as you need. Providing the specific inputs to the generator and invoke it is significantly faster than writing the code manually, therefore code generation permits to save time.</a:t>
            </a:r>
          </a:p>
          <a:p>
            <a:pPr fontAlgn="base"/>
            <a:r>
              <a:rPr lang="en-IN" b="1" dirty="0" smtClean="0"/>
              <a:t>Simplification:- </a:t>
            </a:r>
            <a:r>
              <a:rPr lang="en-IN" sz="1300" dirty="0" smtClean="0"/>
              <a:t>With code generation you </a:t>
            </a:r>
            <a:r>
              <a:rPr lang="en-IN" sz="1300" b="1" dirty="0" smtClean="0"/>
              <a:t>generate your code from some abstract description</a:t>
            </a:r>
            <a:r>
              <a:rPr lang="en-IN" sz="1300" dirty="0" smtClean="0"/>
              <a:t>. It means that your source of truth becomes that description, not the code. That description is typically easier to analyse and check compared with the whole generated code.</a:t>
            </a:r>
          </a:p>
          <a:p>
            <a:pPr fontAlgn="base"/>
            <a:r>
              <a:rPr lang="en-IN" b="1" dirty="0" smtClean="0"/>
              <a:t>Portability:- </a:t>
            </a:r>
            <a:r>
              <a:rPr lang="en-IN" sz="1300" dirty="0" smtClean="0"/>
              <a:t>Once you have a process to generate code for a certain language or framework you can simply change the generator and </a:t>
            </a:r>
            <a:r>
              <a:rPr lang="en-IN" sz="1300" b="1" dirty="0" smtClean="0"/>
              <a:t>target a different language or framework</a:t>
            </a:r>
            <a:r>
              <a:rPr lang="en-IN" sz="1300" dirty="0" smtClean="0"/>
              <a:t>. You can also target multiple platforms at once. For example, with a parser generator you can get a parser in C#, Java and C++. Another example: you might write a UML diagram and use code generation to create both a skeleton class in C# and the SQL </a:t>
            </a:r>
          </a:p>
          <a:p>
            <a:endParaRPr lang="en-IN" dirty="0"/>
          </a:p>
        </p:txBody>
      </p:sp>
      <p:sp>
        <p:nvSpPr>
          <p:cNvPr id="6" name="Text Placeholder 4"/>
          <p:cNvSpPr txBox="1">
            <a:spLocks/>
          </p:cNvSpPr>
          <p:nvPr/>
        </p:nvSpPr>
        <p:spPr>
          <a:xfrm>
            <a:off x="4470650" y="427804"/>
            <a:ext cx="4025650" cy="9074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80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j-ea"/>
                <a:cs typeface="+mj-cs"/>
              </a:rPr>
              <a:t>Why NOT to Use Code Generation</a:t>
            </a:r>
            <a:endParaRPr lang="en-IN" sz="28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a typeface="+mj-ea"/>
              <a:cs typeface="+mj-cs"/>
            </a:endParaRPr>
          </a:p>
        </p:txBody>
      </p:sp>
      <p:sp>
        <p:nvSpPr>
          <p:cNvPr id="7" name="Content Placeholder 5"/>
          <p:cNvSpPr txBox="1">
            <a:spLocks/>
          </p:cNvSpPr>
          <p:nvPr/>
        </p:nvSpPr>
        <p:spPr>
          <a:xfrm>
            <a:off x="4805326" y="1685562"/>
            <a:ext cx="4338674" cy="4674861"/>
          </a:xfrm>
          <a:prstGeom prst="rect">
            <a:avLst/>
          </a:prstGeom>
        </p:spPr>
        <p:txBody>
          <a:bodyPr>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IN" sz="2400" b="1" dirty="0" smtClean="0"/>
              <a:t>Maintenance:- </a:t>
            </a:r>
            <a:r>
              <a:rPr lang="en-IN" sz="2000" dirty="0" smtClean="0"/>
              <a:t>When you use a code generator tool your code becomes dependent on it. A code generator tool must be maintained. If you created it you have to keep updating it, if you are just using an existing one you have to hope that somebody keep maintaining it or you have to take over yourself. So the advantages of code generation are not free. </a:t>
            </a:r>
          </a:p>
          <a:p>
            <a:pPr fontAlgn="base"/>
            <a:endParaRPr lang="en-IN" sz="2000" b="1" dirty="0" smtClean="0"/>
          </a:p>
          <a:p>
            <a:pPr fontAlgn="base"/>
            <a:r>
              <a:rPr lang="en-IN" sz="2400" b="1" dirty="0" smtClean="0"/>
              <a:t>Complexity:-</a:t>
            </a:r>
            <a:r>
              <a:rPr lang="en-IN" sz="2000" b="1" dirty="0" smtClean="0"/>
              <a:t> </a:t>
            </a:r>
            <a:r>
              <a:rPr lang="en-IN" sz="2000" dirty="0" smtClean="0"/>
              <a:t>Code generated automatically tend to be more complex than code written by hand. In this second case the generated code can do more than what you want, but this is not necessarily an advantage. Generated code is also surely less optimized than the one you can write by hand. Sometimes the difference is small and not significant, but if your application need to squeeze every bit of performance code generation might not be optimal for you.</a:t>
            </a:r>
          </a:p>
          <a:p>
            <a:endParaRPr lang="en-IN" dirty="0"/>
          </a:p>
        </p:txBody>
      </p:sp>
    </p:spTree>
    <p:extLst>
      <p:ext uri="{BB962C8B-B14F-4D97-AF65-F5344CB8AC3E}">
        <p14:creationId xmlns:p14="http://schemas.microsoft.com/office/powerpoint/2010/main" val="2054236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Code Generation</a:t>
            </a:r>
            <a:endParaRPr lang="en-IN" dirty="0"/>
          </a:p>
        </p:txBody>
      </p:sp>
      <p:sp>
        <p:nvSpPr>
          <p:cNvPr id="3" name="Text Placeholder 2"/>
          <p:cNvSpPr>
            <a:spLocks noGrp="1"/>
          </p:cNvSpPr>
          <p:nvPr>
            <p:ph type="body" idx="1"/>
          </p:nvPr>
        </p:nvSpPr>
        <p:spPr/>
        <p:txBody>
          <a:bodyPr/>
          <a:lstStyle/>
          <a:p>
            <a:r>
              <a:rPr lang="en-IN" sz="3200" dirty="0" smtClean="0"/>
              <a:t>It can generate bug free set of codes without human intervention</a:t>
            </a:r>
          </a:p>
          <a:p>
            <a:r>
              <a:rPr lang="en-IN" sz="3200" dirty="0" smtClean="0"/>
              <a:t>Code generator can automate the development process</a:t>
            </a:r>
          </a:p>
          <a:p>
            <a:r>
              <a:rPr lang="en-IN" sz="3200" dirty="0" smtClean="0"/>
              <a:t>Code generators keep a track of code development lifecycle</a:t>
            </a:r>
          </a:p>
          <a:p>
            <a:r>
              <a:rPr lang="en-IN" sz="3200" dirty="0" smtClean="0"/>
              <a:t>Testing and bug fixing becomes easier</a:t>
            </a:r>
            <a:endParaRPr lang="en-IN" sz="3200" dirty="0"/>
          </a:p>
        </p:txBody>
      </p:sp>
    </p:spTree>
    <p:extLst>
      <p:ext uri="{BB962C8B-B14F-4D97-AF65-F5344CB8AC3E}">
        <p14:creationId xmlns:p14="http://schemas.microsoft.com/office/powerpoint/2010/main" val="1963876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300</Words>
  <Application>Microsoft Office PowerPoint</Application>
  <PresentationFormat>On-screen Show (4:3)</PresentationFormat>
  <Paragraphs>28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Average</vt:lpstr>
      <vt:lpstr>Calibri</vt:lpstr>
      <vt:lpstr>Oswald</vt:lpstr>
      <vt:lpstr>Slate</vt:lpstr>
      <vt:lpstr>DEVOPS AUTOMATION</vt:lpstr>
      <vt:lpstr>PowerPoint Presentation</vt:lpstr>
      <vt:lpstr> CATEGORIES OF CODE GENERATORS </vt:lpstr>
      <vt:lpstr>COMMON CODE GENERATION TOOLS</vt:lpstr>
      <vt:lpstr>PowerPoint Presentation</vt:lpstr>
      <vt:lpstr>WHY TO USE</vt:lpstr>
      <vt:lpstr>Advantages of Code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AUTOMATION</dc:title>
  <cp:lastModifiedBy>Saurabh Dimri</cp:lastModifiedBy>
  <cp:revision>2</cp:revision>
  <dcterms:modified xsi:type="dcterms:W3CDTF">2018-09-28T07:22:48Z</dcterms:modified>
</cp:coreProperties>
</file>