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61"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3" r:id="rId32"/>
    <p:sldId id="294" r:id="rId33"/>
    <p:sldId id="286" r:id="rId34"/>
    <p:sldId id="287" r:id="rId35"/>
    <p:sldId id="288" r:id="rId36"/>
    <p:sldId id="289" r:id="rId37"/>
    <p:sldId id="290" r:id="rId38"/>
    <p:sldId id="291" r:id="rId39"/>
    <p:sldId id="29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8" d="100"/>
          <a:sy n="68" d="100"/>
        </p:scale>
        <p:origin x="147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231855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32058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74342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312871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114050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59733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79260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167514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265190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100794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C6B04-DB13-485D-B758-695AACA3CCFA}" type="datetimeFigureOut">
              <a:rPr lang="en-IN" smtClean="0"/>
              <a:pPr/>
              <a:t>02-06-2018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415857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C6B04-DB13-485D-B758-695AACA3CCFA}" type="datetimeFigureOut">
              <a:rPr lang="en-IN" smtClean="0"/>
              <a:pPr/>
              <a:t>02-06-2018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29BEF-4F81-4CEE-80F3-116F3EB89643}" type="slidenum">
              <a:rPr lang="en-IN" smtClean="0"/>
              <a:pPr/>
              <a:t>‹#›</a:t>
            </a:fld>
            <a:endParaRPr lang="en-IN" dirty="0"/>
          </a:p>
        </p:txBody>
      </p:sp>
    </p:spTree>
    <p:extLst>
      <p:ext uri="{BB962C8B-B14F-4D97-AF65-F5344CB8AC3E}">
        <p14:creationId xmlns:p14="http://schemas.microsoft.com/office/powerpoint/2010/main" val="368664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grpSp>
        <p:nvGrpSpPr>
          <p:cNvPr id="4" name="Group 15"/>
          <p:cNvGrpSpPr>
            <a:grpSpLocks/>
          </p:cNvGrpSpPr>
          <p:nvPr/>
        </p:nvGrpSpPr>
        <p:grpSpPr bwMode="auto">
          <a:xfrm>
            <a:off x="0" y="0"/>
            <a:ext cx="9144000" cy="6858000"/>
            <a:chOff x="0" y="0"/>
            <a:chExt cx="9144000" cy="6858000"/>
          </a:xfrm>
        </p:grpSpPr>
        <p:sp>
          <p:nvSpPr>
            <p:cNvPr id="5" name="Rectangle 4"/>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6"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0</a:t>
            </a:r>
            <a:fld id="{6F5B9DB3-A6B3-482C-8BAD-F7079B6B5B33}" type="slidenum">
              <a:rPr lang="en-US" sz="1600">
                <a:latin typeface="Arial Black" pitchFamily="34" charset="0"/>
              </a:rPr>
              <a:pPr algn="r" eaLnBrk="1" hangingPunct="1"/>
              <a:t>1</a:t>
            </a:fld>
            <a:endParaRPr lang="en-US" sz="1600" dirty="0">
              <a:latin typeface="Arial Black" pitchFamily="34" charset="0"/>
            </a:endParaRPr>
          </a:p>
        </p:txBody>
      </p:sp>
      <p:sp>
        <p:nvSpPr>
          <p:cNvPr id="8" name="Rectangle 7"/>
          <p:cNvSpPr/>
          <p:nvPr/>
        </p:nvSpPr>
        <p:spPr>
          <a:xfrm rot="20392505">
            <a:off x="0" y="2819400"/>
            <a:ext cx="9144000" cy="1569660"/>
          </a:xfrm>
          <a:prstGeom prst="rect">
            <a:avLst/>
          </a:prstGeom>
          <a:noFill/>
        </p:spPr>
        <p:txBody>
          <a:bodyPr wrap="squar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WELCOME</a:t>
            </a:r>
          </a:p>
        </p:txBody>
      </p:sp>
    </p:spTree>
    <p:extLst>
      <p:ext uri="{BB962C8B-B14F-4D97-AF65-F5344CB8AC3E}">
        <p14:creationId xmlns:p14="http://schemas.microsoft.com/office/powerpoint/2010/main" val="356620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2590800" y="1447800"/>
            <a:ext cx="3721212" cy="707886"/>
          </a:xfrm>
          <a:prstGeom prst="rect">
            <a:avLst/>
          </a:prstGeom>
        </p:spPr>
        <p:txBody>
          <a:bodyPr wrap="none">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MAIN FORM</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80" y="2236087"/>
            <a:ext cx="8782108" cy="3930794"/>
          </a:xfrm>
          <a:prstGeom prst="rect">
            <a:avLst/>
          </a:prstGeom>
        </p:spPr>
      </p:pic>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10</a:t>
            </a:r>
          </a:p>
        </p:txBody>
      </p:sp>
    </p:spTree>
    <p:extLst>
      <p:ext uri="{BB962C8B-B14F-4D97-AF65-F5344CB8AC3E}">
        <p14:creationId xmlns:p14="http://schemas.microsoft.com/office/powerpoint/2010/main" val="242954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247803" y="1628800"/>
            <a:ext cx="8893640" cy="2677656"/>
          </a:xfrm>
          <a:prstGeom prst="rect">
            <a:avLst/>
          </a:prstGeom>
          <a:noFill/>
        </p:spPr>
        <p:txBody>
          <a:bodyPr wrap="square" lIns="91440" tIns="45720" rIns="91440" bIns="45720">
            <a:spAutoFit/>
          </a:bodyPr>
          <a:lstStyle/>
          <a:p>
            <a:pPr algn="just"/>
            <a:r>
              <a:rPr lang="en-US" sz="2800" dirty="0">
                <a:ln w="0"/>
                <a:solidFill>
                  <a:schemeClr val="accent1"/>
                </a:solidFill>
                <a:effectLst>
                  <a:outerShdw blurRad="38100" dist="25400" dir="5400000" algn="ctr" rotWithShape="0">
                    <a:srgbClr val="6E747A">
                      <a:alpha val="43000"/>
                    </a:srgbClr>
                  </a:outerShdw>
                </a:effectLst>
              </a:rPr>
              <a:t>This is the main form where admin and user both can enter . There is administrator permission privilege in some pages on the main form.</a:t>
            </a:r>
          </a:p>
          <a:p>
            <a:pPr algn="just"/>
            <a:r>
              <a:rPr lang="en-US" sz="2800" dirty="0">
                <a:ln w="0"/>
                <a:solidFill>
                  <a:schemeClr val="accent1"/>
                </a:solidFill>
                <a:effectLst>
                  <a:outerShdw blurRad="38100" dist="25400" dir="5400000" algn="ctr" rotWithShape="0">
                    <a:srgbClr val="6E747A">
                      <a:alpha val="43000"/>
                    </a:srgbClr>
                  </a:outerShdw>
                </a:effectLst>
              </a:rPr>
              <a:t>This page is used to access on to the other stock entry and the billing pages. This page is important because this page links up with the other forms. </a:t>
            </a:r>
          </a:p>
        </p:txBody>
      </p:sp>
      <p:sp>
        <p:nvSpPr>
          <p:cNvPr id="6"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11</a:t>
            </a:r>
          </a:p>
        </p:txBody>
      </p:sp>
    </p:spTree>
    <p:extLst>
      <p:ext uri="{BB962C8B-B14F-4D97-AF65-F5344CB8AC3E}">
        <p14:creationId xmlns:p14="http://schemas.microsoft.com/office/powerpoint/2010/main" val="61631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2204864"/>
            <a:ext cx="8352928" cy="4032448"/>
          </a:xfrm>
          <a:prstGeom prst="rect">
            <a:avLst/>
          </a:prstGeom>
        </p:spPr>
      </p:pic>
      <p:sp>
        <p:nvSpPr>
          <p:cNvPr id="6" name="Rectangle 5"/>
          <p:cNvSpPr/>
          <p:nvPr/>
        </p:nvSpPr>
        <p:spPr>
          <a:xfrm>
            <a:off x="2057400" y="1447800"/>
            <a:ext cx="4405757" cy="707886"/>
          </a:xfrm>
          <a:prstGeom prst="rect">
            <a:avLst/>
          </a:prstGeom>
        </p:spPr>
        <p:txBody>
          <a:bodyPr wrap="none">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STOCK ENTRY FORM</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12</a:t>
            </a:r>
          </a:p>
        </p:txBody>
      </p:sp>
    </p:spTree>
    <p:extLst>
      <p:ext uri="{BB962C8B-B14F-4D97-AF65-F5344CB8AC3E}">
        <p14:creationId xmlns:p14="http://schemas.microsoft.com/office/powerpoint/2010/main" val="24955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82380" y="1700808"/>
            <a:ext cx="8893640" cy="2677656"/>
          </a:xfrm>
          <a:prstGeom prst="rect">
            <a:avLst/>
          </a:prstGeom>
          <a:noFill/>
        </p:spPr>
        <p:txBody>
          <a:bodyPr wrap="square" lIns="91440" tIns="45720" rIns="91440" bIns="45720">
            <a:spAutoFit/>
          </a:bodyPr>
          <a:lstStyle/>
          <a:p>
            <a:pPr algn="just"/>
            <a:r>
              <a:rPr lang="en-US" sz="2800" dirty="0">
                <a:ln w="0"/>
                <a:solidFill>
                  <a:schemeClr val="accent1"/>
                </a:solidFill>
                <a:effectLst>
                  <a:outerShdw blurRad="38100" dist="25400" dir="5400000" algn="ctr" rotWithShape="0">
                    <a:srgbClr val="6E747A">
                      <a:alpha val="43000"/>
                    </a:srgbClr>
                  </a:outerShdw>
                </a:effectLst>
              </a:rPr>
              <a:t>This is the stock entry details form which is accessed by only admin.</a:t>
            </a:r>
          </a:p>
          <a:p>
            <a:pPr algn="just"/>
            <a:r>
              <a:rPr lang="en-US" sz="2800" dirty="0">
                <a:ln w="0"/>
                <a:solidFill>
                  <a:schemeClr val="accent1"/>
                </a:solidFill>
                <a:effectLst>
                  <a:outerShdw blurRad="38100" dist="25400" dir="5400000" algn="ctr" rotWithShape="0">
                    <a:srgbClr val="6E747A">
                      <a:alpha val="43000"/>
                    </a:srgbClr>
                  </a:outerShdw>
                </a:effectLst>
              </a:rPr>
              <a:t>This page keeps the record of items present in the stock individually in an optimized manner. The details can be updated and even deleted which can only be done by the permission of admin.</a:t>
            </a:r>
          </a:p>
        </p:txBody>
      </p:sp>
      <p:sp>
        <p:nvSpPr>
          <p:cNvPr id="6"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13</a:t>
            </a:r>
          </a:p>
        </p:txBody>
      </p:sp>
    </p:spTree>
    <p:extLst>
      <p:ext uri="{BB962C8B-B14F-4D97-AF65-F5344CB8AC3E}">
        <p14:creationId xmlns:p14="http://schemas.microsoft.com/office/powerpoint/2010/main" val="44215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46" y="2420888"/>
            <a:ext cx="8782108" cy="3564416"/>
          </a:xfrm>
          <a:prstGeom prst="rect">
            <a:avLst/>
          </a:prstGeom>
        </p:spPr>
      </p:pic>
      <p:sp>
        <p:nvSpPr>
          <p:cNvPr id="6" name="Rectangle 5"/>
          <p:cNvSpPr/>
          <p:nvPr/>
        </p:nvSpPr>
        <p:spPr>
          <a:xfrm>
            <a:off x="2819400" y="1447800"/>
            <a:ext cx="3674724" cy="707886"/>
          </a:xfrm>
          <a:prstGeom prst="rect">
            <a:avLst/>
          </a:prstGeom>
        </p:spPr>
        <p:txBody>
          <a:bodyPr wrap="none">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BILL VIEW FORM</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14</a:t>
            </a:r>
          </a:p>
        </p:txBody>
      </p:sp>
    </p:spTree>
    <p:extLst>
      <p:ext uri="{BB962C8B-B14F-4D97-AF65-F5344CB8AC3E}">
        <p14:creationId xmlns:p14="http://schemas.microsoft.com/office/powerpoint/2010/main" val="339168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15</a:t>
            </a:r>
          </a:p>
        </p:txBody>
      </p:sp>
      <p:sp>
        <p:nvSpPr>
          <p:cNvPr id="6" name="Rectangle 5"/>
          <p:cNvSpPr/>
          <p:nvPr/>
        </p:nvSpPr>
        <p:spPr>
          <a:xfrm>
            <a:off x="18317" y="2007886"/>
            <a:ext cx="9018180" cy="1815882"/>
          </a:xfrm>
          <a:prstGeom prst="rect">
            <a:avLst/>
          </a:prstGeom>
          <a:noFill/>
        </p:spPr>
        <p:txBody>
          <a:bodyPr wrap="square" lIns="91440" tIns="45720" rIns="91440" bIns="45720">
            <a:spAutoFit/>
          </a:bodyPr>
          <a:lstStyle/>
          <a:p>
            <a:pPr algn="just"/>
            <a:r>
              <a:rPr lang="en-US" sz="2800" dirty="0">
                <a:ln w="0"/>
                <a:solidFill>
                  <a:schemeClr val="accent1"/>
                </a:solidFill>
                <a:effectLst>
                  <a:outerShdw blurRad="38100" dist="25400" dir="5400000" algn="ctr" rotWithShape="0">
                    <a:srgbClr val="6E747A">
                      <a:alpha val="43000"/>
                    </a:srgbClr>
                  </a:outerShdw>
                </a:effectLst>
              </a:rPr>
              <a:t>This is the bill view form which can only be accessed by admin.</a:t>
            </a:r>
          </a:p>
          <a:p>
            <a:pPr algn="just"/>
            <a:r>
              <a:rPr lang="en-US" sz="2800" dirty="0">
                <a:ln w="0"/>
                <a:solidFill>
                  <a:schemeClr val="accent1"/>
                </a:solidFill>
                <a:effectLst>
                  <a:outerShdw blurRad="38100" dist="25400" dir="5400000" algn="ctr" rotWithShape="0">
                    <a:srgbClr val="6E747A">
                      <a:alpha val="43000"/>
                    </a:srgbClr>
                  </a:outerShdw>
                </a:effectLst>
              </a:rPr>
              <a:t>This page shows the number of bills printed . It also have the facility to print preview the data page.</a:t>
            </a:r>
          </a:p>
        </p:txBody>
      </p:sp>
    </p:spTree>
    <p:extLst>
      <p:ext uri="{BB962C8B-B14F-4D97-AF65-F5344CB8AC3E}">
        <p14:creationId xmlns:p14="http://schemas.microsoft.com/office/powerpoint/2010/main" val="81502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50" y="2132856"/>
            <a:ext cx="8710100" cy="4112119"/>
          </a:xfrm>
          <a:prstGeom prst="rect">
            <a:avLst/>
          </a:prstGeom>
        </p:spPr>
      </p:pic>
      <p:sp>
        <p:nvSpPr>
          <p:cNvPr id="6" name="Rectangle 5"/>
          <p:cNvSpPr/>
          <p:nvPr/>
        </p:nvSpPr>
        <p:spPr>
          <a:xfrm>
            <a:off x="1905000" y="1447800"/>
            <a:ext cx="5601854" cy="707886"/>
          </a:xfrm>
          <a:prstGeom prst="rect">
            <a:avLst/>
          </a:prstGeom>
        </p:spPr>
        <p:txBody>
          <a:bodyPr wrap="none">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PURCHASE DETAILS FORM</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16</a:t>
            </a:r>
          </a:p>
        </p:txBody>
      </p:sp>
    </p:spTree>
    <p:extLst>
      <p:ext uri="{BB962C8B-B14F-4D97-AF65-F5344CB8AC3E}">
        <p14:creationId xmlns:p14="http://schemas.microsoft.com/office/powerpoint/2010/main" val="2638828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82380" y="1988840"/>
            <a:ext cx="8786136" cy="2677656"/>
          </a:xfrm>
          <a:prstGeom prst="rect">
            <a:avLst/>
          </a:prstGeom>
          <a:noFill/>
        </p:spPr>
        <p:txBody>
          <a:bodyPr wrap="square" lIns="91440" tIns="45720" rIns="91440" bIns="45720">
            <a:spAutoFit/>
          </a:bodyPr>
          <a:lstStyle/>
          <a:p>
            <a:pPr algn="just"/>
            <a:r>
              <a:rPr lang="en-US" sz="2800" dirty="0">
                <a:ln w="0"/>
                <a:solidFill>
                  <a:schemeClr val="accent1"/>
                </a:solidFill>
                <a:effectLst>
                  <a:outerShdw blurRad="38100" dist="25400" dir="5400000" algn="ctr" rotWithShape="0">
                    <a:srgbClr val="6E747A">
                      <a:alpha val="43000"/>
                    </a:srgbClr>
                  </a:outerShdw>
                </a:effectLst>
              </a:rPr>
              <a:t>This is the purchase details form which is accessed by only admin.</a:t>
            </a:r>
          </a:p>
          <a:p>
            <a:pPr algn="just"/>
            <a:r>
              <a:rPr lang="en-US" sz="2800" dirty="0">
                <a:ln w="0"/>
                <a:solidFill>
                  <a:schemeClr val="accent1"/>
                </a:solidFill>
                <a:effectLst>
                  <a:outerShdw blurRad="38100" dist="25400" dir="5400000" algn="ctr" rotWithShape="0">
                    <a:srgbClr val="6E747A">
                      <a:alpha val="43000"/>
                    </a:srgbClr>
                  </a:outerShdw>
                </a:effectLst>
              </a:rPr>
              <a:t>This page keeps the record of items present in the stock individually in an optimized manner. The details can be updated and even deleted which can only be done by the permission of admin.</a:t>
            </a:r>
          </a:p>
        </p:txBody>
      </p:sp>
      <p:sp>
        <p:nvSpPr>
          <p:cNvPr id="6"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17</a:t>
            </a:r>
          </a:p>
        </p:txBody>
      </p:sp>
    </p:spTree>
    <p:extLst>
      <p:ext uri="{BB962C8B-B14F-4D97-AF65-F5344CB8AC3E}">
        <p14:creationId xmlns:p14="http://schemas.microsoft.com/office/powerpoint/2010/main" val="263501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1993738"/>
            <a:ext cx="8352928" cy="4176465"/>
          </a:xfrm>
          <a:prstGeom prst="rect">
            <a:avLst/>
          </a:prstGeom>
        </p:spPr>
      </p:pic>
      <p:sp>
        <p:nvSpPr>
          <p:cNvPr id="7" name="Rectangle 6"/>
          <p:cNvSpPr/>
          <p:nvPr/>
        </p:nvSpPr>
        <p:spPr>
          <a:xfrm>
            <a:off x="2819400" y="1447800"/>
            <a:ext cx="3801361" cy="707886"/>
          </a:xfrm>
          <a:prstGeom prst="rect">
            <a:avLst/>
          </a:prstGeom>
        </p:spPr>
        <p:txBody>
          <a:bodyPr wrap="none">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BILL PRINT FORM</a:t>
            </a:r>
          </a:p>
        </p:txBody>
      </p:sp>
      <p:sp>
        <p:nvSpPr>
          <p:cNvPr id="8"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18</a:t>
            </a:r>
          </a:p>
        </p:txBody>
      </p:sp>
    </p:spTree>
    <p:extLst>
      <p:ext uri="{BB962C8B-B14F-4D97-AF65-F5344CB8AC3E}">
        <p14:creationId xmlns:p14="http://schemas.microsoft.com/office/powerpoint/2010/main" val="421011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5"/>
          <p:cNvSpPr/>
          <p:nvPr/>
        </p:nvSpPr>
        <p:spPr>
          <a:xfrm>
            <a:off x="182381" y="1700808"/>
            <a:ext cx="8961620" cy="2246769"/>
          </a:xfrm>
          <a:prstGeom prst="rect">
            <a:avLst/>
          </a:prstGeom>
          <a:noFill/>
        </p:spPr>
        <p:txBody>
          <a:bodyPr wrap="square" lIns="91440" tIns="45720" rIns="91440" bIns="45720">
            <a:spAutoFit/>
          </a:bodyPr>
          <a:lstStyle/>
          <a:p>
            <a:pPr algn="just"/>
            <a:r>
              <a:rPr lang="en-US" sz="2800" dirty="0">
                <a:ln w="0"/>
                <a:solidFill>
                  <a:schemeClr val="accent1"/>
                </a:solidFill>
                <a:effectLst>
                  <a:outerShdw blurRad="38100" dist="25400" dir="5400000" algn="ctr" rotWithShape="0">
                    <a:srgbClr val="6E747A">
                      <a:alpha val="43000"/>
                    </a:srgbClr>
                  </a:outerShdw>
                </a:effectLst>
              </a:rPr>
              <a:t>This is the print bill form which can be accessed by both admin and user.</a:t>
            </a:r>
          </a:p>
          <a:p>
            <a:pPr algn="just"/>
            <a:r>
              <a:rPr lang="en-US" sz="2800" dirty="0">
                <a:ln w="0"/>
                <a:solidFill>
                  <a:schemeClr val="accent1"/>
                </a:solidFill>
                <a:effectLst>
                  <a:outerShdw blurRad="38100" dist="25400" dir="5400000" algn="ctr" rotWithShape="0">
                    <a:srgbClr val="6E747A">
                      <a:alpha val="43000"/>
                    </a:srgbClr>
                  </a:outerShdw>
                </a:effectLst>
              </a:rPr>
              <a:t>This form is used to print and save bills accordingly . In this form the data to be printed can be saved and kept for the future use.</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19</a:t>
            </a:r>
          </a:p>
        </p:txBody>
      </p:sp>
    </p:spTree>
    <p:extLst>
      <p:ext uri="{BB962C8B-B14F-4D97-AF65-F5344CB8AC3E}">
        <p14:creationId xmlns:p14="http://schemas.microsoft.com/office/powerpoint/2010/main" val="21831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endParaRPr lang="en-US" dirty="0"/>
          </a:p>
        </p:txBody>
      </p:sp>
      <p:sp>
        <p:nvSpPr>
          <p:cNvPr id="2051" name="Content Placeholder 2"/>
          <p:cNvSpPr>
            <a:spLocks noGrp="1"/>
          </p:cNvSpPr>
          <p:nvPr>
            <p:ph idx="1"/>
          </p:nvPr>
        </p:nvSpPr>
        <p:spPr/>
        <p:txBody>
          <a:bodyPr/>
          <a:lstStyle/>
          <a:p>
            <a:pPr eaLnBrk="1" hangingPunct="1"/>
            <a:endParaRPr lang="en-US" dirty="0"/>
          </a:p>
        </p:txBody>
      </p:sp>
      <p:sp>
        <p:nvSpPr>
          <p:cNvPr id="4" name="Date Placeholder 3"/>
          <p:cNvSpPr>
            <a:spLocks noGrp="1"/>
          </p:cNvSpPr>
          <p:nvPr>
            <p:ph type="dt" sz="quarter" idx="10"/>
          </p:nvPr>
        </p:nvSpPr>
        <p:spPr/>
        <p:txBody>
          <a:bodyPr/>
          <a:lstStyle/>
          <a:p>
            <a:pPr>
              <a:defRPr/>
            </a:pPr>
            <a:fld id="{58C826DE-774C-4C51-955C-3A200DB445BA}" type="datetime1">
              <a:rPr lang="en-US"/>
              <a:pPr>
                <a:defRPr/>
              </a:pPr>
              <a:t>6/2/2018</a:t>
            </a:fld>
            <a:endParaRPr lang="en-US" dirty="0"/>
          </a:p>
        </p:txBody>
      </p:sp>
      <p:sp>
        <p:nvSpPr>
          <p:cNvPr id="20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C1C94DC-408C-4C86-88FA-158CBFDCEF9E}" type="slidenum">
              <a:rPr lang="en-US" sz="1200" smtClean="0">
                <a:latin typeface="Calibri" pitchFamily="34" charset="0"/>
              </a:rPr>
              <a:pPr/>
              <a:t>2</a:t>
            </a:fld>
            <a:endParaRPr lang="en-US" sz="1200" dirty="0">
              <a:latin typeface="Calibri" pitchFamily="34" charset="0"/>
            </a:endParaRPr>
          </a:p>
        </p:txBody>
      </p:sp>
      <p:grpSp>
        <p:nvGrpSpPr>
          <p:cNvPr id="2054" name="Group 15"/>
          <p:cNvGrpSpPr>
            <a:grpSpLocks/>
          </p:cNvGrpSpPr>
          <p:nvPr/>
        </p:nvGrpSpPr>
        <p:grpSpPr bwMode="auto">
          <a:xfrm>
            <a:off x="0" y="0"/>
            <a:ext cx="9144000" cy="6858000"/>
            <a:chOff x="0" y="0"/>
            <a:chExt cx="9144000" cy="6858000"/>
          </a:xfrm>
        </p:grpSpPr>
        <p:sp>
          <p:nvSpPr>
            <p:cNvPr id="7" name="Rectangle 6"/>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2060"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5"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0</a:t>
            </a:r>
            <a:fld id="{6F5B9DB3-A6B3-482C-8BAD-F7079B6B5B33}" type="slidenum">
              <a:rPr lang="en-US" sz="1600">
                <a:latin typeface="Arial Black" pitchFamily="34" charset="0"/>
              </a:rPr>
              <a:pPr algn="r" eaLnBrk="1" hangingPunct="1"/>
              <a:t>2</a:t>
            </a:fld>
            <a:endParaRPr lang="en-US" sz="1600" dirty="0">
              <a:latin typeface="Arial Black" pitchFamily="34" charset="0"/>
            </a:endParaRPr>
          </a:p>
        </p:txBody>
      </p:sp>
      <p:sp>
        <p:nvSpPr>
          <p:cNvPr id="2056" name="AutoShape 4" descr="https://encrypted-tbn0.gstatic.com/images?q=tbn:ANd9GcSe9ZyfrGBmf9mpW3cuJjXg38c2qgBLVc1KJPyuDEARDfXTsXCG4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1" name="Rectangle 10"/>
          <p:cNvSpPr/>
          <p:nvPr/>
        </p:nvSpPr>
        <p:spPr>
          <a:xfrm>
            <a:off x="2743200" y="1447800"/>
            <a:ext cx="324582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 TITLE</a:t>
            </a:r>
          </a:p>
        </p:txBody>
      </p:sp>
      <p:sp>
        <p:nvSpPr>
          <p:cNvPr id="12" name="Rectangle 11"/>
          <p:cNvSpPr/>
          <p:nvPr/>
        </p:nvSpPr>
        <p:spPr>
          <a:xfrm>
            <a:off x="0" y="2209800"/>
            <a:ext cx="9144000" cy="646331"/>
          </a:xfrm>
          <a:prstGeom prst="rect">
            <a:avLst/>
          </a:prstGeom>
          <a:noFill/>
        </p:spPr>
        <p:txBody>
          <a:bodyPr wrap="square" lIns="91440" tIns="45720" rIns="91440" bIns="45720">
            <a:spAutoFit/>
          </a:bodyPr>
          <a:lstStyle/>
          <a:p>
            <a:pPr algn="ctr"/>
            <a:r>
              <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lgerian" panose="04020705040A02060702" pitchFamily="82" charset="0"/>
              </a:rPr>
              <a:t>STOCK MANAGEMENT SYSTEM</a:t>
            </a:r>
          </a:p>
        </p:txBody>
      </p:sp>
      <p:pic>
        <p:nvPicPr>
          <p:cNvPr id="1026" name="Picture 2" descr="C:\Users\user\Desktop\new document\PHOTOES\IMG-20170618-WA0000.jpg"/>
          <p:cNvPicPr>
            <a:picLocks noChangeAspect="1" noChangeArrowheads="1"/>
          </p:cNvPicPr>
          <p:nvPr/>
        </p:nvPicPr>
        <p:blipFill>
          <a:blip r:embed="rId4"/>
          <a:srcRect/>
          <a:stretch>
            <a:fillRect/>
          </a:stretch>
        </p:blipFill>
        <p:spPr bwMode="auto">
          <a:xfrm>
            <a:off x="152400" y="2895600"/>
            <a:ext cx="8763000" cy="3359150"/>
          </a:xfrm>
          <a:prstGeom prst="rect">
            <a:avLst/>
          </a:prstGeom>
          <a:noFill/>
        </p:spPr>
      </p:pic>
    </p:spTree>
    <p:extLst>
      <p:ext uri="{BB962C8B-B14F-4D97-AF65-F5344CB8AC3E}">
        <p14:creationId xmlns:p14="http://schemas.microsoft.com/office/powerpoint/2010/main" val="1662757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3286"/>
            <a:ext cx="9144000" cy="3704184"/>
          </a:xfrm>
          <a:prstGeom prst="rect">
            <a:avLst/>
          </a:prstGeom>
        </p:spPr>
      </p:pic>
      <p:sp>
        <p:nvSpPr>
          <p:cNvPr id="6" name="Rectangle 5"/>
          <p:cNvSpPr/>
          <p:nvPr/>
        </p:nvSpPr>
        <p:spPr>
          <a:xfrm>
            <a:off x="2819400" y="1447800"/>
            <a:ext cx="3617529" cy="707886"/>
          </a:xfrm>
          <a:prstGeom prst="rect">
            <a:avLst/>
          </a:prstGeom>
        </p:spPr>
        <p:txBody>
          <a:bodyPr wrap="none">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BILL DATA FORM</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20</a:t>
            </a:r>
          </a:p>
        </p:txBody>
      </p:sp>
    </p:spTree>
    <p:extLst>
      <p:ext uri="{BB962C8B-B14F-4D97-AF65-F5344CB8AC3E}">
        <p14:creationId xmlns:p14="http://schemas.microsoft.com/office/powerpoint/2010/main" val="374345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250360" y="1772816"/>
            <a:ext cx="8893640" cy="1815882"/>
          </a:xfrm>
          <a:prstGeom prst="rect">
            <a:avLst/>
          </a:prstGeom>
          <a:noFill/>
        </p:spPr>
        <p:txBody>
          <a:bodyPr wrap="square" lIns="91440" tIns="45720" rIns="91440" bIns="45720">
            <a:spAutoFit/>
          </a:bodyPr>
          <a:lstStyle/>
          <a:p>
            <a:pPr algn="just"/>
            <a:r>
              <a:rPr lang="en-US" sz="2800" dirty="0">
                <a:ln w="0"/>
                <a:solidFill>
                  <a:schemeClr val="accent1"/>
                </a:solidFill>
                <a:effectLst>
                  <a:outerShdw blurRad="38100" dist="25400" dir="5400000" algn="ctr" rotWithShape="0">
                    <a:srgbClr val="6E747A">
                      <a:alpha val="43000"/>
                    </a:srgbClr>
                  </a:outerShdw>
                </a:effectLst>
              </a:rPr>
              <a:t>This is the printing form which can be accessed by both admin and user.</a:t>
            </a:r>
          </a:p>
          <a:p>
            <a:pPr algn="just"/>
            <a:r>
              <a:rPr lang="en-US" sz="2800" dirty="0">
                <a:ln w="0"/>
                <a:solidFill>
                  <a:schemeClr val="accent1"/>
                </a:solidFill>
                <a:effectLst>
                  <a:outerShdw blurRad="38100" dist="25400" dir="5400000" algn="ctr" rotWithShape="0">
                    <a:srgbClr val="6E747A">
                      <a:alpha val="43000"/>
                    </a:srgbClr>
                  </a:outerShdw>
                </a:effectLst>
              </a:rPr>
              <a:t>This form is used to print and save bills accordingly for future reference.</a:t>
            </a:r>
          </a:p>
        </p:txBody>
      </p:sp>
      <p:sp>
        <p:nvSpPr>
          <p:cNvPr id="6"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21</a:t>
            </a:r>
          </a:p>
        </p:txBody>
      </p:sp>
    </p:spTree>
    <p:extLst>
      <p:ext uri="{BB962C8B-B14F-4D97-AF65-F5344CB8AC3E}">
        <p14:creationId xmlns:p14="http://schemas.microsoft.com/office/powerpoint/2010/main" val="2880088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2209801"/>
            <a:ext cx="8208912" cy="3352174"/>
          </a:xfrm>
          <a:prstGeom prst="rect">
            <a:avLst/>
          </a:prstGeom>
        </p:spPr>
      </p:pic>
      <p:sp>
        <p:nvSpPr>
          <p:cNvPr id="6" name="Rectangle 5"/>
          <p:cNvSpPr/>
          <p:nvPr/>
        </p:nvSpPr>
        <p:spPr>
          <a:xfrm>
            <a:off x="2209800" y="1447800"/>
            <a:ext cx="4631716" cy="707886"/>
          </a:xfrm>
          <a:prstGeom prst="rect">
            <a:avLst/>
          </a:prstGeom>
        </p:spPr>
        <p:txBody>
          <a:bodyPr wrap="none">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INTERNAL BILL FORM</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22</a:t>
            </a:r>
          </a:p>
        </p:txBody>
      </p:sp>
    </p:spTree>
    <p:extLst>
      <p:ext uri="{BB962C8B-B14F-4D97-AF65-F5344CB8AC3E}">
        <p14:creationId xmlns:p14="http://schemas.microsoft.com/office/powerpoint/2010/main" val="4041296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202837" y="1510617"/>
            <a:ext cx="8941163" cy="2246769"/>
          </a:xfrm>
          <a:prstGeom prst="rect">
            <a:avLst/>
          </a:prstGeom>
          <a:noFill/>
        </p:spPr>
        <p:txBody>
          <a:bodyPr wrap="square" lIns="91440" tIns="45720" rIns="91440" bIns="45720">
            <a:spAutoFit/>
          </a:bodyPr>
          <a:lstStyle/>
          <a:p>
            <a:pPr algn="just"/>
            <a:r>
              <a:rPr lang="en-US" sz="2800" dirty="0">
                <a:ln w="0"/>
                <a:solidFill>
                  <a:schemeClr val="accent1"/>
                </a:solidFill>
                <a:effectLst>
                  <a:outerShdw blurRad="38100" dist="25400" dir="5400000" algn="ctr" rotWithShape="0">
                    <a:srgbClr val="6E747A">
                      <a:alpha val="43000"/>
                    </a:srgbClr>
                  </a:outerShdw>
                </a:effectLst>
              </a:rPr>
              <a:t>This is the bill view printing form which can be accessed by both admin and user.</a:t>
            </a:r>
          </a:p>
          <a:p>
            <a:pPr algn="just"/>
            <a:r>
              <a:rPr lang="en-US" sz="2800" dirty="0">
                <a:ln w="0"/>
                <a:solidFill>
                  <a:schemeClr val="accent1"/>
                </a:solidFill>
                <a:effectLst>
                  <a:outerShdw blurRad="38100" dist="25400" dir="5400000" algn="ctr" rotWithShape="0">
                    <a:srgbClr val="6E747A">
                      <a:alpha val="43000"/>
                    </a:srgbClr>
                  </a:outerShdw>
                </a:effectLst>
              </a:rPr>
              <a:t>This form is used to print and save bills accordingly for future reference. It keeps the hard copies of the database along with date and current date.</a:t>
            </a:r>
          </a:p>
        </p:txBody>
      </p:sp>
      <p:sp>
        <p:nvSpPr>
          <p:cNvPr id="6"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23</a:t>
            </a:r>
          </a:p>
        </p:txBody>
      </p:sp>
    </p:spTree>
    <p:extLst>
      <p:ext uri="{BB962C8B-B14F-4D97-AF65-F5344CB8AC3E}">
        <p14:creationId xmlns:p14="http://schemas.microsoft.com/office/powerpoint/2010/main" val="659089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80" y="1948055"/>
            <a:ext cx="8649907" cy="4267796"/>
          </a:xfrm>
          <a:prstGeom prst="rect">
            <a:avLst/>
          </a:prstGeom>
        </p:spPr>
      </p:pic>
      <p:sp>
        <p:nvSpPr>
          <p:cNvPr id="6" name="Rectangle 5"/>
          <p:cNvSpPr/>
          <p:nvPr/>
        </p:nvSpPr>
        <p:spPr>
          <a:xfrm>
            <a:off x="2209800" y="1371600"/>
            <a:ext cx="4634987" cy="707886"/>
          </a:xfrm>
          <a:prstGeom prst="rect">
            <a:avLst/>
          </a:prstGeom>
        </p:spPr>
        <p:txBody>
          <a:bodyPr wrap="none">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REGISTRATION FORM</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24</a:t>
            </a:r>
          </a:p>
        </p:txBody>
      </p:sp>
    </p:spTree>
    <p:extLst>
      <p:ext uri="{BB962C8B-B14F-4D97-AF65-F5344CB8AC3E}">
        <p14:creationId xmlns:p14="http://schemas.microsoft.com/office/powerpoint/2010/main" val="617402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202837" y="1510617"/>
            <a:ext cx="8941163" cy="2246769"/>
          </a:xfrm>
          <a:prstGeom prst="rect">
            <a:avLst/>
          </a:prstGeom>
          <a:noFill/>
        </p:spPr>
        <p:txBody>
          <a:bodyPr wrap="square" lIns="91440" tIns="45720" rIns="91440" bIns="45720">
            <a:spAutoFit/>
          </a:bodyPr>
          <a:lstStyle/>
          <a:p>
            <a:pPr algn="just"/>
            <a:r>
              <a:rPr lang="en-US" sz="2800" dirty="0">
                <a:ln w="0"/>
                <a:solidFill>
                  <a:schemeClr val="accent1"/>
                </a:solidFill>
                <a:effectLst>
                  <a:outerShdw blurRad="38100" dist="25400" dir="5400000" algn="ctr" rotWithShape="0">
                    <a:srgbClr val="6E747A">
                      <a:alpha val="43000"/>
                    </a:srgbClr>
                  </a:outerShdw>
                </a:effectLst>
              </a:rPr>
              <a:t>This is the registry form which can be accessed by admin only.</a:t>
            </a:r>
          </a:p>
          <a:p>
            <a:pPr algn="just"/>
            <a:r>
              <a:rPr lang="en-US" sz="2800" dirty="0">
                <a:ln w="0"/>
                <a:solidFill>
                  <a:schemeClr val="accent1"/>
                </a:solidFill>
                <a:effectLst>
                  <a:outerShdw blurRad="38100" dist="25400" dir="5400000" algn="ctr" rotWithShape="0">
                    <a:srgbClr val="6E747A">
                      <a:alpha val="43000"/>
                    </a:srgbClr>
                  </a:outerShdw>
                </a:effectLst>
              </a:rPr>
              <a:t>This form is used to register new user and even can edit the saved user configurations and the admin can even delete the existing user .</a:t>
            </a:r>
          </a:p>
        </p:txBody>
      </p:sp>
      <p:sp>
        <p:nvSpPr>
          <p:cNvPr id="6"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25</a:t>
            </a:r>
          </a:p>
        </p:txBody>
      </p:sp>
    </p:spTree>
    <p:extLst>
      <p:ext uri="{BB962C8B-B14F-4D97-AF65-F5344CB8AC3E}">
        <p14:creationId xmlns:p14="http://schemas.microsoft.com/office/powerpoint/2010/main" val="1359832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2156338" y="1312757"/>
            <a:ext cx="511249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BLOCK DIAGRAM</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26</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80" y="2236086"/>
            <a:ext cx="8504420" cy="3936113"/>
          </a:xfrm>
          <a:prstGeom prst="rect">
            <a:avLst/>
          </a:prstGeom>
        </p:spPr>
      </p:pic>
    </p:spTree>
    <p:extLst>
      <p:ext uri="{BB962C8B-B14F-4D97-AF65-F5344CB8AC3E}">
        <p14:creationId xmlns:p14="http://schemas.microsoft.com/office/powerpoint/2010/main" val="3908480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981200" y="1524000"/>
            <a:ext cx="5705857"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PROCESS FLOW DIAGRAM</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195" y="2565867"/>
            <a:ext cx="8572277" cy="3527429"/>
          </a:xfrm>
          <a:prstGeom prst="rect">
            <a:avLst/>
          </a:prstGeom>
        </p:spPr>
      </p:pic>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27</a:t>
            </a:r>
          </a:p>
        </p:txBody>
      </p:sp>
    </p:spTree>
    <p:extLst>
      <p:ext uri="{BB962C8B-B14F-4D97-AF65-F5344CB8AC3E}">
        <p14:creationId xmlns:p14="http://schemas.microsoft.com/office/powerpoint/2010/main" val="1410384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61" y="2204864"/>
            <a:ext cx="8699864" cy="4242298"/>
          </a:xfrm>
          <a:prstGeom prst="rect">
            <a:avLst/>
          </a:prstGeom>
        </p:spPr>
      </p:pic>
      <p:sp>
        <p:nvSpPr>
          <p:cNvPr id="6" name="Text Box 4"/>
          <p:cNvSpPr txBox="1">
            <a:spLocks noChangeArrowheads="1"/>
          </p:cNvSpPr>
          <p:nvPr/>
        </p:nvSpPr>
        <p:spPr bwMode="auto">
          <a:xfrm>
            <a:off x="2765338" y="1281534"/>
            <a:ext cx="4343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E-R DIAGRAM</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28</a:t>
            </a:r>
          </a:p>
        </p:txBody>
      </p:sp>
    </p:spTree>
    <p:extLst>
      <p:ext uri="{BB962C8B-B14F-4D97-AF65-F5344CB8AC3E}">
        <p14:creationId xmlns:p14="http://schemas.microsoft.com/office/powerpoint/2010/main" val="1799438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979712" y="1312757"/>
            <a:ext cx="580601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DATABASE DESIGNS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72" y="2261448"/>
            <a:ext cx="3801005" cy="136226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6322" y="2256684"/>
            <a:ext cx="4333496" cy="1371791"/>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271" y="3789041"/>
            <a:ext cx="3801005" cy="2376264"/>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4970" y="3789041"/>
            <a:ext cx="4384848" cy="2376264"/>
          </a:xfrm>
          <a:prstGeom prst="rect">
            <a:avLst/>
          </a:prstGeom>
        </p:spPr>
      </p:pic>
      <p:sp>
        <p:nvSpPr>
          <p:cNvPr id="16"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29</a:t>
            </a:r>
          </a:p>
        </p:txBody>
      </p:sp>
    </p:spTree>
    <p:extLst>
      <p:ext uri="{BB962C8B-B14F-4D97-AF65-F5344CB8AC3E}">
        <p14:creationId xmlns:p14="http://schemas.microsoft.com/office/powerpoint/2010/main" val="402760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
          <p:cNvGrpSpPr>
            <a:grpSpLocks/>
          </p:cNvGrpSpPr>
          <p:nvPr/>
        </p:nvGrpSpPr>
        <p:grpSpPr bwMode="auto">
          <a:xfrm>
            <a:off x="0" y="0"/>
            <a:ext cx="9144000" cy="6858000"/>
            <a:chOff x="0" y="0"/>
            <a:chExt cx="9144000" cy="6858000"/>
          </a:xfrm>
        </p:grpSpPr>
        <p:sp>
          <p:nvSpPr>
            <p:cNvPr id="4" name="Rectangle 3"/>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5"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5"/>
          <p:cNvSpPr/>
          <p:nvPr/>
        </p:nvSpPr>
        <p:spPr>
          <a:xfrm>
            <a:off x="381000" y="1524000"/>
            <a:ext cx="4346896"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PROJECT MEMBERS</a:t>
            </a:r>
          </a:p>
        </p:txBody>
      </p:sp>
      <p:sp>
        <p:nvSpPr>
          <p:cNvPr id="7" name="Rectangle 6"/>
          <p:cNvSpPr/>
          <p:nvPr/>
        </p:nvSpPr>
        <p:spPr>
          <a:xfrm>
            <a:off x="611560" y="2500329"/>
            <a:ext cx="5719451" cy="2554545"/>
          </a:xfrm>
          <a:prstGeom prst="rect">
            <a:avLst/>
          </a:prstGeom>
          <a:noFill/>
        </p:spPr>
        <p:txBody>
          <a:bodyPr wrap="none" lIns="91440" tIns="45720" rIns="91440" bIns="45720">
            <a:spAutoFit/>
          </a:bodyPr>
          <a:lstStyle/>
          <a:p>
            <a:pPr marL="914400" indent="-914400">
              <a:buFont typeface="+mj-lt"/>
              <a:buAutoNum type="arabicPeriod"/>
            </a:pP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ABHIJIT KUMAR DAS</a:t>
            </a:r>
          </a:p>
          <a:p>
            <a:pPr marL="914400" indent="-914400">
              <a:buFont typeface="+mj-lt"/>
              <a:buAutoNum type="arabicPeriod"/>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PRIYA RAJ</a:t>
            </a:r>
          </a:p>
          <a:p>
            <a:pPr marL="914400" indent="-914400">
              <a:buFont typeface="+mj-lt"/>
              <a:buAutoNum type="arabicPeriod"/>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ROHIT KUMAR</a:t>
            </a:r>
          </a:p>
          <a:p>
            <a:pPr marL="914400" indent="-914400">
              <a:buFont typeface="+mj-lt"/>
              <a:buAutoNum type="arabicPeriod"/>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SHUBHAM KUMAR VERMA</a:t>
            </a:r>
          </a:p>
          <a:p>
            <a:pPr marL="914400" indent="-914400">
              <a:buFont typeface="+mj-lt"/>
              <a:buAutoNum type="arabicPeriod"/>
            </a:pPr>
            <a:endPar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03</a:t>
            </a:r>
          </a:p>
        </p:txBody>
      </p:sp>
      <p:pic>
        <p:nvPicPr>
          <p:cNvPr id="1026" name="Picture 2" descr="C:\Users\lab3\Desktop\stock-photo--d-man-sitting-at-a-round-table-and-having-business-meeting-d-render-304279925.jpg"/>
          <p:cNvPicPr>
            <a:picLocks noChangeAspect="1" noChangeArrowheads="1"/>
          </p:cNvPicPr>
          <p:nvPr/>
        </p:nvPicPr>
        <p:blipFill>
          <a:blip r:embed="rId4"/>
          <a:srcRect/>
          <a:stretch>
            <a:fillRect/>
          </a:stretch>
        </p:blipFill>
        <p:spPr bwMode="auto">
          <a:xfrm>
            <a:off x="6172200" y="1524000"/>
            <a:ext cx="2819400" cy="28956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80" y="1628800"/>
            <a:ext cx="4410691" cy="29725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3155" y="1772816"/>
            <a:ext cx="4241333" cy="2828580"/>
          </a:xfrm>
          <a:prstGeom prst="rect">
            <a:avLst/>
          </a:prstGeom>
        </p:spPr>
      </p:pic>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30</a:t>
            </a:r>
          </a:p>
        </p:txBody>
      </p:sp>
    </p:spTree>
    <p:extLst>
      <p:ext uri="{BB962C8B-B14F-4D97-AF65-F5344CB8AC3E}">
        <p14:creationId xmlns:p14="http://schemas.microsoft.com/office/powerpoint/2010/main" val="2903240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31</a:t>
            </a:r>
          </a:p>
        </p:txBody>
      </p:sp>
      <p:sp>
        <p:nvSpPr>
          <p:cNvPr id="8" name="Rectangle 7"/>
          <p:cNvSpPr/>
          <p:nvPr/>
        </p:nvSpPr>
        <p:spPr>
          <a:xfrm>
            <a:off x="2514600" y="1447800"/>
            <a:ext cx="4056559" cy="707886"/>
          </a:xfrm>
          <a:prstGeom prst="rect">
            <a:avLst/>
          </a:prstGeom>
          <a:noFill/>
        </p:spPr>
        <p:txBody>
          <a:bodyPr wrap="none" lIns="91440" tIns="45720" rIns="91440" bIns="45720">
            <a:spAutoFit/>
          </a:bodyPr>
          <a:lstStyle/>
          <a:p>
            <a:pPr algn="ctr"/>
            <a: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HOW IT IS SECURE</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 name="Rectangle 8"/>
          <p:cNvSpPr/>
          <p:nvPr/>
        </p:nvSpPr>
        <p:spPr>
          <a:xfrm>
            <a:off x="0" y="2209800"/>
            <a:ext cx="9144000" cy="4031873"/>
          </a:xfrm>
          <a:prstGeom prst="rect">
            <a:avLst/>
          </a:prstGeom>
          <a:noFill/>
        </p:spPr>
        <p:txBody>
          <a:bodyPr wrap="square" lIns="91440" tIns="45720" rIns="91440" bIns="45720">
            <a:spAutoFit/>
          </a:bodyPr>
          <a:lstStyle/>
          <a:p>
            <a:pPr marL="514350" indent="-514350" algn="just">
              <a:buFont typeface="+mj-lt"/>
              <a:buAutoNum type="arabicPeriod"/>
            </a:pPr>
            <a:r>
              <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Admin privileges is provided to forms like registration form, stock entry form , purchase details form by which without admin permission no unwanted user can access it.</a:t>
            </a:r>
          </a:p>
          <a:p>
            <a:pPr marL="514350" indent="-514350" algn="just">
              <a:buFont typeface="+mj-lt"/>
              <a:buAutoNum type="arabicPeriod"/>
            </a:pPr>
            <a:endPar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marL="514350" indent="-514350" algn="just">
              <a:buFont typeface="+mj-lt"/>
              <a:buAutoNum type="arabicPeriod"/>
            </a:pPr>
            <a:r>
              <a:rPr lang="en-US" sz="32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Due to admin privilege our data is secured by getting lost. </a:t>
            </a:r>
          </a:p>
        </p:txBody>
      </p:sp>
      <p:pic>
        <p:nvPicPr>
          <p:cNvPr id="5123" name="Picture 3" descr="C:\Users\lab3\Desktop\1.jpg"/>
          <p:cNvPicPr>
            <a:picLocks noChangeAspect="1" noChangeArrowheads="1"/>
          </p:cNvPicPr>
          <p:nvPr/>
        </p:nvPicPr>
        <p:blipFill>
          <a:blip r:embed="rId4" cstate="print"/>
          <a:srcRect/>
          <a:stretch>
            <a:fillRect/>
          </a:stretch>
        </p:blipFill>
        <p:spPr bwMode="auto">
          <a:xfrm>
            <a:off x="228600" y="1524000"/>
            <a:ext cx="1447800" cy="817563"/>
          </a:xfrm>
          <a:prstGeom prst="rect">
            <a:avLst/>
          </a:prstGeom>
          <a:noFill/>
        </p:spPr>
      </p:pic>
    </p:spTree>
    <p:extLst>
      <p:ext uri="{BB962C8B-B14F-4D97-AF65-F5344CB8AC3E}">
        <p14:creationId xmlns:p14="http://schemas.microsoft.com/office/powerpoint/2010/main" val="2903240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32</a:t>
            </a:r>
          </a:p>
        </p:txBody>
      </p:sp>
      <p:sp>
        <p:nvSpPr>
          <p:cNvPr id="8" name="Rectangle 7"/>
          <p:cNvSpPr/>
          <p:nvPr/>
        </p:nvSpPr>
        <p:spPr>
          <a:xfrm>
            <a:off x="228600" y="1295400"/>
            <a:ext cx="8534400" cy="1323439"/>
          </a:xfrm>
          <a:prstGeom prst="rect">
            <a:avLst/>
          </a:prstGeom>
          <a:noFill/>
        </p:spPr>
        <p:txBody>
          <a:bodyPr wrap="square" lIns="91440" tIns="45720" rIns="91440" bIns="45720">
            <a:spAutoFit/>
          </a:bodyPr>
          <a:lstStyle/>
          <a:p>
            <a:pPr algn="ctr"/>
            <a:r>
              <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WHY TO IMPLEMENT ADMIN </a:t>
            </a:r>
            <a: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SECURITIES</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 name="Rectangle 8"/>
          <p:cNvSpPr/>
          <p:nvPr/>
        </p:nvSpPr>
        <p:spPr>
          <a:xfrm>
            <a:off x="0" y="2895600"/>
            <a:ext cx="9144000" cy="3046988"/>
          </a:xfrm>
          <a:prstGeom prst="rect">
            <a:avLst/>
          </a:prstGeom>
          <a:noFill/>
        </p:spPr>
        <p:txBody>
          <a:bodyPr wrap="square" lIns="91440" tIns="45720" rIns="91440" bIns="45720">
            <a:spAutoFit/>
          </a:bodyPr>
          <a:lstStyle/>
          <a:p>
            <a:pPr marL="514350" indent="-514350" algn="just">
              <a:buFont typeface="+mj-lt"/>
              <a:buAutoNum type="arabicPeriod"/>
            </a:pPr>
            <a:r>
              <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As the user can delete data or may perform some theft action that is why admin privilege is required.</a:t>
            </a:r>
          </a:p>
          <a:p>
            <a:pPr marL="514350" indent="-514350" algn="just">
              <a:buFont typeface="+mj-lt"/>
              <a:buAutoNum type="arabicPeriod"/>
            </a:pPr>
            <a:endPar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marL="514350" indent="-514350" algn="just">
              <a:buFont typeface="+mj-lt"/>
              <a:buAutoNum type="arabicPeriod"/>
            </a:pPr>
            <a:r>
              <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Duplicity of data can also be done by the respective user and data may be lost.</a:t>
            </a:r>
          </a:p>
        </p:txBody>
      </p:sp>
      <p:pic>
        <p:nvPicPr>
          <p:cNvPr id="4098" name="Picture 2" descr="C:\Users\lab3\Desktop\Question-mark-funny-face.jpg"/>
          <p:cNvPicPr>
            <a:picLocks noChangeAspect="1" noChangeArrowheads="1"/>
          </p:cNvPicPr>
          <p:nvPr/>
        </p:nvPicPr>
        <p:blipFill>
          <a:blip r:embed="rId4"/>
          <a:srcRect/>
          <a:stretch>
            <a:fillRect/>
          </a:stretch>
        </p:blipFill>
        <p:spPr bwMode="auto">
          <a:xfrm>
            <a:off x="7653337" y="1447800"/>
            <a:ext cx="1490663" cy="1524000"/>
          </a:xfrm>
          <a:prstGeom prst="rect">
            <a:avLst/>
          </a:prstGeom>
          <a:noFill/>
        </p:spPr>
      </p:pic>
    </p:spTree>
    <p:extLst>
      <p:ext uri="{BB962C8B-B14F-4D97-AF65-F5344CB8AC3E}">
        <p14:creationId xmlns:p14="http://schemas.microsoft.com/office/powerpoint/2010/main" val="2903240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 Box 4"/>
          <p:cNvSpPr txBox="1">
            <a:spLocks noChangeArrowheads="1"/>
          </p:cNvSpPr>
          <p:nvPr/>
        </p:nvSpPr>
        <p:spPr bwMode="auto">
          <a:xfrm>
            <a:off x="1939320" y="1312757"/>
            <a:ext cx="54537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TESTING &amp; VALIDATIONS</a:t>
            </a:r>
          </a:p>
        </p:txBody>
      </p:sp>
      <p:sp>
        <p:nvSpPr>
          <p:cNvPr id="6" name="Rectangle 5"/>
          <p:cNvSpPr>
            <a:spLocks noChangeArrowheads="1"/>
          </p:cNvSpPr>
          <p:nvPr/>
        </p:nvSpPr>
        <p:spPr bwMode="auto">
          <a:xfrm>
            <a:off x="94192" y="1618664"/>
            <a:ext cx="895561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9239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endParaRPr lang="en-US"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ahoma" panose="020B0604030504040204" pitchFamily="34" charset="0"/>
            </a:endParaRPr>
          </a:p>
          <a:p>
            <a:pPr algn="ctr"/>
            <a:r>
              <a:rPr lang="en-US"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ahoma" panose="020B0604030504040204" pitchFamily="34" charset="0"/>
              </a:rPr>
              <a:t>TESTING</a:t>
            </a:r>
          </a:p>
          <a:p>
            <a:r>
              <a:rPr lang="en-US"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anose="020B0604030504040204" pitchFamily="34" charset="0"/>
              </a:rPr>
              <a:t>	In a software development projects, errors can be generated at any stage during the development phase. For each phase we have different techniques to eliminate the bugs that originate in that phase.</a:t>
            </a:r>
          </a:p>
          <a:p>
            <a:pPr algn="ctr"/>
            <a:endParaRPr lang="en-US" altLang="en-US" sz="2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anose="020B0604030504040204" pitchFamily="34" charset="0"/>
            </a:endParaRPr>
          </a:p>
          <a:p>
            <a:pPr algn="ctr"/>
            <a:r>
              <a:rPr lang="en-US"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ahoma" panose="020B0604030504040204" pitchFamily="34" charset="0"/>
              </a:rPr>
              <a:t>UNIT TESTING:</a:t>
            </a:r>
          </a:p>
          <a:p>
            <a:r>
              <a:rPr lang="en-US"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anose="020B0604030504040204" pitchFamily="34" charset="0"/>
              </a:rPr>
              <a:t>	In these testing individuals modules of the system were tested separately for the specifications produced at the design phase. For all the modules the different test cases are produced. All the coding bugs are removed in this phase of testing.</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33</a:t>
            </a:r>
          </a:p>
        </p:txBody>
      </p:sp>
      <p:pic>
        <p:nvPicPr>
          <p:cNvPr id="2052" name="Picture 4" descr="C:\Users\lab3\Desktop\blue cogs.png"/>
          <p:cNvPicPr>
            <a:picLocks noChangeAspect="1" noChangeArrowheads="1"/>
          </p:cNvPicPr>
          <p:nvPr/>
        </p:nvPicPr>
        <p:blipFill>
          <a:blip r:embed="rId4" cstate="print"/>
          <a:srcRect/>
          <a:stretch>
            <a:fillRect/>
          </a:stretch>
        </p:blipFill>
        <p:spPr bwMode="auto">
          <a:xfrm>
            <a:off x="0" y="1447800"/>
            <a:ext cx="1752600" cy="1371600"/>
          </a:xfrm>
          <a:prstGeom prst="rect">
            <a:avLst/>
          </a:prstGeom>
          <a:noFill/>
        </p:spPr>
      </p:pic>
    </p:spTree>
    <p:extLst>
      <p:ext uri="{BB962C8B-B14F-4D97-AF65-F5344CB8AC3E}">
        <p14:creationId xmlns:p14="http://schemas.microsoft.com/office/powerpoint/2010/main" val="3440188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 Box 4"/>
          <p:cNvSpPr txBox="1">
            <a:spLocks noChangeArrowheads="1"/>
          </p:cNvSpPr>
          <p:nvPr/>
        </p:nvSpPr>
        <p:spPr bwMode="auto">
          <a:xfrm>
            <a:off x="3491880" y="1484784"/>
            <a:ext cx="20162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TESTING</a:t>
            </a:r>
          </a:p>
        </p:txBody>
      </p:sp>
      <p:sp>
        <p:nvSpPr>
          <p:cNvPr id="6" name="Rectangle 5"/>
          <p:cNvSpPr>
            <a:spLocks noChangeArrowheads="1"/>
          </p:cNvSpPr>
          <p:nvPr/>
        </p:nvSpPr>
        <p:spPr bwMode="auto">
          <a:xfrm>
            <a:off x="160141" y="2368624"/>
            <a:ext cx="898385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628650">
              <a:tabLst>
                <a:tab pos="1695450" algn="l"/>
              </a:tabLst>
              <a:defRPr>
                <a:solidFill>
                  <a:schemeClr val="tx1"/>
                </a:solidFill>
                <a:latin typeface="Arial" panose="020B0604020202020204" pitchFamily="34" charset="0"/>
              </a:defRPr>
            </a:lvl1pPr>
            <a:lvl2pPr>
              <a:tabLst>
                <a:tab pos="1695450" algn="l"/>
              </a:tabLst>
              <a:defRPr>
                <a:solidFill>
                  <a:schemeClr val="tx1"/>
                </a:solidFill>
                <a:latin typeface="Arial" panose="020B0604020202020204" pitchFamily="34" charset="0"/>
              </a:defRPr>
            </a:lvl2pPr>
            <a:lvl3pPr>
              <a:tabLst>
                <a:tab pos="1695450" algn="l"/>
              </a:tabLst>
              <a:defRPr>
                <a:solidFill>
                  <a:schemeClr val="tx1"/>
                </a:solidFill>
                <a:latin typeface="Arial" panose="020B0604020202020204" pitchFamily="34" charset="0"/>
              </a:defRPr>
            </a:lvl3pPr>
            <a:lvl4pPr>
              <a:tabLst>
                <a:tab pos="1695450" algn="l"/>
              </a:tabLst>
              <a:defRPr>
                <a:solidFill>
                  <a:schemeClr val="tx1"/>
                </a:solidFill>
                <a:latin typeface="Arial" panose="020B0604020202020204" pitchFamily="34" charset="0"/>
              </a:defRPr>
            </a:lvl4pPr>
            <a:lvl5pPr>
              <a:tabLst>
                <a:tab pos="1695450" algn="l"/>
              </a:tabLst>
              <a:defRPr>
                <a:solidFill>
                  <a:schemeClr val="tx1"/>
                </a:solidFill>
                <a:latin typeface="Arial" panose="020B0604020202020204" pitchFamily="34" charset="0"/>
              </a:defRPr>
            </a:lvl5pPr>
            <a:lvl6pPr fontAlgn="base">
              <a:spcBef>
                <a:spcPct val="0"/>
              </a:spcBef>
              <a:spcAft>
                <a:spcPct val="0"/>
              </a:spcAft>
              <a:tabLst>
                <a:tab pos="1695450" algn="l"/>
              </a:tabLst>
              <a:defRPr>
                <a:solidFill>
                  <a:schemeClr val="tx1"/>
                </a:solidFill>
                <a:latin typeface="Arial" panose="020B0604020202020204" pitchFamily="34" charset="0"/>
              </a:defRPr>
            </a:lvl6pPr>
            <a:lvl7pPr fontAlgn="base">
              <a:spcBef>
                <a:spcPct val="0"/>
              </a:spcBef>
              <a:spcAft>
                <a:spcPct val="0"/>
              </a:spcAft>
              <a:tabLst>
                <a:tab pos="1695450" algn="l"/>
              </a:tabLst>
              <a:defRPr>
                <a:solidFill>
                  <a:schemeClr val="tx1"/>
                </a:solidFill>
                <a:latin typeface="Arial" panose="020B0604020202020204" pitchFamily="34" charset="0"/>
              </a:defRPr>
            </a:lvl7pPr>
            <a:lvl8pPr fontAlgn="base">
              <a:spcBef>
                <a:spcPct val="0"/>
              </a:spcBef>
              <a:spcAft>
                <a:spcPct val="0"/>
              </a:spcAft>
              <a:tabLst>
                <a:tab pos="1695450" algn="l"/>
              </a:tabLst>
              <a:defRPr>
                <a:solidFill>
                  <a:schemeClr val="tx1"/>
                </a:solidFill>
                <a:latin typeface="Arial" panose="020B0604020202020204" pitchFamily="34" charset="0"/>
              </a:defRPr>
            </a:lvl8pPr>
            <a:lvl9pPr fontAlgn="base">
              <a:spcBef>
                <a:spcPct val="0"/>
              </a:spcBef>
              <a:spcAft>
                <a:spcPct val="0"/>
              </a:spcAft>
              <a:tabLst>
                <a:tab pos="1695450" algn="l"/>
              </a:tabLst>
              <a:defRPr>
                <a:solidFill>
                  <a:schemeClr val="tx1"/>
                </a:solidFill>
                <a:latin typeface="Arial" panose="020B0604020202020204" pitchFamily="34" charset="0"/>
              </a:defRPr>
            </a:lvl9pPr>
          </a:lstStyle>
          <a:p>
            <a:pPr algn="ctr"/>
            <a:r>
              <a:rPr lang="en-US" altLang="en-US" sz="2400" dirty="0">
                <a:ln w="0"/>
                <a:solidFill>
                  <a:schemeClr val="accent1"/>
                </a:solidFill>
                <a:effectLst>
                  <a:outerShdw blurRad="38100" dist="25400" dir="5400000" algn="ctr" rotWithShape="0">
                    <a:srgbClr val="6E747A">
                      <a:alpha val="43000"/>
                    </a:srgbClr>
                  </a:outerShdw>
                </a:effectLst>
                <a:latin typeface="Tahoma" panose="020B0604030504040204" pitchFamily="34" charset="0"/>
              </a:rPr>
              <a:t>INTEGRATION TESTING:</a:t>
            </a:r>
          </a:p>
          <a:p>
            <a:r>
              <a:rPr lang="en-US"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anose="020B0604030504040204" pitchFamily="34" charset="0"/>
              </a:rPr>
              <a:t>	   In this phase of   testing we considered all the different modules that we have created.  A separate test plans are created and finalized. And the results are which we got is satisfactory.</a:t>
            </a:r>
          </a:p>
          <a:p>
            <a:endParaRPr lang="en-US"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anose="020B0604030504040204" pitchFamily="34" charset="0"/>
            </a:endParaRPr>
          </a:p>
          <a:p>
            <a:pPr algn="ctr"/>
            <a:r>
              <a:rPr lang="en-US" altLang="en-US" sz="2400" dirty="0">
                <a:ln w="0"/>
                <a:solidFill>
                  <a:schemeClr val="accent1"/>
                </a:solidFill>
                <a:effectLst>
                  <a:outerShdw blurRad="38100" dist="25400" dir="5400000" algn="ctr" rotWithShape="0">
                    <a:srgbClr val="6E747A">
                      <a:alpha val="43000"/>
                    </a:srgbClr>
                  </a:outerShdw>
                </a:effectLst>
                <a:latin typeface="Tahoma" panose="020B0604030504040204" pitchFamily="34" charset="0"/>
              </a:rPr>
              <a:t>SYSTEM TESTING:</a:t>
            </a:r>
          </a:p>
          <a:p>
            <a:r>
              <a:rPr lang="en-US"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anose="020B0604030504040204" pitchFamily="34" charset="0"/>
              </a:rPr>
              <a:t>                 In this phase of testing we have seen the entire working of the project. In this phase of testing we made validation, navigation etc.</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34</a:t>
            </a:r>
          </a:p>
        </p:txBody>
      </p:sp>
      <p:pic>
        <p:nvPicPr>
          <p:cNvPr id="8" name="Picture 3" descr="C:\Users\lab3\Desktop\stay-safe-online-protect-your-computer-from-viruses-for-free-136416541311603901-170317155640.jpg"/>
          <p:cNvPicPr>
            <a:picLocks noChangeAspect="1" noChangeArrowheads="1"/>
          </p:cNvPicPr>
          <p:nvPr/>
        </p:nvPicPr>
        <p:blipFill>
          <a:blip r:embed="rId4"/>
          <a:srcRect/>
          <a:stretch>
            <a:fillRect/>
          </a:stretch>
        </p:blipFill>
        <p:spPr bwMode="auto">
          <a:xfrm>
            <a:off x="0" y="1524000"/>
            <a:ext cx="2057400" cy="1600200"/>
          </a:xfrm>
          <a:prstGeom prst="rect">
            <a:avLst/>
          </a:prstGeom>
          <a:noFill/>
        </p:spPr>
      </p:pic>
    </p:spTree>
    <p:extLst>
      <p:ext uri="{BB962C8B-B14F-4D97-AF65-F5344CB8AC3E}">
        <p14:creationId xmlns:p14="http://schemas.microsoft.com/office/powerpoint/2010/main" val="281375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 Box 4"/>
          <p:cNvSpPr txBox="1">
            <a:spLocks noChangeArrowheads="1"/>
          </p:cNvSpPr>
          <p:nvPr/>
        </p:nvSpPr>
        <p:spPr bwMode="auto">
          <a:xfrm>
            <a:off x="3262449" y="1412776"/>
            <a:ext cx="26191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SUMMARY</a:t>
            </a:r>
          </a:p>
        </p:txBody>
      </p:sp>
      <p:sp>
        <p:nvSpPr>
          <p:cNvPr id="6" name="Rectangle 5"/>
          <p:cNvSpPr>
            <a:spLocks noChangeArrowheads="1"/>
          </p:cNvSpPr>
          <p:nvPr/>
        </p:nvSpPr>
        <p:spPr bwMode="auto">
          <a:xfrm>
            <a:off x="-16233" y="2192552"/>
            <a:ext cx="903474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342900" algn="l"/>
                <a:tab pos="571500" algn="l"/>
                <a:tab pos="800100" algn="l"/>
              </a:tabLst>
              <a:defRPr>
                <a:solidFill>
                  <a:schemeClr val="tx1"/>
                </a:solidFill>
                <a:latin typeface="Arial" panose="020B0604020202020204" pitchFamily="34" charset="0"/>
              </a:defRPr>
            </a:lvl1pPr>
            <a:lvl2pPr>
              <a:tabLst>
                <a:tab pos="342900" algn="l"/>
                <a:tab pos="571500" algn="l"/>
                <a:tab pos="800100" algn="l"/>
              </a:tabLst>
              <a:defRPr>
                <a:solidFill>
                  <a:schemeClr val="tx1"/>
                </a:solidFill>
                <a:latin typeface="Arial" panose="020B0604020202020204" pitchFamily="34" charset="0"/>
              </a:defRPr>
            </a:lvl2pPr>
            <a:lvl3pPr>
              <a:tabLst>
                <a:tab pos="342900" algn="l"/>
                <a:tab pos="571500" algn="l"/>
                <a:tab pos="800100" algn="l"/>
              </a:tabLst>
              <a:defRPr>
                <a:solidFill>
                  <a:schemeClr val="tx1"/>
                </a:solidFill>
                <a:latin typeface="Arial" panose="020B0604020202020204" pitchFamily="34" charset="0"/>
              </a:defRPr>
            </a:lvl3pPr>
            <a:lvl4pPr>
              <a:tabLst>
                <a:tab pos="342900" algn="l"/>
                <a:tab pos="571500" algn="l"/>
                <a:tab pos="800100" algn="l"/>
              </a:tabLst>
              <a:defRPr>
                <a:solidFill>
                  <a:schemeClr val="tx1"/>
                </a:solidFill>
                <a:latin typeface="Arial" panose="020B0604020202020204" pitchFamily="34" charset="0"/>
              </a:defRPr>
            </a:lvl4pPr>
            <a:lvl5pPr>
              <a:tabLst>
                <a:tab pos="342900" algn="l"/>
                <a:tab pos="571500" algn="l"/>
                <a:tab pos="800100" algn="l"/>
              </a:tabLst>
              <a:defRPr>
                <a:solidFill>
                  <a:schemeClr val="tx1"/>
                </a:solidFill>
                <a:latin typeface="Arial" panose="020B0604020202020204" pitchFamily="34" charset="0"/>
              </a:defRPr>
            </a:lvl5pPr>
            <a:lvl6pPr fontAlgn="base">
              <a:spcBef>
                <a:spcPct val="0"/>
              </a:spcBef>
              <a:spcAft>
                <a:spcPct val="0"/>
              </a:spcAft>
              <a:tabLst>
                <a:tab pos="342900" algn="l"/>
                <a:tab pos="571500" algn="l"/>
                <a:tab pos="800100" algn="l"/>
              </a:tabLst>
              <a:defRPr>
                <a:solidFill>
                  <a:schemeClr val="tx1"/>
                </a:solidFill>
                <a:latin typeface="Arial" panose="020B0604020202020204" pitchFamily="34" charset="0"/>
              </a:defRPr>
            </a:lvl6pPr>
            <a:lvl7pPr fontAlgn="base">
              <a:spcBef>
                <a:spcPct val="0"/>
              </a:spcBef>
              <a:spcAft>
                <a:spcPct val="0"/>
              </a:spcAft>
              <a:tabLst>
                <a:tab pos="342900" algn="l"/>
                <a:tab pos="571500" algn="l"/>
                <a:tab pos="800100" algn="l"/>
              </a:tabLst>
              <a:defRPr>
                <a:solidFill>
                  <a:schemeClr val="tx1"/>
                </a:solidFill>
                <a:latin typeface="Arial" panose="020B0604020202020204" pitchFamily="34" charset="0"/>
              </a:defRPr>
            </a:lvl7pPr>
            <a:lvl8pPr fontAlgn="base">
              <a:spcBef>
                <a:spcPct val="0"/>
              </a:spcBef>
              <a:spcAft>
                <a:spcPct val="0"/>
              </a:spcAft>
              <a:tabLst>
                <a:tab pos="342900" algn="l"/>
                <a:tab pos="571500" algn="l"/>
                <a:tab pos="800100" algn="l"/>
              </a:tabLst>
              <a:defRPr>
                <a:solidFill>
                  <a:schemeClr val="tx1"/>
                </a:solidFill>
                <a:latin typeface="Arial" panose="020B0604020202020204" pitchFamily="34" charset="0"/>
              </a:defRPr>
            </a:lvl8pPr>
            <a:lvl9pPr fontAlgn="base">
              <a:spcBef>
                <a:spcPct val="0"/>
              </a:spcBef>
              <a:spcAft>
                <a:spcPct val="0"/>
              </a:spcAft>
              <a:tabLst>
                <a:tab pos="342900" algn="l"/>
                <a:tab pos="571500" algn="l"/>
                <a:tab pos="800100" algn="l"/>
              </a:tabLst>
              <a:defRPr>
                <a:solidFill>
                  <a:schemeClr val="tx1"/>
                </a:solidFill>
                <a:latin typeface="Arial" panose="020B0604020202020204" pitchFamily="34" charset="0"/>
              </a:defRPr>
            </a:lvl9pPr>
          </a:lstStyle>
          <a:p>
            <a:pPr marL="342900" indent="-342900">
              <a:buFont typeface="+mj-lt"/>
              <a:buAutoNum type="arabicPeriod"/>
            </a:pPr>
            <a:r>
              <a:rPr lang="en-US"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ahoma" panose="020B0604030504040204" pitchFamily="34" charset="0"/>
              </a:rPr>
              <a:t>We overcame the problem of manual entry to the database.</a:t>
            </a:r>
          </a:p>
          <a:p>
            <a:pPr marL="342900" indent="-342900">
              <a:buFont typeface="+mj-lt"/>
              <a:buAutoNum type="arabicPeriod"/>
            </a:pPr>
            <a:r>
              <a:rPr lang="en-US"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ahoma" panose="020B0604030504040204" pitchFamily="34" charset="0"/>
              </a:rPr>
              <a:t>The detailed information about the STOCK and the ITEMS PRESENT there are recorded in the database can be retrieved easily.</a:t>
            </a:r>
          </a:p>
          <a:p>
            <a:pPr marL="342900" indent="-342900">
              <a:buFont typeface="+mj-lt"/>
              <a:buAutoNum type="arabicPeriod"/>
            </a:pPr>
            <a:r>
              <a:rPr lang="en-US"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ahoma" panose="020B0604030504040204" pitchFamily="34" charset="0"/>
              </a:rPr>
              <a:t>There will be the neat maintenance of documentation.</a:t>
            </a:r>
          </a:p>
          <a:p>
            <a:pPr marL="342900" indent="-342900">
              <a:buFont typeface="+mj-lt"/>
              <a:buAutoNum type="arabicPeriod"/>
            </a:pPr>
            <a:r>
              <a:rPr lang="en-US"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ahoma" panose="020B0604030504040204" pitchFamily="34" charset="0"/>
              </a:rPr>
              <a:t>Easy view of reports. </a:t>
            </a:r>
          </a:p>
          <a:p>
            <a:pPr marL="342900" indent="-342900">
              <a:buFont typeface="+mj-lt"/>
              <a:buAutoNum type="arabicPeriod"/>
            </a:pPr>
            <a:r>
              <a:rPr lang="en-US"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ahoma" panose="020B0604030504040204" pitchFamily="34" charset="0"/>
              </a:rPr>
              <a:t>Reduction in the wastage of time.</a:t>
            </a:r>
          </a:p>
          <a:p>
            <a:pPr marL="342900" indent="-342900">
              <a:buFont typeface="+mj-lt"/>
              <a:buAutoNum type="arabicPeriod"/>
            </a:pPr>
            <a:r>
              <a:rPr lang="en-US"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ahoma" panose="020B0604030504040204" pitchFamily="34" charset="0"/>
              </a:rPr>
              <a:t>Provides more security compared  to the manual system which might be followed in the present </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35</a:t>
            </a:r>
          </a:p>
        </p:txBody>
      </p:sp>
    </p:spTree>
    <p:extLst>
      <p:ext uri="{BB962C8B-B14F-4D97-AF65-F5344CB8AC3E}">
        <p14:creationId xmlns:p14="http://schemas.microsoft.com/office/powerpoint/2010/main" val="669037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 Box 4"/>
          <p:cNvSpPr txBox="1">
            <a:spLocks noChangeArrowheads="1"/>
          </p:cNvSpPr>
          <p:nvPr/>
        </p:nvSpPr>
        <p:spPr bwMode="auto">
          <a:xfrm>
            <a:off x="1979712" y="1312757"/>
            <a:ext cx="55059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b="1" dirty="0">
                <a:ln w="22225">
                  <a:solidFill>
                    <a:schemeClr val="accent2"/>
                  </a:solidFill>
                  <a:prstDash val="solid"/>
                </a:ln>
                <a:solidFill>
                  <a:schemeClr val="accent2">
                    <a:lumMod val="40000"/>
                    <a:lumOff val="60000"/>
                  </a:schemeClr>
                </a:solidFill>
              </a:rPr>
              <a:t>FUTURE ENHANCEMENT</a:t>
            </a:r>
          </a:p>
        </p:txBody>
      </p:sp>
      <p:sp>
        <p:nvSpPr>
          <p:cNvPr id="6" name="Rectangle 5"/>
          <p:cNvSpPr>
            <a:spLocks noChangeArrowheads="1"/>
          </p:cNvSpPr>
          <p:nvPr/>
        </p:nvSpPr>
        <p:spPr bwMode="auto">
          <a:xfrm>
            <a:off x="0" y="2459504"/>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5715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r>
              <a:rPr lang="en-US" altLang="en-US" sz="2400" dirty="0">
                <a:ln w="0"/>
                <a:solidFill>
                  <a:schemeClr val="accent1"/>
                </a:solidFill>
                <a:effectLst>
                  <a:outerShdw blurRad="38100" dist="25400" dir="5400000" algn="ctr" rotWithShape="0">
                    <a:srgbClr val="6E747A">
                      <a:alpha val="43000"/>
                    </a:srgbClr>
                  </a:outerShdw>
                </a:effectLst>
                <a:latin typeface="Tahoma" panose="020B0604030504040204" pitchFamily="34" charset="0"/>
              </a:rPr>
              <a:t>It can be used in shops and stores where there is a need to maintain lots of data at huge bulk. </a:t>
            </a:r>
          </a:p>
          <a:p>
            <a:endParaRPr lang="en-US" altLang="en-US" sz="2400" dirty="0">
              <a:ln w="0"/>
              <a:solidFill>
                <a:schemeClr val="accent1"/>
              </a:solidFill>
              <a:effectLst>
                <a:outerShdw blurRad="38100" dist="25400" dir="5400000" algn="ctr" rotWithShape="0">
                  <a:srgbClr val="6E747A">
                    <a:alpha val="43000"/>
                  </a:srgbClr>
                </a:outerShdw>
              </a:effectLst>
              <a:latin typeface="Tahoma" panose="020B0604030504040204" pitchFamily="34" charset="0"/>
            </a:endParaRPr>
          </a:p>
          <a:p>
            <a:r>
              <a:rPr lang="en-US" altLang="en-US" sz="2400" dirty="0">
                <a:ln w="0"/>
                <a:solidFill>
                  <a:schemeClr val="accent1"/>
                </a:solidFill>
                <a:effectLst>
                  <a:outerShdw blurRad="38100" dist="25400" dir="5400000" algn="ctr" rotWithShape="0">
                    <a:srgbClr val="6E747A">
                      <a:alpha val="43000"/>
                    </a:srgbClr>
                  </a:outerShdw>
                </a:effectLst>
                <a:latin typeface="Tahoma" panose="020B0604030504040204" pitchFamily="34" charset="0"/>
              </a:rPr>
              <a:t>It lowers the loss risks that can be generated by the user.</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36</a:t>
            </a:r>
          </a:p>
        </p:txBody>
      </p:sp>
    </p:spTree>
    <p:extLst>
      <p:ext uri="{BB962C8B-B14F-4D97-AF65-F5344CB8AC3E}">
        <p14:creationId xmlns:p14="http://schemas.microsoft.com/office/powerpoint/2010/main" val="2176563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 Box 4"/>
          <p:cNvSpPr txBox="1">
            <a:spLocks noChangeArrowheads="1"/>
          </p:cNvSpPr>
          <p:nvPr/>
        </p:nvSpPr>
        <p:spPr bwMode="auto">
          <a:xfrm>
            <a:off x="3203848" y="1412776"/>
            <a:ext cx="29913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4000" dirty="0">
                <a:ln w="0"/>
                <a:solidFill>
                  <a:schemeClr val="accent1"/>
                </a:solidFill>
                <a:effectLst>
                  <a:outerShdw blurRad="38100" dist="25400" dir="5400000" algn="ctr" rotWithShape="0">
                    <a:srgbClr val="6E747A">
                      <a:alpha val="43000"/>
                    </a:srgbClr>
                  </a:outerShdw>
                </a:effectLst>
              </a:rPr>
              <a:t>CONCLUSION</a:t>
            </a:r>
          </a:p>
        </p:txBody>
      </p:sp>
      <p:sp>
        <p:nvSpPr>
          <p:cNvPr id="6" name="Rectangle 3"/>
          <p:cNvSpPr>
            <a:spLocks noChangeArrowheads="1"/>
          </p:cNvSpPr>
          <p:nvPr/>
        </p:nvSpPr>
        <p:spPr bwMode="auto">
          <a:xfrm>
            <a:off x="182380" y="2120662"/>
            <a:ext cx="88541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11430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r>
              <a:rPr lang="en-US" altLang="en-US" sz="2400" b="1" dirty="0">
                <a:ln w="6600">
                  <a:solidFill>
                    <a:schemeClr val="accent2"/>
                  </a:solidFill>
                  <a:prstDash val="solid"/>
                </a:ln>
                <a:solidFill>
                  <a:srgbClr val="FFFFFF"/>
                </a:solidFill>
                <a:effectLst>
                  <a:outerShdw dist="38100" dir="2700000" algn="tl" rotWithShape="0">
                    <a:schemeClr val="accent2"/>
                  </a:outerShdw>
                </a:effectLst>
                <a:latin typeface="Tahoma" panose="020B0604030504040204" pitchFamily="34" charset="0"/>
              </a:rPr>
              <a:t>Accordingly, the project serves as fine resources for the SHOP requirements with high flexibility and reliability. As we stand at this juncture, with our project completed, we look back in retrospection at those six months, which has brought to this elite place.</a:t>
            </a:r>
          </a:p>
          <a:p>
            <a:endParaRPr lang="en-US" altLang="en-US" sz="2400" b="1" dirty="0">
              <a:ln w="6600">
                <a:solidFill>
                  <a:schemeClr val="accent2"/>
                </a:solidFill>
                <a:prstDash val="solid"/>
              </a:ln>
              <a:solidFill>
                <a:srgbClr val="FFFFFF"/>
              </a:solidFill>
              <a:effectLst>
                <a:outerShdw dist="38100" dir="2700000" algn="tl" rotWithShape="0">
                  <a:schemeClr val="accent2"/>
                </a:outerShdw>
              </a:effectLst>
              <a:latin typeface="Tahoma" panose="020B0604030504040204" pitchFamily="34" charset="0"/>
            </a:endParaRPr>
          </a:p>
          <a:p>
            <a:r>
              <a:rPr lang="en-US" altLang="en-US" sz="2400" b="1" dirty="0">
                <a:ln w="6600">
                  <a:solidFill>
                    <a:schemeClr val="accent2"/>
                  </a:solidFill>
                  <a:prstDash val="solid"/>
                </a:ln>
                <a:solidFill>
                  <a:srgbClr val="FFFFFF"/>
                </a:solidFill>
                <a:effectLst>
                  <a:outerShdw dist="38100" dir="2700000" algn="tl" rotWithShape="0">
                    <a:schemeClr val="accent2"/>
                  </a:outerShdw>
                </a:effectLst>
                <a:latin typeface="Tahoma" panose="020B0604030504040204" pitchFamily="34" charset="0"/>
              </a:rPr>
              <a:t>       	      At this time of conclusion we would like to remember all of them who helped us to complete this Grant effort successfully.</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37</a:t>
            </a:r>
          </a:p>
        </p:txBody>
      </p:sp>
    </p:spTree>
    <p:extLst>
      <p:ext uri="{BB962C8B-B14F-4D97-AF65-F5344CB8AC3E}">
        <p14:creationId xmlns:p14="http://schemas.microsoft.com/office/powerpoint/2010/main" val="16870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 Box 5"/>
          <p:cNvSpPr txBox="1">
            <a:spLocks noChangeArrowheads="1"/>
          </p:cNvSpPr>
          <p:nvPr/>
        </p:nvSpPr>
        <p:spPr bwMode="auto">
          <a:xfrm>
            <a:off x="2615837" y="1412776"/>
            <a:ext cx="39123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BIBLIOGRAPHY</a:t>
            </a:r>
          </a:p>
        </p:txBody>
      </p:sp>
      <p:sp>
        <p:nvSpPr>
          <p:cNvPr id="6" name="Rectangle 3"/>
          <p:cNvSpPr>
            <a:spLocks noChangeArrowheads="1"/>
          </p:cNvSpPr>
          <p:nvPr/>
        </p:nvSpPr>
        <p:spPr bwMode="auto">
          <a:xfrm>
            <a:off x="1820381" y="2539698"/>
            <a:ext cx="47109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143000" algn="l"/>
              </a:tabLst>
              <a:defRPr>
                <a:solidFill>
                  <a:schemeClr val="tx1"/>
                </a:solidFill>
                <a:latin typeface="Arial" panose="020B0604020202020204" pitchFamily="34" charset="0"/>
              </a:defRPr>
            </a:lvl1pPr>
            <a:lvl2pPr>
              <a:tabLst>
                <a:tab pos="1143000" algn="l"/>
              </a:tabLst>
              <a:defRPr>
                <a:solidFill>
                  <a:schemeClr val="tx1"/>
                </a:solidFill>
                <a:latin typeface="Arial" panose="020B0604020202020204" pitchFamily="34" charset="0"/>
              </a:defRPr>
            </a:lvl2pPr>
            <a:lvl3pPr>
              <a:tabLst>
                <a:tab pos="1143000" algn="l"/>
              </a:tabLst>
              <a:defRPr>
                <a:solidFill>
                  <a:schemeClr val="tx1"/>
                </a:solidFill>
                <a:latin typeface="Arial" panose="020B0604020202020204" pitchFamily="34" charset="0"/>
              </a:defRPr>
            </a:lvl3pPr>
            <a:lvl4pPr>
              <a:tabLst>
                <a:tab pos="1143000" algn="l"/>
              </a:tabLst>
              <a:defRPr>
                <a:solidFill>
                  <a:schemeClr val="tx1"/>
                </a:solidFill>
                <a:latin typeface="Arial" panose="020B0604020202020204" pitchFamily="34" charset="0"/>
              </a:defRPr>
            </a:lvl4pPr>
            <a:lvl5pPr>
              <a:tabLst>
                <a:tab pos="1143000" algn="l"/>
              </a:tabLst>
              <a:defRPr>
                <a:solidFill>
                  <a:schemeClr val="tx1"/>
                </a:solidFill>
                <a:latin typeface="Arial" panose="020B0604020202020204" pitchFamily="34" charset="0"/>
              </a:defRPr>
            </a:lvl5pPr>
            <a:lvl6pPr fontAlgn="base">
              <a:spcBef>
                <a:spcPct val="0"/>
              </a:spcBef>
              <a:spcAft>
                <a:spcPct val="0"/>
              </a:spcAft>
              <a:tabLst>
                <a:tab pos="1143000" algn="l"/>
              </a:tabLst>
              <a:defRPr>
                <a:solidFill>
                  <a:schemeClr val="tx1"/>
                </a:solidFill>
                <a:latin typeface="Arial" panose="020B0604020202020204" pitchFamily="34" charset="0"/>
              </a:defRPr>
            </a:lvl6pPr>
            <a:lvl7pPr fontAlgn="base">
              <a:spcBef>
                <a:spcPct val="0"/>
              </a:spcBef>
              <a:spcAft>
                <a:spcPct val="0"/>
              </a:spcAft>
              <a:tabLst>
                <a:tab pos="1143000" algn="l"/>
              </a:tabLst>
              <a:defRPr>
                <a:solidFill>
                  <a:schemeClr val="tx1"/>
                </a:solidFill>
                <a:latin typeface="Arial" panose="020B0604020202020204" pitchFamily="34" charset="0"/>
              </a:defRPr>
            </a:lvl7pPr>
            <a:lvl8pPr fontAlgn="base">
              <a:spcBef>
                <a:spcPct val="0"/>
              </a:spcBef>
              <a:spcAft>
                <a:spcPct val="0"/>
              </a:spcAft>
              <a:tabLst>
                <a:tab pos="1143000" algn="l"/>
              </a:tabLst>
              <a:defRPr>
                <a:solidFill>
                  <a:schemeClr val="tx1"/>
                </a:solidFill>
                <a:latin typeface="Arial" panose="020B0604020202020204" pitchFamily="34" charset="0"/>
              </a:defRPr>
            </a:lvl8pPr>
            <a:lvl9pPr fontAlgn="base">
              <a:spcBef>
                <a:spcPct val="0"/>
              </a:spcBef>
              <a:spcAft>
                <a:spcPct val="0"/>
              </a:spcAft>
              <a:tabLst>
                <a:tab pos="1143000" algn="l"/>
              </a:tabLst>
              <a:defRPr>
                <a:solidFill>
                  <a:schemeClr val="tx1"/>
                </a:solidFill>
                <a:latin typeface="Arial" panose="020B0604020202020204" pitchFamily="34" charset="0"/>
              </a:defRPr>
            </a:lvl9pPr>
          </a:lstStyle>
          <a:p>
            <a:r>
              <a:rPr lang="en-US" alt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ahoma" panose="020B0604030504040204" pitchFamily="34" charset="0"/>
              </a:rPr>
              <a:t>VB.NET 2008 Complete reference</a:t>
            </a:r>
          </a:p>
          <a:p>
            <a:r>
              <a:rPr lang="en-US" alt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ahoma" panose="020B0604030504040204" pitchFamily="34" charset="0"/>
              </a:rPr>
              <a:t> </a:t>
            </a:r>
          </a:p>
          <a:p>
            <a:r>
              <a:rPr lang="en-US" alt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ahoma" panose="020B0604030504040204" pitchFamily="34" charset="0"/>
              </a:rPr>
              <a:t>MS SQL Server 2005</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38</a:t>
            </a:r>
          </a:p>
        </p:txBody>
      </p:sp>
    </p:spTree>
    <p:extLst>
      <p:ext uri="{BB962C8B-B14F-4D97-AF65-F5344CB8AC3E}">
        <p14:creationId xmlns:p14="http://schemas.microsoft.com/office/powerpoint/2010/main" val="4113423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39</a:t>
            </a:r>
          </a:p>
        </p:txBody>
      </p:sp>
      <p:sp>
        <p:nvSpPr>
          <p:cNvPr id="6" name="Rectangle 5"/>
          <p:cNvSpPr/>
          <p:nvPr/>
        </p:nvSpPr>
        <p:spPr>
          <a:xfrm rot="20565092">
            <a:off x="2624191" y="2968685"/>
            <a:ext cx="3895618" cy="1323439"/>
          </a:xfrm>
          <a:prstGeom prst="rect">
            <a:avLst/>
          </a:prstGeom>
          <a:noFill/>
        </p:spPr>
        <p:txBody>
          <a:bodyPr wrap="non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END</a:t>
            </a:r>
          </a:p>
        </p:txBody>
      </p:sp>
    </p:spTree>
    <p:extLst>
      <p:ext uri="{BB962C8B-B14F-4D97-AF65-F5344CB8AC3E}">
        <p14:creationId xmlns:p14="http://schemas.microsoft.com/office/powerpoint/2010/main" val="240806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2895600" y="1447800"/>
            <a:ext cx="3548471"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6" name="Rectangle 5"/>
          <p:cNvSpPr/>
          <p:nvPr/>
        </p:nvSpPr>
        <p:spPr>
          <a:xfrm>
            <a:off x="107504" y="2209800"/>
            <a:ext cx="9036496" cy="2554545"/>
          </a:xfrm>
          <a:prstGeom prst="rect">
            <a:avLst/>
          </a:prstGeom>
          <a:noFill/>
        </p:spPr>
        <p:txBody>
          <a:bodyPr wrap="square" lIns="91440" tIns="45720" rIns="91440" bIns="45720">
            <a:spAutoFit/>
          </a:bodyPr>
          <a:lstStyle/>
          <a:p>
            <a:pPr algn="just"/>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This software is called </a:t>
            </a: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STOCK MANAGEMENT SYSTEM </a:t>
            </a: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Is a software for managing a shops product selling details and storage system.it has different option in order to manage a shops product details sequentially.</a:t>
            </a:r>
            <a:endPar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04</a:t>
            </a:r>
          </a:p>
        </p:txBody>
      </p:sp>
    </p:spTree>
    <p:extLst>
      <p:ext uri="{BB962C8B-B14F-4D97-AF65-F5344CB8AC3E}">
        <p14:creationId xmlns:p14="http://schemas.microsoft.com/office/powerpoint/2010/main" val="9873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05</a:t>
            </a:r>
          </a:p>
        </p:txBody>
      </p:sp>
      <p:sp>
        <p:nvSpPr>
          <p:cNvPr id="6" name="Rectangle 5"/>
          <p:cNvSpPr/>
          <p:nvPr/>
        </p:nvSpPr>
        <p:spPr>
          <a:xfrm>
            <a:off x="2133600" y="1524000"/>
            <a:ext cx="4587987" cy="707886"/>
          </a:xfrm>
          <a:prstGeom prst="rect">
            <a:avLst/>
          </a:prstGeom>
          <a:noFill/>
        </p:spPr>
        <p:txBody>
          <a:bodyPr wrap="none" lIns="91440" tIns="45720" rIns="91440" bIns="45720">
            <a:spAutoFit/>
          </a:bodyPr>
          <a:lstStyle/>
          <a:p>
            <a:pPr algn="ctr"/>
            <a:r>
              <a:rPr lang="en-US" sz="4000" dirty="0">
                <a:ln w="0"/>
                <a:solidFill>
                  <a:schemeClr val="accent1"/>
                </a:solidFill>
                <a:effectLst>
                  <a:outerShdw blurRad="38100" dist="25400" dir="5400000" algn="ctr" rotWithShape="0">
                    <a:srgbClr val="6E747A">
                      <a:alpha val="43000"/>
                    </a:srgbClr>
                  </a:outerShdw>
                </a:effectLst>
              </a:rPr>
              <a:t>WHY TO IMPLEMENT</a:t>
            </a:r>
          </a:p>
        </p:txBody>
      </p:sp>
      <p:sp>
        <p:nvSpPr>
          <p:cNvPr id="7" name="Rectangle 6"/>
          <p:cNvSpPr/>
          <p:nvPr/>
        </p:nvSpPr>
        <p:spPr>
          <a:xfrm>
            <a:off x="182380" y="2315663"/>
            <a:ext cx="8961620" cy="3539430"/>
          </a:xfrm>
          <a:prstGeom prst="rect">
            <a:avLst/>
          </a:prstGeom>
          <a:noFill/>
        </p:spPr>
        <p:txBody>
          <a:bodyPr wrap="square" lIns="91440" tIns="45720" rIns="91440" bIns="45720">
            <a:spAutoFit/>
          </a:bodyPr>
          <a:lstStyle/>
          <a:p>
            <a:pPr marL="914400" indent="-914400">
              <a:buFont typeface="+mj-lt"/>
              <a:buAutoNum type="arabicPeriod"/>
            </a:pP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 ORDER TO KEEP THE DATA SEQUENTIALLY TO PREVENT DATA LOSS.</a:t>
            </a:r>
          </a:p>
          <a:p>
            <a:pPr marL="914400" indent="-914400">
              <a:buFont typeface="+mj-lt"/>
              <a:buAutoNum type="arabicPeriod"/>
            </a:pP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 MANUPULATE THE RECORDS PRESENT IN THE STOCK IN AN CORRECT ORDER.</a:t>
            </a:r>
          </a:p>
          <a:p>
            <a:pPr marL="914400" indent="-914400">
              <a:buFont typeface="+mj-lt"/>
              <a:buAutoNum type="arabicPeriod"/>
            </a:pP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 IMPROVE THE BILLING ORDER AND TO ENHANCE IT .</a:t>
            </a:r>
          </a:p>
          <a:p>
            <a:pPr marL="914400" indent="-914400">
              <a:buFont typeface="+mj-lt"/>
              <a:buAutoNum type="arabicPeriod"/>
            </a:pP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 KEEP THE TRACK RECORDS OF THE ACTIVITIES PREFORMED WITH THE STOCK.</a:t>
            </a:r>
          </a:p>
        </p:txBody>
      </p:sp>
    </p:spTree>
    <p:extLst>
      <p:ext uri="{BB962C8B-B14F-4D97-AF65-F5344CB8AC3E}">
        <p14:creationId xmlns:p14="http://schemas.microsoft.com/office/powerpoint/2010/main" val="289370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600200" y="1447800"/>
            <a:ext cx="5965929" cy="707886"/>
          </a:xfrm>
          <a:prstGeom prst="rect">
            <a:avLst/>
          </a:prstGeom>
          <a:noFill/>
        </p:spPr>
        <p:txBody>
          <a:bodyPr wrap="none" lIns="91440" tIns="45720" rIns="91440" bIns="45720">
            <a:spAutoFit/>
          </a:bodyPr>
          <a:lstStyle/>
          <a:p>
            <a:pPr algn="ctr"/>
            <a:r>
              <a:rPr lang="en-US" sz="40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63500">
                    <a:schemeClr val="accent1">
                      <a:satMod val="175000"/>
                      <a:alpha val="40000"/>
                    </a:schemeClr>
                  </a:glow>
                  <a:outerShdw blurRad="50800" dist="38100" dir="2700000" algn="tl" rotWithShape="0">
                    <a:prstClr val="black">
                      <a:alpha val="40000"/>
                    </a:prstClr>
                  </a:outerShdw>
                  <a:reflection blurRad="6350" stA="55000" endA="300" endPos="45500" dir="5400000" sy="-100000" algn="bl" rotWithShape="0"/>
                </a:effectLst>
              </a:rPr>
              <a:t>SOFTWARE  REQUIREMENT</a:t>
            </a:r>
          </a:p>
        </p:txBody>
      </p:sp>
      <p:sp>
        <p:nvSpPr>
          <p:cNvPr id="6" name="Rectangle 5"/>
          <p:cNvSpPr/>
          <p:nvPr/>
        </p:nvSpPr>
        <p:spPr>
          <a:xfrm>
            <a:off x="2411760" y="2359970"/>
            <a:ext cx="3664658" cy="954107"/>
          </a:xfrm>
          <a:prstGeom prst="rect">
            <a:avLst/>
          </a:prstGeom>
          <a:noFill/>
        </p:spPr>
        <p:txBody>
          <a:bodyPr wrap="none" lIns="91440" tIns="45720" rIns="91440" bIns="45720">
            <a:spAutoFit/>
          </a:bodyPr>
          <a:lstStyle/>
          <a:p>
            <a:pPr marL="914400" indent="-914400">
              <a:buFont typeface="+mj-lt"/>
              <a:buAutoNum type="arabicPeriod"/>
            </a:pPr>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VB.NET 2008</a:t>
            </a:r>
          </a:p>
          <a:p>
            <a:pPr marL="914400" indent="-914400">
              <a:buFont typeface="+mj-lt"/>
              <a:buAutoNum type="arabicPeriod"/>
            </a:pPr>
            <a:r>
              <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SQL SERVER 2005</a:t>
            </a:r>
          </a:p>
        </p:txBody>
      </p:sp>
      <p:sp>
        <p:nvSpPr>
          <p:cNvPr id="7" name="Rectangle 6"/>
          <p:cNvSpPr/>
          <p:nvPr/>
        </p:nvSpPr>
        <p:spPr>
          <a:xfrm>
            <a:off x="3124200" y="3276600"/>
            <a:ext cx="2422778" cy="646331"/>
          </a:xfrm>
          <a:prstGeom prst="rect">
            <a:avLst/>
          </a:prstGeom>
          <a:noFill/>
        </p:spPr>
        <p:txBody>
          <a:bodyPr wrap="none" lIns="91440" tIns="45720" rIns="91440" bIns="45720">
            <a:spAutoFit/>
          </a:bodyPr>
          <a:lstStyle/>
          <a:p>
            <a:pPr algn="ctr"/>
            <a:r>
              <a:rPr lang="en-US" sz="3600" b="1" u="sng" dirty="0">
                <a:ln w="12700">
                  <a:solidFill>
                    <a:schemeClr val="tx2">
                      <a:lumMod val="75000"/>
                    </a:schemeClr>
                  </a:solidFill>
                  <a:prstDash val="solid"/>
                </a:ln>
                <a:pattFill prst="dkUpDiag">
                  <a:fgClr>
                    <a:schemeClr val="tx2"/>
                  </a:fgClr>
                  <a:bgClr>
                    <a:schemeClr val="tx2">
                      <a:lumMod val="20000"/>
                      <a:lumOff val="80000"/>
                    </a:schemeClr>
                  </a:bgClr>
                </a:pattFill>
                <a:effectLst>
                  <a:glow rad="63500">
                    <a:schemeClr val="accent1">
                      <a:satMod val="175000"/>
                      <a:alpha val="40000"/>
                    </a:schemeClr>
                  </a:glow>
                  <a:outerShdw blurRad="50800" dist="38100" dir="2700000" algn="tl" rotWithShape="0">
                    <a:prstClr val="black">
                      <a:alpha val="40000"/>
                    </a:prstClr>
                  </a:outerShdw>
                  <a:reflection blurRad="6350" stA="55000" endA="300" endPos="45500" dir="5400000" sy="-100000" algn="bl" rotWithShape="0"/>
                </a:effectLst>
              </a:rPr>
              <a:t>FRONT END</a:t>
            </a:r>
            <a:endParaRPr lang="en-US" sz="36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63500">
                  <a:schemeClr val="accent1">
                    <a:satMod val="175000"/>
                    <a:alpha val="40000"/>
                  </a:schemeClr>
                </a:glow>
                <a:outerShdw blurRad="50800" dist="38100" dir="2700000" algn="tl" rotWithShape="0">
                  <a:prstClr val="black">
                    <a:alpha val="40000"/>
                  </a:prstClr>
                </a:outerShdw>
                <a:reflection blurRad="6350" stA="55000" endA="300" endPos="45500" dir="5400000" sy="-100000" algn="bl" rotWithShape="0"/>
              </a:effectLst>
            </a:endParaRPr>
          </a:p>
        </p:txBody>
      </p:sp>
      <p:sp>
        <p:nvSpPr>
          <p:cNvPr id="11" name="Rectangle 10"/>
          <p:cNvSpPr/>
          <p:nvPr/>
        </p:nvSpPr>
        <p:spPr>
          <a:xfrm>
            <a:off x="3209190" y="4292941"/>
            <a:ext cx="2069797" cy="523220"/>
          </a:xfrm>
          <a:prstGeom prst="rect">
            <a:avLst/>
          </a:prstGeom>
          <a:noFill/>
        </p:spPr>
        <p:txBody>
          <a:bodyPr wrap="none" lIns="91440" tIns="45720" rIns="91440" bIns="45720">
            <a:spAutoFit/>
          </a:bodyPr>
          <a:lstStyle/>
          <a:p>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VB.NET 2008</a:t>
            </a:r>
          </a:p>
        </p:txBody>
      </p:sp>
      <p:sp>
        <p:nvSpPr>
          <p:cNvPr id="12" name="Rectangle 11"/>
          <p:cNvSpPr/>
          <p:nvPr/>
        </p:nvSpPr>
        <p:spPr>
          <a:xfrm>
            <a:off x="3276600" y="4876800"/>
            <a:ext cx="2135264" cy="646331"/>
          </a:xfrm>
          <a:prstGeom prst="rect">
            <a:avLst/>
          </a:prstGeom>
          <a:noFill/>
        </p:spPr>
        <p:txBody>
          <a:bodyPr wrap="none" lIns="91440" tIns="45720" rIns="91440" bIns="45720">
            <a:spAutoFit/>
          </a:bodyPr>
          <a:lstStyle/>
          <a:p>
            <a:pPr algn="ctr"/>
            <a:r>
              <a:rPr lang="en-US" sz="3600" b="1" u="sng" dirty="0">
                <a:ln w="12700">
                  <a:solidFill>
                    <a:schemeClr val="tx2">
                      <a:lumMod val="75000"/>
                    </a:schemeClr>
                  </a:solidFill>
                  <a:prstDash val="solid"/>
                </a:ln>
                <a:pattFill prst="dkUpDiag">
                  <a:fgClr>
                    <a:schemeClr val="tx2"/>
                  </a:fgClr>
                  <a:bgClr>
                    <a:schemeClr val="tx2">
                      <a:lumMod val="20000"/>
                      <a:lumOff val="80000"/>
                    </a:schemeClr>
                  </a:bgClr>
                </a:pattFill>
                <a:effectLst>
                  <a:glow rad="63500">
                    <a:schemeClr val="accent1">
                      <a:satMod val="175000"/>
                      <a:alpha val="40000"/>
                    </a:schemeClr>
                  </a:glow>
                  <a:outerShdw blurRad="50800" dist="38100" dir="2700000" algn="tl" rotWithShape="0">
                    <a:prstClr val="black">
                      <a:alpha val="40000"/>
                    </a:prstClr>
                  </a:outerShdw>
                  <a:reflection blurRad="6350" stA="55000" endA="300" endPos="45500" dir="5400000" sy="-100000" algn="bl" rotWithShape="0"/>
                </a:effectLst>
              </a:rPr>
              <a:t>BACK END</a:t>
            </a:r>
            <a:endParaRPr lang="en-US" sz="36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63500">
                  <a:schemeClr val="accent1">
                    <a:satMod val="175000"/>
                    <a:alpha val="40000"/>
                  </a:schemeClr>
                </a:glow>
                <a:outerShdw blurRad="50800" dist="38100" dir="2700000" algn="tl" rotWithShape="0">
                  <a:prstClr val="black">
                    <a:alpha val="40000"/>
                  </a:prstClr>
                </a:outerShdw>
                <a:reflection blurRad="6350" stA="55000" endA="300" endPos="45500" dir="5400000" sy="-100000" algn="bl" rotWithShape="0"/>
              </a:effectLst>
            </a:endParaRPr>
          </a:p>
        </p:txBody>
      </p:sp>
      <p:sp>
        <p:nvSpPr>
          <p:cNvPr id="13" name="Rectangle 12"/>
          <p:cNvSpPr/>
          <p:nvPr/>
        </p:nvSpPr>
        <p:spPr>
          <a:xfrm>
            <a:off x="2935592" y="5795312"/>
            <a:ext cx="2904834" cy="523220"/>
          </a:xfrm>
          <a:prstGeom prst="rect">
            <a:avLst/>
          </a:prstGeom>
          <a:noFill/>
        </p:spPr>
        <p:txBody>
          <a:bodyPr wrap="none" lIns="91440" tIns="45720" rIns="91440" bIns="45720">
            <a:spAutoFit/>
          </a:bodyPr>
          <a:lstStyle/>
          <a:p>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SQL SERVER 2005</a:t>
            </a:r>
          </a:p>
        </p:txBody>
      </p:sp>
      <p:sp>
        <p:nvSpPr>
          <p:cNvPr id="14"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06</a:t>
            </a:r>
          </a:p>
        </p:txBody>
      </p:sp>
      <p:pic>
        <p:nvPicPr>
          <p:cNvPr id="3074" name="Picture 2" descr="C:\Users\lab3\Desktop\SQL2005.png"/>
          <p:cNvPicPr>
            <a:picLocks noChangeAspect="1" noChangeArrowheads="1"/>
          </p:cNvPicPr>
          <p:nvPr/>
        </p:nvPicPr>
        <p:blipFill>
          <a:blip r:embed="rId4"/>
          <a:srcRect/>
          <a:stretch>
            <a:fillRect/>
          </a:stretch>
        </p:blipFill>
        <p:spPr bwMode="auto">
          <a:xfrm>
            <a:off x="5867400" y="5105400"/>
            <a:ext cx="2667000" cy="1166813"/>
          </a:xfrm>
          <a:prstGeom prst="rect">
            <a:avLst/>
          </a:prstGeom>
          <a:noFill/>
        </p:spPr>
      </p:pic>
      <p:pic>
        <p:nvPicPr>
          <p:cNvPr id="3075" name="Picture 3" descr="C:\Users\lab3\Desktop\Microsoft-Visual-Studio-2008-Professional-Edition-ISO-Full-Version-Free-Download.jpg"/>
          <p:cNvPicPr>
            <a:picLocks noChangeAspect="1" noChangeArrowheads="1"/>
          </p:cNvPicPr>
          <p:nvPr/>
        </p:nvPicPr>
        <p:blipFill>
          <a:blip r:embed="rId5"/>
          <a:srcRect/>
          <a:stretch>
            <a:fillRect/>
          </a:stretch>
        </p:blipFill>
        <p:spPr bwMode="auto">
          <a:xfrm>
            <a:off x="5791200" y="3581400"/>
            <a:ext cx="2819401" cy="1447800"/>
          </a:xfrm>
          <a:prstGeom prst="rect">
            <a:avLst/>
          </a:prstGeom>
          <a:noFill/>
        </p:spPr>
      </p:pic>
    </p:spTree>
    <p:extLst>
      <p:ext uri="{BB962C8B-B14F-4D97-AF65-F5344CB8AC3E}">
        <p14:creationId xmlns:p14="http://schemas.microsoft.com/office/powerpoint/2010/main" val="72890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564286" y="1312757"/>
            <a:ext cx="6015428"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HARDWARE REQUIREMENT</a:t>
            </a:r>
          </a:p>
        </p:txBody>
      </p:sp>
      <p:sp>
        <p:nvSpPr>
          <p:cNvPr id="6" name="Rectangle 5"/>
          <p:cNvSpPr/>
          <p:nvPr/>
        </p:nvSpPr>
        <p:spPr>
          <a:xfrm>
            <a:off x="541762" y="2505273"/>
            <a:ext cx="6079228" cy="1815882"/>
          </a:xfrm>
          <a:prstGeom prst="rect">
            <a:avLst/>
          </a:prstGeom>
          <a:noFill/>
        </p:spPr>
        <p:txBody>
          <a:bodyPr wrap="none" lIns="91440" tIns="45720" rIns="91440" bIns="45720">
            <a:spAutoFit/>
          </a:bodyPr>
          <a:lstStyle/>
          <a:p>
            <a:pPr marL="914400" indent="-914400">
              <a:buFont typeface="+mj-lt"/>
              <a:buAutoNum type="arabicPeriod"/>
            </a:pPr>
            <a:r>
              <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PROCESSOR (Pentium and above)</a:t>
            </a:r>
          </a:p>
          <a:p>
            <a:pPr marL="914400" indent="-914400">
              <a:buFont typeface="+mj-lt"/>
              <a:buAutoNum type="arabicPeriod"/>
            </a:pPr>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RAM              (1GB and above)</a:t>
            </a:r>
          </a:p>
          <a:p>
            <a:pPr marL="914400" indent="-914400">
              <a:buFont typeface="+mj-lt"/>
              <a:buAutoNum type="arabicPeriod"/>
            </a:pPr>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KEYBOARD </a:t>
            </a:r>
          </a:p>
          <a:p>
            <a:pPr marL="914400" indent="-914400">
              <a:buFont typeface="+mj-lt"/>
              <a:buAutoNum type="arabicPeriod"/>
            </a:pPr>
            <a:r>
              <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MOUSE</a:t>
            </a:r>
          </a:p>
        </p:txBody>
      </p:sp>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07</a:t>
            </a:r>
          </a:p>
        </p:txBody>
      </p:sp>
    </p:spTree>
    <p:extLst>
      <p:ext uri="{BB962C8B-B14F-4D97-AF65-F5344CB8AC3E}">
        <p14:creationId xmlns:p14="http://schemas.microsoft.com/office/powerpoint/2010/main" val="53458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80" y="2408115"/>
            <a:ext cx="8782108" cy="3761748"/>
          </a:xfrm>
          <a:prstGeom prst="rect">
            <a:avLst/>
          </a:prstGeom>
        </p:spPr>
      </p:pic>
      <p:sp>
        <p:nvSpPr>
          <p:cNvPr id="7"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08</a:t>
            </a:r>
          </a:p>
        </p:txBody>
      </p:sp>
      <p:sp>
        <p:nvSpPr>
          <p:cNvPr id="8" name="Rectangle 7"/>
          <p:cNvSpPr/>
          <p:nvPr/>
        </p:nvSpPr>
        <p:spPr>
          <a:xfrm>
            <a:off x="2590800" y="1447800"/>
            <a:ext cx="3854197" cy="707886"/>
          </a:xfrm>
          <a:prstGeom prst="rect">
            <a:avLst/>
          </a:prstGeom>
        </p:spPr>
        <p:txBody>
          <a:bodyPr wrap="none">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LOGIN FORM</a:t>
            </a:r>
          </a:p>
        </p:txBody>
      </p:sp>
    </p:spTree>
    <p:extLst>
      <p:ext uri="{BB962C8B-B14F-4D97-AF65-F5344CB8AC3E}">
        <p14:creationId xmlns:p14="http://schemas.microsoft.com/office/powerpoint/2010/main" val="188151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9144000" cy="6858000"/>
            <a:chOff x="0" y="0"/>
            <a:chExt cx="9144000" cy="6858000"/>
          </a:xfrm>
        </p:grpSpPr>
        <p:sp>
          <p:nvSpPr>
            <p:cNvPr id="3" name="Rectangle 2"/>
            <p:cNvSpPr/>
            <p:nvPr/>
          </p:nvSpPr>
          <p:spPr>
            <a:xfrm>
              <a:off x="0" y="0"/>
              <a:ext cx="9144000" cy="68580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br>
                <a:rPr lang="en-US" altLang="ko-KR" b="1" dirty="0">
                  <a:solidFill>
                    <a:srgbClr val="000000"/>
                  </a:solidFill>
                  <a:latin typeface="Verdana"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br>
                <a:rPr lang="en-US" altLang="ko-KR" sz="800" dirty="0">
                  <a:solidFill>
                    <a:srgbClr val="000000"/>
                  </a:solidFill>
                  <a:latin typeface="Times New Roman" charset="0"/>
                </a:rPr>
              </a:br>
              <a:endParaRPr lang="en-US" dirty="0"/>
            </a:p>
          </p:txBody>
        </p:sp>
        <p:pic>
          <p:nvPicPr>
            <p:cNvPr id="4" name="Picture 2" descr="C:\Users\aventado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0" y="164890"/>
              <a:ext cx="1282910" cy="11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82381" y="1843950"/>
            <a:ext cx="8961620" cy="2246769"/>
          </a:xfrm>
          <a:prstGeom prst="rect">
            <a:avLst/>
          </a:prstGeom>
          <a:noFill/>
        </p:spPr>
        <p:txBody>
          <a:bodyPr wrap="square" lIns="91440" tIns="45720" rIns="91440" bIns="45720">
            <a:spAutoFit/>
          </a:bodyPr>
          <a:lstStyle/>
          <a:p>
            <a:pPr algn="just"/>
            <a:r>
              <a:rPr lang="en-US" sz="2800" dirty="0">
                <a:ln w="0"/>
                <a:solidFill>
                  <a:schemeClr val="accent1"/>
                </a:solidFill>
                <a:effectLst>
                  <a:outerShdw blurRad="38100" dist="25400" dir="5400000" algn="ctr" rotWithShape="0">
                    <a:srgbClr val="6E747A">
                      <a:alpha val="43000"/>
                    </a:srgbClr>
                  </a:outerShdw>
                </a:effectLst>
              </a:rPr>
              <a:t>The login form shown on the previous slide is used for administrator to log in. Here with proper username and password can log into the main form.</a:t>
            </a:r>
          </a:p>
          <a:p>
            <a:pPr algn="just"/>
            <a:endParaRPr lang="en-US" sz="2800" dirty="0">
              <a:ln w="0"/>
              <a:solidFill>
                <a:schemeClr val="accent1"/>
              </a:solidFill>
              <a:effectLst>
                <a:outerShdw blurRad="38100" dist="25400" dir="5400000" algn="ctr" rotWithShape="0">
                  <a:srgbClr val="6E747A">
                    <a:alpha val="43000"/>
                  </a:srgbClr>
                </a:outerShdw>
              </a:effectLst>
            </a:endParaRPr>
          </a:p>
          <a:p>
            <a:pPr algn="just"/>
            <a:r>
              <a:rPr lang="en-US" sz="2800" dirty="0">
                <a:ln w="0"/>
                <a:solidFill>
                  <a:schemeClr val="accent1"/>
                </a:solidFill>
                <a:effectLst>
                  <a:outerShdw blurRad="38100" dist="25400" dir="5400000" algn="ctr" rotWithShape="0">
                    <a:srgbClr val="6E747A">
                      <a:alpha val="43000"/>
                    </a:srgbClr>
                  </a:outerShdw>
                </a:effectLst>
              </a:rPr>
              <a:t>New user and the existing user can also log in.</a:t>
            </a:r>
          </a:p>
        </p:txBody>
      </p:sp>
      <p:sp>
        <p:nvSpPr>
          <p:cNvPr id="6" name="Slide Number Placeholder 7"/>
          <p:cNvSpPr txBox="1">
            <a:spLocks/>
          </p:cNvSpPr>
          <p:nvPr/>
        </p:nvSpPr>
        <p:spPr bwMode="auto">
          <a:xfrm>
            <a:off x="65532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dirty="0">
                <a:latin typeface="Arial Black" pitchFamily="34" charset="0"/>
              </a:rPr>
              <a:t>09</a:t>
            </a:r>
          </a:p>
        </p:txBody>
      </p:sp>
    </p:spTree>
    <p:extLst>
      <p:ext uri="{BB962C8B-B14F-4D97-AF65-F5344CB8AC3E}">
        <p14:creationId xmlns:p14="http://schemas.microsoft.com/office/powerpoint/2010/main" val="2498251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873</Words>
  <Application>Microsoft Office PowerPoint</Application>
  <PresentationFormat>On-screen Show (4:3)</PresentationFormat>
  <Paragraphs>180</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맑은 고딕</vt:lpstr>
      <vt:lpstr>Algerian</vt:lpstr>
      <vt:lpstr>Arial</vt:lpstr>
      <vt:lpstr>Arial Black</vt:lpstr>
      <vt:lpstr>Calibri</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NTTF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SHUBHAM</cp:lastModifiedBy>
  <cp:revision>41</cp:revision>
  <dcterms:created xsi:type="dcterms:W3CDTF">2017-06-23T01:07:01Z</dcterms:created>
  <dcterms:modified xsi:type="dcterms:W3CDTF">2018-06-02T07:29:54Z</dcterms:modified>
</cp:coreProperties>
</file>