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boolean-keyword-in-java"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5" Type="http://schemas.openxmlformats.org/officeDocument/2006/relationships/hyperlink" Target="https://www.javatpoint.com/java-for-loop" TargetMode="External"/><Relationship Id="rId4" Type="http://schemas.openxmlformats.org/officeDocument/2006/relationships/hyperlink" Target="https://www.javatpoint.com/programs-lis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C3CD-E68B-8B30-9BFF-F6E13DDD1ED7}"/>
              </a:ext>
            </a:extLst>
          </p:cNvPr>
          <p:cNvSpPr>
            <a:spLocks noGrp="1"/>
          </p:cNvSpPr>
          <p:nvPr>
            <p:ph type="ctrTitle"/>
          </p:nvPr>
        </p:nvSpPr>
        <p:spPr>
          <a:xfrm>
            <a:off x="2602336" y="2482986"/>
            <a:ext cx="8637073" cy="810254"/>
          </a:xfrm>
        </p:spPr>
        <p:txBody>
          <a:bodyPr>
            <a:normAutofit/>
          </a:bodyPr>
          <a:lstStyle/>
          <a:p>
            <a:r>
              <a:rPr lang="en-IN" sz="4000" b="1" dirty="0">
                <a:latin typeface="Times New Roman" panose="02020603050405020304" pitchFamily="18" charset="0"/>
                <a:cs typeface="Times New Roman" panose="02020603050405020304" pitchFamily="18" charset="0"/>
              </a:rPr>
              <a:t>100 days code challenge</a:t>
            </a:r>
          </a:p>
        </p:txBody>
      </p:sp>
      <p:sp>
        <p:nvSpPr>
          <p:cNvPr id="3" name="Subtitle 2">
            <a:extLst>
              <a:ext uri="{FF2B5EF4-FFF2-40B4-BE49-F238E27FC236}">
                <a16:creationId xmlns:a16="http://schemas.microsoft.com/office/drawing/2014/main" id="{DA934858-DA58-D077-FDF5-1761AB659627}"/>
              </a:ext>
            </a:extLst>
          </p:cNvPr>
          <p:cNvSpPr>
            <a:spLocks noGrp="1"/>
          </p:cNvSpPr>
          <p:nvPr>
            <p:ph type="subTitle" idx="1"/>
          </p:nvPr>
        </p:nvSpPr>
        <p:spPr>
          <a:xfrm>
            <a:off x="8800050" y="3429001"/>
            <a:ext cx="1642911" cy="810254"/>
          </a:xfrm>
        </p:spPr>
        <p:txBody>
          <a:bodyPr>
            <a:normAutofit/>
          </a:bodyPr>
          <a:lstStyle/>
          <a:p>
            <a:r>
              <a:rPr lang="en-IN" sz="3200" b="1" dirty="0">
                <a:latin typeface="Times New Roman" panose="02020603050405020304" pitchFamily="18" charset="0"/>
                <a:cs typeface="Times New Roman" panose="02020603050405020304" pitchFamily="18" charset="0"/>
              </a:rPr>
              <a:t>Day 3 </a:t>
            </a:r>
          </a:p>
        </p:txBody>
      </p:sp>
      <p:sp>
        <p:nvSpPr>
          <p:cNvPr id="5" name="TextBox 4">
            <a:extLst>
              <a:ext uri="{FF2B5EF4-FFF2-40B4-BE49-F238E27FC236}">
                <a16:creationId xmlns:a16="http://schemas.microsoft.com/office/drawing/2014/main" id="{FD24E7FF-8B3A-2FDD-30CC-1B6C48C50ED6}"/>
              </a:ext>
            </a:extLst>
          </p:cNvPr>
          <p:cNvSpPr txBox="1"/>
          <p:nvPr/>
        </p:nvSpPr>
        <p:spPr>
          <a:xfrm>
            <a:off x="253418" y="5519957"/>
            <a:ext cx="4874004"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NAME : SHUBHRA BHATTACHARYA</a:t>
            </a:r>
          </a:p>
        </p:txBody>
      </p:sp>
      <p:sp>
        <p:nvSpPr>
          <p:cNvPr id="6" name="TextBox 5">
            <a:extLst>
              <a:ext uri="{FF2B5EF4-FFF2-40B4-BE49-F238E27FC236}">
                <a16:creationId xmlns:a16="http://schemas.microsoft.com/office/drawing/2014/main" id="{F64C3D5A-AEF8-3CD8-6687-FD5FC759CEFB}"/>
              </a:ext>
            </a:extLst>
          </p:cNvPr>
          <p:cNvSpPr txBox="1"/>
          <p:nvPr/>
        </p:nvSpPr>
        <p:spPr>
          <a:xfrm>
            <a:off x="253418" y="5758937"/>
            <a:ext cx="4697835"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REG_NO :  22MCA10069</a:t>
            </a:r>
          </a:p>
        </p:txBody>
      </p:sp>
    </p:spTree>
    <p:extLst>
      <p:ext uri="{BB962C8B-B14F-4D97-AF65-F5344CB8AC3E}">
        <p14:creationId xmlns:p14="http://schemas.microsoft.com/office/powerpoint/2010/main" val="41869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F43B-0E41-2502-8F01-644E290336D0}"/>
              </a:ext>
            </a:extLst>
          </p:cNvPr>
          <p:cNvSpPr>
            <a:spLocks noGrp="1"/>
          </p:cNvSpPr>
          <p:nvPr>
            <p:ph type="title"/>
          </p:nvPr>
        </p:nvSpPr>
        <p:spPr>
          <a:xfrm>
            <a:off x="1451579" y="1240748"/>
            <a:ext cx="9603275" cy="587136"/>
          </a:xfrm>
        </p:spPr>
        <p:txBody>
          <a:bodyPr>
            <a:normAutofit/>
          </a:bodyPr>
          <a:lstStyle/>
          <a:p>
            <a:r>
              <a:rPr lang="en-IN" sz="2800" dirty="0">
                <a:latin typeface="Times New Roman" panose="02020603050405020304" pitchFamily="18" charset="0"/>
                <a:cs typeface="Times New Roman" panose="02020603050405020304" pitchFamily="18" charset="0"/>
              </a:rPr>
              <a:t>PROBLEM :</a:t>
            </a:r>
          </a:p>
        </p:txBody>
      </p:sp>
      <p:sp>
        <p:nvSpPr>
          <p:cNvPr id="5" name="TextBox 4">
            <a:extLst>
              <a:ext uri="{FF2B5EF4-FFF2-40B4-BE49-F238E27FC236}">
                <a16:creationId xmlns:a16="http://schemas.microsoft.com/office/drawing/2014/main" id="{610FB59A-C00B-AC4F-8AE7-B8069850C22E}"/>
              </a:ext>
            </a:extLst>
          </p:cNvPr>
          <p:cNvSpPr txBox="1"/>
          <p:nvPr/>
        </p:nvSpPr>
        <p:spPr>
          <a:xfrm>
            <a:off x="1451579" y="5247920"/>
            <a:ext cx="972817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Question Link :    https://leetcode.com/problems/palindrome-number/</a:t>
            </a:r>
          </a:p>
        </p:txBody>
      </p:sp>
      <p:sp>
        <p:nvSpPr>
          <p:cNvPr id="8" name="Rectangle 3">
            <a:extLst>
              <a:ext uri="{FF2B5EF4-FFF2-40B4-BE49-F238E27FC236}">
                <a16:creationId xmlns:a16="http://schemas.microsoft.com/office/drawing/2014/main" id="{D5E5997A-7538-21D9-5142-C8459F0CB206}"/>
              </a:ext>
            </a:extLst>
          </p:cNvPr>
          <p:cNvSpPr>
            <a:spLocks noGrp="1" noChangeArrowheads="1"/>
          </p:cNvSpPr>
          <p:nvPr>
            <p:ph idx="1"/>
          </p:nvPr>
        </p:nvSpPr>
        <p:spPr bwMode="auto">
          <a:xfrm>
            <a:off x="1451579" y="2050889"/>
            <a:ext cx="9603275" cy="2622462"/>
          </a:xfrm>
          <a:prstGeom prst="rect">
            <a:avLst/>
          </a:prstGeom>
          <a:solidFill>
            <a:srgbClr val="F7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Given an integer </a:t>
            </a:r>
            <a:r>
              <a:rPr kumimoji="0" lang="en-US" altLang="en-US" sz="1600" b="0" i="0" u="none" strike="noStrike" cap="none" normalizeH="0" baseline="0" dirty="0">
                <a:ln>
                  <a:noFill/>
                </a:ln>
                <a:solidFill>
                  <a:srgbClr val="546E7A"/>
                </a:solidFill>
                <a:effectLst/>
                <a:latin typeface="Times New Roman" panose="02020603050405020304" pitchFamily="18" charset="0"/>
                <a:cs typeface="Times New Roman" panose="02020603050405020304" pitchFamily="18" charset="0"/>
              </a:rPr>
              <a:t>x</a:t>
            </a:r>
            <a:r>
              <a:rPr kumimoji="0" lang="en-US" altLang="en-US" sz="1600"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return </a:t>
            </a:r>
            <a:r>
              <a:rPr kumimoji="0" lang="en-US" altLang="en-US" sz="1600" b="0" i="0" u="none" strike="noStrike" cap="none" normalizeH="0" baseline="0" dirty="0">
                <a:ln>
                  <a:noFill/>
                </a:ln>
                <a:solidFill>
                  <a:srgbClr val="546E7A"/>
                </a:solidFill>
                <a:effectLst/>
                <a:latin typeface="Times New Roman" panose="02020603050405020304" pitchFamily="18" charset="0"/>
                <a:cs typeface="Times New Roman" panose="02020603050405020304" pitchFamily="18" charset="0"/>
              </a:rPr>
              <a:t>true</a:t>
            </a:r>
            <a:r>
              <a:rPr kumimoji="0" lang="en-US" altLang="en-US" sz="1600"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if </a:t>
            </a:r>
            <a:r>
              <a:rPr kumimoji="0" lang="en-US" altLang="en-US" sz="1600" b="0" i="0" u="none" strike="noStrike" cap="none" normalizeH="0" baseline="0" dirty="0">
                <a:ln>
                  <a:noFill/>
                </a:ln>
                <a:solidFill>
                  <a:srgbClr val="546E7A"/>
                </a:solidFill>
                <a:effectLst/>
                <a:latin typeface="Times New Roman" panose="02020603050405020304" pitchFamily="18" charset="0"/>
                <a:cs typeface="Times New Roman" panose="02020603050405020304" pitchFamily="18" charset="0"/>
              </a:rPr>
              <a:t>x</a:t>
            </a:r>
            <a:r>
              <a:rPr kumimoji="0" lang="en-US" altLang="en-US" sz="1600"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is palindrome integer.</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An integer is a </a:t>
            </a:r>
            <a:r>
              <a:rPr kumimoji="0" lang="en-US" altLang="en-US" sz="1600" b="1"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palindrome</a:t>
            </a:r>
            <a:r>
              <a:rPr kumimoji="0" lang="en-US" altLang="en-US" sz="1600"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when it reads the same backward as forward.</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For example, </a:t>
            </a:r>
            <a:r>
              <a:rPr kumimoji="0" lang="en-US" altLang="en-US" sz="1600" b="0" i="0" u="none" strike="noStrike" cap="none" normalizeH="0" baseline="0" dirty="0">
                <a:ln>
                  <a:noFill/>
                </a:ln>
                <a:solidFill>
                  <a:srgbClr val="546E7A"/>
                </a:solidFill>
                <a:effectLst/>
                <a:latin typeface="Times New Roman" panose="02020603050405020304" pitchFamily="18" charset="0"/>
                <a:cs typeface="Times New Roman" panose="02020603050405020304" pitchFamily="18" charset="0"/>
              </a:rPr>
              <a:t>121</a:t>
            </a:r>
            <a:r>
              <a:rPr kumimoji="0" lang="en-US" altLang="en-US" sz="1600"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is a palindrome while </a:t>
            </a:r>
            <a:r>
              <a:rPr kumimoji="0" lang="en-US" altLang="en-US" sz="1600" b="0" i="0" u="none" strike="noStrike" cap="none" normalizeH="0" baseline="0" dirty="0">
                <a:ln>
                  <a:noFill/>
                </a:ln>
                <a:solidFill>
                  <a:srgbClr val="546E7A"/>
                </a:solidFill>
                <a:effectLst/>
                <a:latin typeface="Times New Roman" panose="02020603050405020304" pitchFamily="18" charset="0"/>
                <a:cs typeface="Times New Roman" panose="02020603050405020304" pitchFamily="18" charset="0"/>
              </a:rPr>
              <a:t>123</a:t>
            </a:r>
            <a:r>
              <a:rPr kumimoji="0" lang="en-US" altLang="en-US" sz="1600"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is not.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Example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Input:</a:t>
            </a:r>
            <a:r>
              <a:rPr kumimoji="0" lang="en-US" altLang="en-US" sz="1600"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x = 121 </a:t>
            </a:r>
            <a:r>
              <a:rPr kumimoji="0" lang="en-US" altLang="en-US" sz="1600" b="1"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Output:</a:t>
            </a:r>
            <a:r>
              <a:rPr kumimoji="0" lang="en-US" altLang="en-US" sz="1600"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true </a:t>
            </a:r>
            <a:r>
              <a:rPr kumimoji="0" lang="en-US" altLang="en-US" sz="1600" b="1"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Explanation:</a:t>
            </a:r>
            <a:r>
              <a:rPr kumimoji="0" lang="en-US" altLang="en-US" sz="1600"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rPr>
              <a:t> 121 reads as 121 from left to right and from right to left.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263238"/>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263238"/>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65018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A782-6E96-05B3-3C32-700ADD3808C9}"/>
              </a:ext>
            </a:extLst>
          </p:cNvPr>
          <p:cNvSpPr>
            <a:spLocks noGrp="1"/>
          </p:cNvSpPr>
          <p:nvPr>
            <p:ph type="title"/>
          </p:nvPr>
        </p:nvSpPr>
        <p:spPr>
          <a:xfrm>
            <a:off x="1451579" y="1324638"/>
            <a:ext cx="9603275" cy="487386"/>
          </a:xfrm>
        </p:spPr>
        <p:txBody>
          <a:bodyPr>
            <a:normAutofit fontScale="90000"/>
          </a:bodyPr>
          <a:lstStyle/>
          <a:p>
            <a:r>
              <a:rPr lang="en-IN" sz="2800" b="1" dirty="0">
                <a:latin typeface="Times New Roman" panose="02020603050405020304" pitchFamily="18" charset="0"/>
                <a:cs typeface="Times New Roman" panose="02020603050405020304" pitchFamily="18" charset="0"/>
              </a:rPr>
              <a:t>Solution</a:t>
            </a:r>
            <a:r>
              <a:rPr lang="en-IN"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13ED0AF5-E34C-B6D9-703A-C24497C8F0D8}"/>
              </a:ext>
            </a:extLst>
          </p:cNvPr>
          <p:cNvSpPr>
            <a:spLocks noGrp="1"/>
          </p:cNvSpPr>
          <p:nvPr>
            <p:ph idx="1"/>
          </p:nvPr>
        </p:nvSpPr>
        <p:spPr>
          <a:xfrm>
            <a:off x="1451579" y="1881508"/>
            <a:ext cx="9603275" cy="4099842"/>
          </a:xfrm>
        </p:spPr>
        <p:txBody>
          <a:bodyPr>
            <a:noAutofit/>
          </a:bodyPr>
          <a:lstStyle/>
          <a:p>
            <a:pPr marL="0" indent="0">
              <a:spcBef>
                <a:spcPts val="0"/>
              </a:spcBef>
              <a:buNone/>
            </a:pPr>
            <a:r>
              <a:rPr lang="en-IN" sz="1600" dirty="0">
                <a:latin typeface="Times New Roman" panose="02020603050405020304" pitchFamily="18" charset="0"/>
                <a:cs typeface="Times New Roman" panose="02020603050405020304" pitchFamily="18" charset="0"/>
              </a:rPr>
              <a:t>class Solution {</a:t>
            </a:r>
          </a:p>
          <a:p>
            <a:pPr marL="0" indent="0">
              <a:spcBef>
                <a:spcPts val="0"/>
              </a:spcBef>
              <a:buNone/>
            </a:pPr>
            <a:r>
              <a:rPr lang="en-IN" sz="1600" dirty="0">
                <a:latin typeface="Times New Roman" panose="02020603050405020304" pitchFamily="18" charset="0"/>
                <a:cs typeface="Times New Roman" panose="02020603050405020304" pitchFamily="18" charset="0"/>
              </a:rPr>
              <a:t>    public </a:t>
            </a:r>
            <a:r>
              <a:rPr lang="en-IN" sz="1600" dirty="0" err="1">
                <a:latin typeface="Times New Roman" panose="02020603050405020304" pitchFamily="18" charset="0"/>
                <a:cs typeface="Times New Roman" panose="02020603050405020304" pitchFamily="18" charset="0"/>
              </a:rPr>
              <a:t>boolean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isPalindrome</a:t>
            </a:r>
            <a:r>
              <a:rPr lang="en-IN" sz="1600" dirty="0">
                <a:latin typeface="Times New Roman" panose="02020603050405020304" pitchFamily="18" charset="0"/>
                <a:cs typeface="Times New Roman" panose="02020603050405020304" pitchFamily="18" charset="0"/>
              </a:rPr>
              <a:t>(int x) {</a:t>
            </a:r>
          </a:p>
          <a:p>
            <a:pPr marL="0" indent="0">
              <a:spcBef>
                <a:spcPts val="0"/>
              </a:spcBef>
              <a:buNone/>
            </a:pPr>
            <a:r>
              <a:rPr lang="en-IN" sz="1600" dirty="0">
                <a:latin typeface="Times New Roman" panose="02020603050405020304" pitchFamily="18" charset="0"/>
                <a:cs typeface="Times New Roman" panose="02020603050405020304" pitchFamily="18" charset="0"/>
              </a:rPr>
              <a:t>         if(x &lt; 0 || (x % 10 == 0 &amp;&amp; x != 0)) {</a:t>
            </a:r>
          </a:p>
          <a:p>
            <a:pPr marL="0" indent="0">
              <a:spcBef>
                <a:spcPts val="0"/>
              </a:spcBef>
              <a:buNone/>
            </a:pPr>
            <a:r>
              <a:rPr lang="en-IN" sz="1600" dirty="0">
                <a:latin typeface="Times New Roman" panose="02020603050405020304" pitchFamily="18" charset="0"/>
                <a:cs typeface="Times New Roman" panose="02020603050405020304" pitchFamily="18" charset="0"/>
              </a:rPr>
              <a:t>            return false;</a:t>
            </a:r>
          </a:p>
          <a:p>
            <a:pPr marL="0" indent="0">
              <a:spcBef>
                <a:spcPts val="0"/>
              </a:spcBef>
              <a:buNone/>
            </a:pPr>
            <a:r>
              <a:rPr lang="en-IN" sz="1600" dirty="0">
                <a:latin typeface="Times New Roman" panose="02020603050405020304" pitchFamily="18" charset="0"/>
                <a:cs typeface="Times New Roman" panose="02020603050405020304" pitchFamily="18" charset="0"/>
              </a:rPr>
              <a:t>        }</a:t>
            </a:r>
          </a:p>
          <a:p>
            <a:pPr marL="0" indent="0">
              <a:spcBef>
                <a:spcPts val="0"/>
              </a:spcBef>
              <a:buNone/>
            </a:pPr>
            <a:endParaRPr lang="en-IN" sz="1600" dirty="0">
              <a:latin typeface="Times New Roman" panose="02020603050405020304" pitchFamily="18" charset="0"/>
              <a:cs typeface="Times New Roman" panose="02020603050405020304" pitchFamily="18" charset="0"/>
            </a:endParaRPr>
          </a:p>
          <a:p>
            <a:pPr marL="0" indent="0">
              <a:spcBef>
                <a:spcPts val="0"/>
              </a:spcBef>
              <a:buNone/>
            </a:pPr>
            <a:r>
              <a:rPr lang="en-IN" sz="1600" dirty="0">
                <a:latin typeface="Times New Roman" panose="02020603050405020304" pitchFamily="18" charset="0"/>
                <a:cs typeface="Times New Roman" panose="02020603050405020304" pitchFamily="18" charset="0"/>
              </a:rPr>
              <a:t>        int rev = 0;</a:t>
            </a:r>
          </a:p>
          <a:p>
            <a:pPr marL="0" indent="0">
              <a:spcBef>
                <a:spcPts val="0"/>
              </a:spcBef>
              <a:buNone/>
            </a:pPr>
            <a:r>
              <a:rPr lang="en-IN" sz="1600" dirty="0">
                <a:latin typeface="Times New Roman" panose="02020603050405020304" pitchFamily="18" charset="0"/>
                <a:cs typeface="Times New Roman" panose="02020603050405020304" pitchFamily="18" charset="0"/>
              </a:rPr>
              <a:t>        while(x &gt; rev) {</a:t>
            </a:r>
          </a:p>
          <a:p>
            <a:pPr marL="0" indent="0">
              <a:spcBef>
                <a:spcPts val="0"/>
              </a:spcBef>
              <a:buNone/>
            </a:pPr>
            <a:r>
              <a:rPr lang="en-IN" sz="1600" dirty="0">
                <a:latin typeface="Times New Roman" panose="02020603050405020304" pitchFamily="18" charset="0"/>
                <a:cs typeface="Times New Roman" panose="02020603050405020304" pitchFamily="18" charset="0"/>
              </a:rPr>
              <a:t>            rev = rev * 10 + x % 10;</a:t>
            </a:r>
          </a:p>
          <a:p>
            <a:pPr marL="0" indent="0">
              <a:spcBef>
                <a:spcPts val="0"/>
              </a:spcBef>
              <a:buNone/>
            </a:pPr>
            <a:r>
              <a:rPr lang="en-IN" sz="1600" dirty="0">
                <a:latin typeface="Times New Roman" panose="02020603050405020304" pitchFamily="18" charset="0"/>
                <a:cs typeface="Times New Roman" panose="02020603050405020304" pitchFamily="18" charset="0"/>
              </a:rPr>
              <a:t>            x /= 10;</a:t>
            </a:r>
          </a:p>
          <a:p>
            <a:pPr marL="0" indent="0">
              <a:spcBef>
                <a:spcPts val="0"/>
              </a:spcBef>
              <a:buNone/>
            </a:pPr>
            <a:r>
              <a:rPr lang="en-IN" sz="1600" dirty="0">
                <a:latin typeface="Times New Roman" panose="02020603050405020304" pitchFamily="18" charset="0"/>
                <a:cs typeface="Times New Roman" panose="02020603050405020304" pitchFamily="18" charset="0"/>
              </a:rPr>
              <a:t>        }</a:t>
            </a:r>
          </a:p>
          <a:p>
            <a:pPr marL="0" indent="0">
              <a:spcBef>
                <a:spcPts val="0"/>
              </a:spcBef>
              <a:buNone/>
            </a:pPr>
            <a:r>
              <a:rPr lang="en-IN" sz="1600" dirty="0">
                <a:latin typeface="Times New Roman" panose="02020603050405020304" pitchFamily="18" charset="0"/>
                <a:cs typeface="Times New Roman" panose="02020603050405020304" pitchFamily="18" charset="0"/>
              </a:rPr>
              <a:t>         return x == rev || x == rev/10;</a:t>
            </a:r>
          </a:p>
          <a:p>
            <a:pPr marL="0" indent="0">
              <a:spcBef>
                <a:spcPts val="0"/>
              </a:spcBef>
              <a:buNone/>
            </a:pPr>
            <a:r>
              <a:rPr lang="en-IN" sz="1600" dirty="0">
                <a:latin typeface="Times New Roman" panose="02020603050405020304" pitchFamily="18" charset="0"/>
                <a:cs typeface="Times New Roman" panose="02020603050405020304" pitchFamily="18" charset="0"/>
              </a:rPr>
              <a:t>    }</a:t>
            </a:r>
          </a:p>
          <a:p>
            <a:pPr marL="0" indent="0">
              <a:spcBef>
                <a:spcPts val="0"/>
              </a:spcBef>
              <a:buNone/>
            </a:pPr>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6778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FDA5-DFC6-1438-D1F4-F1BBE516534E}"/>
              </a:ext>
            </a:extLst>
          </p:cNvPr>
          <p:cNvSpPr>
            <a:spLocks noGrp="1"/>
          </p:cNvSpPr>
          <p:nvPr>
            <p:ph type="title"/>
          </p:nvPr>
        </p:nvSpPr>
        <p:spPr>
          <a:xfrm>
            <a:off x="1451579" y="1391655"/>
            <a:ext cx="9603275" cy="462099"/>
          </a:xfrm>
        </p:spPr>
        <p:txBody>
          <a:bodyPr>
            <a:normAutofit/>
          </a:bodyPr>
          <a:lstStyle/>
          <a:p>
            <a:r>
              <a:rPr lang="en-IN" sz="2400" b="1" dirty="0">
                <a:latin typeface="Times New Roman" panose="02020603050405020304" pitchFamily="18" charset="0"/>
                <a:cs typeface="Times New Roman" panose="02020603050405020304" pitchFamily="18" charset="0"/>
              </a:rPr>
              <a:t>LEARNING :</a:t>
            </a:r>
          </a:p>
        </p:txBody>
      </p:sp>
      <p:sp>
        <p:nvSpPr>
          <p:cNvPr id="3" name="Content Placeholder 2">
            <a:extLst>
              <a:ext uri="{FF2B5EF4-FFF2-40B4-BE49-F238E27FC236}">
                <a16:creationId xmlns:a16="http://schemas.microsoft.com/office/drawing/2014/main" id="{4D107FA1-0DBE-3C1D-0DAC-3EE3E38DBF04}"/>
              </a:ext>
            </a:extLst>
          </p:cNvPr>
          <p:cNvSpPr>
            <a:spLocks noGrp="1"/>
          </p:cNvSpPr>
          <p:nvPr>
            <p:ph idx="1"/>
          </p:nvPr>
        </p:nvSpPr>
        <p:spPr>
          <a:xfrm>
            <a:off x="1451578" y="2099622"/>
            <a:ext cx="9603275" cy="3450613"/>
          </a:xfrm>
        </p:spPr>
        <p:txBody>
          <a:bodyPr>
            <a:normAutofit/>
          </a:bodyPr>
          <a:lstStyle/>
          <a:p>
            <a:r>
              <a:rPr lang="en-US" sz="1600" b="0" i="0" dirty="0">
                <a:effectLst/>
                <a:latin typeface="Times New Roman" panose="02020603050405020304" pitchFamily="18" charset="0"/>
                <a:cs typeface="Times New Roman" panose="02020603050405020304" pitchFamily="18" charset="0"/>
              </a:rPr>
              <a:t>Divide the number by 10, and multiplied the reversed number by 10, when the original number is less than the reversed number, it means we've processed half of the number digits.</a:t>
            </a:r>
          </a:p>
          <a:p>
            <a:r>
              <a:rPr lang="en-US" sz="1600" b="0" i="0" dirty="0">
                <a:effectLst/>
                <a:latin typeface="Times New Roman" panose="02020603050405020304" pitchFamily="18" charset="0"/>
                <a:cs typeface="Times New Roman" panose="02020603050405020304" pitchFamily="18" charset="0"/>
              </a:rPr>
              <a:t>The </a:t>
            </a:r>
            <a:r>
              <a:rPr lang="en-US" sz="16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java</a:t>
            </a:r>
            <a:r>
              <a:rPr lang="en-US" sz="1600" b="0" i="0" dirty="0">
                <a:effectLst/>
                <a:latin typeface="Times New Roman" panose="02020603050405020304" pitchFamily="18" charset="0"/>
                <a:cs typeface="Times New Roman" panose="02020603050405020304" pitchFamily="18" charset="0"/>
              </a:rPr>
              <a:t> </a:t>
            </a:r>
            <a:r>
              <a:rPr lang="en-US" sz="1600" b="0" i="1" dirty="0">
                <a:effectLst/>
                <a:latin typeface="Times New Roman" panose="02020603050405020304" pitchFamily="18" charset="0"/>
                <a:cs typeface="Times New Roman" panose="02020603050405020304" pitchFamily="18" charset="0"/>
              </a:rPr>
              <a:t>if statement</a:t>
            </a:r>
            <a:r>
              <a:rPr lang="en-US" sz="1600" b="0" i="0" dirty="0">
                <a:effectLst/>
                <a:latin typeface="Times New Roman" panose="02020603050405020304" pitchFamily="18" charset="0"/>
                <a:cs typeface="Times New Roman" panose="02020603050405020304" pitchFamily="18" charset="0"/>
              </a:rPr>
              <a:t> is used to test the condition. It checks </a:t>
            </a:r>
            <a:r>
              <a:rPr lang="en-US" sz="1600" b="0" i="0" strike="noStrike" dirty="0" err="1">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boolean</a:t>
            </a:r>
            <a:r>
              <a:rPr lang="en-US" sz="1600" b="0" i="0" dirty="0">
                <a:effectLst/>
                <a:latin typeface="Times New Roman" panose="02020603050405020304" pitchFamily="18" charset="0"/>
                <a:cs typeface="Times New Roman" panose="02020603050405020304" pitchFamily="18" charset="0"/>
              </a:rPr>
              <a:t> condition: </a:t>
            </a:r>
            <a:r>
              <a:rPr lang="en-US" sz="1600" b="0" i="1" dirty="0">
                <a:effectLst/>
                <a:latin typeface="Times New Roman" panose="02020603050405020304" pitchFamily="18" charset="0"/>
                <a:cs typeface="Times New Roman" panose="02020603050405020304" pitchFamily="18" charset="0"/>
              </a:rPr>
              <a:t>true</a:t>
            </a:r>
            <a:r>
              <a:rPr lang="en-US" sz="1600" b="0" i="0" dirty="0">
                <a:effectLst/>
                <a:latin typeface="Times New Roman" panose="02020603050405020304" pitchFamily="18" charset="0"/>
                <a:cs typeface="Times New Roman" panose="02020603050405020304" pitchFamily="18" charset="0"/>
              </a:rPr>
              <a:t> or </a:t>
            </a:r>
            <a:r>
              <a:rPr lang="en-US" sz="1600" b="0" i="1" dirty="0">
                <a:effectLst/>
                <a:latin typeface="Times New Roman" panose="02020603050405020304" pitchFamily="18" charset="0"/>
                <a:cs typeface="Times New Roman" panose="02020603050405020304" pitchFamily="18" charset="0"/>
              </a:rPr>
              <a:t>false</a:t>
            </a:r>
            <a:r>
              <a:rPr lang="en-US" sz="1600" b="0" i="0" dirty="0">
                <a:effectLst/>
                <a:latin typeface="Times New Roman" panose="02020603050405020304" pitchFamily="18" charset="0"/>
                <a:cs typeface="Times New Roman" panose="02020603050405020304" pitchFamily="18" charset="0"/>
              </a:rPr>
              <a:t>. There are various types of if statement in java.</a:t>
            </a:r>
          </a:p>
          <a:p>
            <a:r>
              <a:rPr lang="en-US" sz="1600" b="0" i="0" dirty="0">
                <a:effectLst/>
                <a:latin typeface="Times New Roman" panose="02020603050405020304" pitchFamily="18" charset="0"/>
                <a:cs typeface="Times New Roman" panose="02020603050405020304" pitchFamily="18" charset="0"/>
              </a:rPr>
              <a:t>The java if statement tests the condition. It executes the </a:t>
            </a:r>
            <a:r>
              <a:rPr lang="en-US" sz="1600" b="0" i="1" dirty="0">
                <a:effectLst/>
                <a:latin typeface="Times New Roman" panose="02020603050405020304" pitchFamily="18" charset="0"/>
                <a:cs typeface="Times New Roman" panose="02020603050405020304" pitchFamily="18" charset="0"/>
              </a:rPr>
              <a:t>if block</a:t>
            </a:r>
            <a:r>
              <a:rPr lang="en-US" sz="1600" b="0" i="0" dirty="0">
                <a:effectLst/>
                <a:latin typeface="Times New Roman" panose="02020603050405020304" pitchFamily="18" charset="0"/>
                <a:cs typeface="Times New Roman" panose="02020603050405020304" pitchFamily="18" charset="0"/>
              </a:rPr>
              <a:t> if condition is true.</a:t>
            </a:r>
            <a:endParaRPr lang="en-US" sz="1600" dirty="0">
              <a:latin typeface="Times New Roman" panose="02020603050405020304" pitchFamily="18" charset="0"/>
              <a:cs typeface="Times New Roman" panose="02020603050405020304" pitchFamily="18" charset="0"/>
            </a:endParaRPr>
          </a:p>
          <a:p>
            <a:r>
              <a:rPr lang="en-US" sz="1600" b="0" i="0" dirty="0">
                <a:effectLst/>
                <a:latin typeface="Times New Roman" panose="02020603050405020304" pitchFamily="18" charset="0"/>
                <a:cs typeface="Times New Roman" panose="02020603050405020304" pitchFamily="18" charset="0"/>
              </a:rPr>
              <a:t>The </a:t>
            </a:r>
            <a:r>
              <a:rPr lang="en-US" sz="16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java</a:t>
            </a:r>
            <a:r>
              <a:rPr lang="en-US" sz="1600" b="0" i="0" dirty="0">
                <a:effectLst/>
                <a:latin typeface="Times New Roman" panose="02020603050405020304" pitchFamily="18" charset="0"/>
                <a:cs typeface="Times New Roman" panose="02020603050405020304" pitchFamily="18" charset="0"/>
              </a:rPr>
              <a:t> </a:t>
            </a:r>
            <a:r>
              <a:rPr lang="en-US" sz="1600" b="0" i="1" dirty="0">
                <a:effectLst/>
                <a:latin typeface="Times New Roman" panose="02020603050405020304" pitchFamily="18" charset="0"/>
                <a:cs typeface="Times New Roman" panose="02020603050405020304" pitchFamily="18" charset="0"/>
              </a:rPr>
              <a:t>while loop</a:t>
            </a:r>
            <a:r>
              <a:rPr lang="en-US" sz="1600" b="0" i="0" dirty="0">
                <a:effectLst/>
                <a:latin typeface="Times New Roman" panose="02020603050405020304" pitchFamily="18" charset="0"/>
                <a:cs typeface="Times New Roman" panose="02020603050405020304" pitchFamily="18" charset="0"/>
              </a:rPr>
              <a:t> is used to iterate a part of the </a:t>
            </a:r>
            <a:r>
              <a:rPr lang="en-US" sz="1600" b="0"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program</a:t>
            </a:r>
            <a:r>
              <a:rPr lang="en-US" sz="1600" b="0" i="0" dirty="0">
                <a:effectLst/>
                <a:latin typeface="Times New Roman" panose="02020603050405020304" pitchFamily="18" charset="0"/>
                <a:cs typeface="Times New Roman" panose="02020603050405020304" pitchFamily="18" charset="0"/>
              </a:rPr>
              <a:t> repeatedly until the specified </a:t>
            </a:r>
            <a:r>
              <a:rPr lang="en-US" sz="1600" b="0" i="0" dirty="0" err="1">
                <a:effectLst/>
                <a:latin typeface="Times New Roman" panose="02020603050405020304" pitchFamily="18" charset="0"/>
                <a:cs typeface="Times New Roman" panose="02020603050405020304" pitchFamily="18" charset="0"/>
              </a:rPr>
              <a:t>boolean</a:t>
            </a:r>
            <a:r>
              <a:rPr lang="en-US" sz="1600" b="0" i="0" dirty="0">
                <a:effectLst/>
                <a:latin typeface="Times New Roman" panose="02020603050405020304" pitchFamily="18" charset="0"/>
                <a:cs typeface="Times New Roman" panose="02020603050405020304" pitchFamily="18" charset="0"/>
              </a:rPr>
              <a:t> condition is true. As soon as the </a:t>
            </a:r>
            <a:r>
              <a:rPr lang="en-US" sz="1600" b="0" i="0" dirty="0" err="1">
                <a:effectLst/>
                <a:latin typeface="Times New Roman" panose="02020603050405020304" pitchFamily="18" charset="0"/>
                <a:cs typeface="Times New Roman" panose="02020603050405020304" pitchFamily="18" charset="0"/>
              </a:rPr>
              <a:t>boolean</a:t>
            </a:r>
            <a:r>
              <a:rPr lang="en-US" sz="1600" b="0" i="0" dirty="0">
                <a:effectLst/>
                <a:latin typeface="Times New Roman" panose="02020603050405020304" pitchFamily="18" charset="0"/>
                <a:cs typeface="Times New Roman" panose="02020603050405020304" pitchFamily="18" charset="0"/>
              </a:rPr>
              <a:t> condition becomes false, the loop automatically stops.</a:t>
            </a:r>
          </a:p>
          <a:p>
            <a:r>
              <a:rPr lang="en-US" sz="1600" b="0" i="0" dirty="0">
                <a:effectLst/>
                <a:latin typeface="Times New Roman" panose="02020603050405020304" pitchFamily="18" charset="0"/>
                <a:cs typeface="Times New Roman" panose="02020603050405020304" pitchFamily="18" charset="0"/>
              </a:rPr>
              <a:t>The while loop is considered as a repeating if statement. If the number of iteration is not fixed, it is recommended to use the while </a:t>
            </a:r>
            <a:r>
              <a:rPr lang="en-US" sz="1600" b="0" i="0" u="none"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loop</a:t>
            </a:r>
            <a:r>
              <a:rPr lang="en-US" sz="1600" b="0" i="0" dirty="0">
                <a:effectLst/>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endParaRPr lang="en-US" sz="1600" b="0" i="0" dirty="0">
              <a:effectLst/>
              <a:latin typeface="Times New Roman" panose="02020603050405020304" pitchFamily="18" charset="0"/>
              <a:cs typeface="Times New Roman" panose="02020603050405020304" pitchFamily="18" charset="0"/>
            </a:endParaRPr>
          </a:p>
          <a:p>
            <a:endParaRPr lang="en-US" sz="1600" b="0" i="0" dirty="0">
              <a:effectLst/>
              <a:latin typeface="Times New Roman" panose="02020603050405020304" pitchFamily="18" charset="0"/>
              <a:cs typeface="Times New Roman" panose="02020603050405020304" pitchFamily="18" charset="0"/>
            </a:endParaRPr>
          </a:p>
          <a:p>
            <a:pPr marL="0" indent="0">
              <a:buNone/>
            </a:pP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417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5A8EA-09BB-40D4-21E6-0240FAE95474}"/>
              </a:ext>
            </a:extLst>
          </p:cNvPr>
          <p:cNvSpPr>
            <a:spLocks noGrp="1"/>
          </p:cNvSpPr>
          <p:nvPr>
            <p:ph type="title"/>
          </p:nvPr>
        </p:nvSpPr>
        <p:spPr>
          <a:xfrm>
            <a:off x="1451579" y="1307860"/>
            <a:ext cx="9603275" cy="587136"/>
          </a:xfrm>
        </p:spPr>
        <p:txBody>
          <a:bodyPr>
            <a:normAutofit fontScale="90000"/>
          </a:bodyPr>
          <a:lstStyle/>
          <a:p>
            <a:r>
              <a:rPr lang="en-IN" sz="2400" b="1" dirty="0">
                <a:latin typeface="Times New Roman" panose="02020603050405020304" pitchFamily="18" charset="0"/>
                <a:cs typeface="Times New Roman" panose="02020603050405020304" pitchFamily="18" charset="0"/>
              </a:rPr>
              <a:t>Interview related questions on control statements :</a:t>
            </a:r>
          </a:p>
        </p:txBody>
      </p:sp>
      <p:sp>
        <p:nvSpPr>
          <p:cNvPr id="3" name="Content Placeholder 2">
            <a:extLst>
              <a:ext uri="{FF2B5EF4-FFF2-40B4-BE49-F238E27FC236}">
                <a16:creationId xmlns:a16="http://schemas.microsoft.com/office/drawing/2014/main" id="{A44D47B4-7F45-1D0E-8794-7935CDEA089A}"/>
              </a:ext>
            </a:extLst>
          </p:cNvPr>
          <p:cNvSpPr>
            <a:spLocks noGrp="1"/>
          </p:cNvSpPr>
          <p:nvPr>
            <p:ph idx="1"/>
          </p:nvPr>
        </p:nvSpPr>
        <p:spPr>
          <a:xfrm>
            <a:off x="1451579" y="2015732"/>
            <a:ext cx="9603275" cy="3814617"/>
          </a:xfrm>
        </p:spPr>
        <p:txBody>
          <a:bodyPr>
            <a:noAutofit/>
          </a:bodyPr>
          <a:lstStyle/>
          <a:p>
            <a:pPr marL="342900" indent="-342900" algn="just">
              <a:spcBef>
                <a:spcPts val="0"/>
              </a:spcBef>
              <a:buAutoNum type="arabicPeriod"/>
            </a:pPr>
            <a:r>
              <a:rPr lang="en-US" sz="1600" i="0" dirty="0">
                <a:effectLst/>
                <a:latin typeface="Times New Roman" panose="02020603050405020304" pitchFamily="18" charset="0"/>
                <a:cs typeface="Times New Roman" panose="02020603050405020304" pitchFamily="18" charset="0"/>
              </a:rPr>
              <a:t>Is there a way to access an iteration-counter in Java's for-each loop?</a:t>
            </a:r>
            <a:endParaRPr lang="en-US" sz="1600" dirty="0">
              <a:latin typeface="Times New Roman" panose="02020603050405020304" pitchFamily="18" charset="0"/>
              <a:cs typeface="Times New Roman" panose="02020603050405020304" pitchFamily="18" charset="0"/>
            </a:endParaRPr>
          </a:p>
          <a:p>
            <a:pPr marL="0" indent="0" algn="just">
              <a:spcBef>
                <a:spcPts val="0"/>
              </a:spcBef>
              <a:buNone/>
            </a:pPr>
            <a:r>
              <a:rPr lang="en-US" sz="1600" i="0" dirty="0">
                <a:effectLst/>
                <a:latin typeface="Times New Roman" panose="02020603050405020304" pitchFamily="18" charset="0"/>
                <a:cs typeface="Times New Roman" panose="02020603050405020304" pitchFamily="18" charset="0"/>
              </a:rPr>
              <a:t>	The reason is that the for-each loop internally does not have a counter; it is based on the </a:t>
            </a:r>
            <a:r>
              <a:rPr lang="en-US" sz="1600" i="0" dirty="0" err="1">
                <a:effectLst/>
                <a:latin typeface="Times New Roman" panose="02020603050405020304" pitchFamily="18" charset="0"/>
                <a:cs typeface="Times New Roman" panose="02020603050405020304" pitchFamily="18" charset="0"/>
              </a:rPr>
              <a:t>Iterable</a:t>
            </a:r>
            <a:r>
              <a:rPr lang="en-US" sz="1600" i="0" dirty="0">
                <a:effectLst/>
                <a:latin typeface="Times New Roman" panose="02020603050405020304" pitchFamily="18" charset="0"/>
                <a:cs typeface="Times New Roman" panose="02020603050405020304" pitchFamily="18" charset="0"/>
              </a:rPr>
              <a:t> interface. It uses an Iterator to loop through the "collection" - which is not a collection and does not have index.</a:t>
            </a:r>
          </a:p>
          <a:p>
            <a:pPr marL="342900" indent="-342900" algn="l">
              <a:buAutoNum type="arabicPeriod" startAt="2"/>
            </a:pPr>
            <a:r>
              <a:rPr lang="en-US" sz="1600" i="0" dirty="0">
                <a:effectLst/>
                <a:latin typeface="Times New Roman" panose="02020603050405020304" pitchFamily="18" charset="0"/>
                <a:cs typeface="Times New Roman" panose="02020603050405020304" pitchFamily="18" charset="0"/>
              </a:rPr>
              <a:t>What is the situation to use while loop?</a:t>
            </a:r>
          </a:p>
          <a:p>
            <a:pPr marL="0" indent="0" algn="l">
              <a:buNone/>
            </a:pPr>
            <a:r>
              <a:rPr lang="en-US" sz="1600" dirty="0">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It is used for unknown number of times. If we don’t know how many times the loop will continue , then the while loop is suitable.</a:t>
            </a:r>
          </a:p>
          <a:p>
            <a:pPr marL="342900" indent="-342900" algn="just">
              <a:spcBef>
                <a:spcPts val="0"/>
              </a:spcBef>
              <a:buAutoNum type="arabicPeriod" startAt="3"/>
            </a:pPr>
            <a:r>
              <a:rPr lang="en-US" sz="1600" i="0" dirty="0">
                <a:effectLst/>
                <a:latin typeface="Times New Roman" panose="02020603050405020304" pitchFamily="18" charset="0"/>
                <a:cs typeface="Times New Roman" panose="02020603050405020304" pitchFamily="18" charset="0"/>
              </a:rPr>
              <a:t> Difference between do…While and while loop?</a:t>
            </a:r>
          </a:p>
          <a:p>
            <a:pPr marL="0" indent="0" algn="just">
              <a:spcBef>
                <a:spcPts val="0"/>
              </a:spcBef>
              <a:buNone/>
            </a:pPr>
            <a:r>
              <a:rPr lang="en-US" sz="1600" dirty="0">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A while statement checks at the beginning of a loop to see whether the next loop iteration should occur. A do while statement checks at the end of a loop to see whether the next iteration of a loop should occur. The do while statement will always execute the body of a loop at least once.</a:t>
            </a:r>
            <a:endParaRPr lang="en-US" sz="1600" dirty="0">
              <a:latin typeface="Times New Roman" panose="02020603050405020304" pitchFamily="18" charset="0"/>
              <a:cs typeface="Times New Roman" panose="02020603050405020304" pitchFamily="18" charset="0"/>
            </a:endParaRPr>
          </a:p>
          <a:p>
            <a:pPr marL="0" indent="0" algn="just">
              <a:spcBef>
                <a:spcPts val="0"/>
              </a:spcBef>
              <a:buNone/>
            </a:pPr>
            <a:endParaRPr lang="en-US" sz="16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2043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130</TotalTime>
  <Words>508</Words>
  <Application>Microsoft Office PowerPoint</Application>
  <PresentationFormat>Widescreen</PresentationFormat>
  <Paragraphs>45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Gill Sans MT</vt:lpstr>
      <vt:lpstr>Times New Roman</vt:lpstr>
      <vt:lpstr>Gallery</vt:lpstr>
      <vt:lpstr>100 days code challenge</vt:lpstr>
      <vt:lpstr>PROBLEM :</vt:lpstr>
      <vt:lpstr>Solution :</vt:lpstr>
      <vt:lpstr>LEARNING :</vt:lpstr>
      <vt:lpstr>Interview related questions on control statements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 days code challenge</dc:title>
  <dc:creator>Shubhra Bhattacharya</dc:creator>
  <cp:lastModifiedBy>Shubhra Bhattacharya</cp:lastModifiedBy>
  <cp:revision>2</cp:revision>
  <dcterms:created xsi:type="dcterms:W3CDTF">2022-09-29T19:40:05Z</dcterms:created>
  <dcterms:modified xsi:type="dcterms:W3CDTF">2022-10-01T10:15:38Z</dcterms:modified>
</cp:coreProperties>
</file>