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ra Bhattacharya" userId="4f76bd68af2c40c4" providerId="LiveId" clId="{EABC4B19-F85A-4CCE-BB8A-221783336E39}"/>
    <pc:docChg chg="modSld">
      <pc:chgData name="Shubhra Bhattacharya" userId="4f76bd68af2c40c4" providerId="LiveId" clId="{EABC4B19-F85A-4CCE-BB8A-221783336E39}" dt="2022-09-29T20:59:03.163" v="1" actId="14100"/>
      <pc:docMkLst>
        <pc:docMk/>
      </pc:docMkLst>
      <pc:sldChg chg="modSp mod">
        <pc:chgData name="Shubhra Bhattacharya" userId="4f76bd68af2c40c4" providerId="LiveId" clId="{EABC4B19-F85A-4CCE-BB8A-221783336E39}" dt="2022-09-29T20:59:03.163" v="1" actId="14100"/>
        <pc:sldMkLst>
          <pc:docMk/>
          <pc:sldMk cId="418694646" sldId="256"/>
        </pc:sldMkLst>
        <pc:spChg chg="mod">
          <ac:chgData name="Shubhra Bhattacharya" userId="4f76bd68af2c40c4" providerId="LiveId" clId="{EABC4B19-F85A-4CCE-BB8A-221783336E39}" dt="2022-09-29T20:59:03.163" v="1" actId="14100"/>
          <ac:spMkLst>
            <pc:docMk/>
            <pc:sldMk cId="418694646" sldId="256"/>
            <ac:spMk id="3" creationId="{DA934858-DA58-D077-FDF5-1761AB6596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9/30/2022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9/30/2022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C3CD-E68B-8B30-9BFF-F6E13DDD1ED7}"/>
              </a:ext>
            </a:extLst>
          </p:cNvPr>
          <p:cNvSpPr>
            <a:spLocks noGrp="1"/>
          </p:cNvSpPr>
          <p:nvPr>
            <p:ph type="ctrTitle"/>
          </p:nvPr>
        </p:nvSpPr>
        <p:spPr>
          <a:xfrm>
            <a:off x="2602336" y="2482986"/>
            <a:ext cx="8637073" cy="810254"/>
          </a:xfrm>
        </p:spPr>
        <p:txBody>
          <a:bodyPr>
            <a:normAutofit/>
          </a:bodyPr>
          <a:lstStyle/>
          <a:p>
            <a:r>
              <a:rPr lang="en-IN" sz="4000" b="1" dirty="0">
                <a:latin typeface="Times New Roman" panose="02020603050405020304" pitchFamily="18" charset="0"/>
                <a:cs typeface="Times New Roman" panose="02020603050405020304" pitchFamily="18" charset="0"/>
              </a:rPr>
              <a:t>100 days code challenge</a:t>
            </a:r>
          </a:p>
        </p:txBody>
      </p:sp>
      <p:sp>
        <p:nvSpPr>
          <p:cNvPr id="3" name="Subtitle 2">
            <a:extLst>
              <a:ext uri="{FF2B5EF4-FFF2-40B4-BE49-F238E27FC236}">
                <a16:creationId xmlns:a16="http://schemas.microsoft.com/office/drawing/2014/main" id="{DA934858-DA58-D077-FDF5-1761AB659627}"/>
              </a:ext>
            </a:extLst>
          </p:cNvPr>
          <p:cNvSpPr>
            <a:spLocks noGrp="1"/>
          </p:cNvSpPr>
          <p:nvPr>
            <p:ph type="subTitle" idx="1"/>
          </p:nvPr>
        </p:nvSpPr>
        <p:spPr>
          <a:xfrm>
            <a:off x="8800050" y="3429001"/>
            <a:ext cx="1642911" cy="810254"/>
          </a:xfrm>
        </p:spPr>
        <p:txBody>
          <a:bodyPr>
            <a:normAutofit/>
          </a:bodyPr>
          <a:lstStyle/>
          <a:p>
            <a:r>
              <a:rPr lang="en-IN" sz="3200" b="1" dirty="0">
                <a:latin typeface="Times New Roman" panose="02020603050405020304" pitchFamily="18" charset="0"/>
                <a:cs typeface="Times New Roman" panose="02020603050405020304" pitchFamily="18" charset="0"/>
              </a:rPr>
              <a:t>Day 1 </a:t>
            </a:r>
          </a:p>
        </p:txBody>
      </p:sp>
      <p:sp>
        <p:nvSpPr>
          <p:cNvPr id="5" name="TextBox 4">
            <a:extLst>
              <a:ext uri="{FF2B5EF4-FFF2-40B4-BE49-F238E27FC236}">
                <a16:creationId xmlns:a16="http://schemas.microsoft.com/office/drawing/2014/main" id="{FD24E7FF-8B3A-2FDD-30CC-1B6C48C50ED6}"/>
              </a:ext>
            </a:extLst>
          </p:cNvPr>
          <p:cNvSpPr txBox="1"/>
          <p:nvPr/>
        </p:nvSpPr>
        <p:spPr>
          <a:xfrm>
            <a:off x="253418" y="5519957"/>
            <a:ext cx="4874004"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NAME : SHUBHRA BHATTACHARYA</a:t>
            </a:r>
          </a:p>
        </p:txBody>
      </p:sp>
      <p:sp>
        <p:nvSpPr>
          <p:cNvPr id="6" name="TextBox 5">
            <a:extLst>
              <a:ext uri="{FF2B5EF4-FFF2-40B4-BE49-F238E27FC236}">
                <a16:creationId xmlns:a16="http://schemas.microsoft.com/office/drawing/2014/main" id="{F64C3D5A-AEF8-3CD8-6687-FD5FC759CEFB}"/>
              </a:ext>
            </a:extLst>
          </p:cNvPr>
          <p:cNvSpPr txBox="1"/>
          <p:nvPr/>
        </p:nvSpPr>
        <p:spPr>
          <a:xfrm>
            <a:off x="253418" y="5758937"/>
            <a:ext cx="4697835"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REG_NO :  22MCA10069</a:t>
            </a:r>
          </a:p>
        </p:txBody>
      </p:sp>
    </p:spTree>
    <p:extLst>
      <p:ext uri="{BB962C8B-B14F-4D97-AF65-F5344CB8AC3E}">
        <p14:creationId xmlns:p14="http://schemas.microsoft.com/office/powerpoint/2010/main" val="41869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F43B-0E41-2502-8F01-644E290336D0}"/>
              </a:ext>
            </a:extLst>
          </p:cNvPr>
          <p:cNvSpPr>
            <a:spLocks noGrp="1"/>
          </p:cNvSpPr>
          <p:nvPr>
            <p:ph type="title"/>
          </p:nvPr>
        </p:nvSpPr>
        <p:spPr>
          <a:xfrm>
            <a:off x="1451579" y="1240748"/>
            <a:ext cx="9603275" cy="587136"/>
          </a:xfrm>
        </p:spPr>
        <p:txBody>
          <a:bodyPr>
            <a:normAutofit/>
          </a:bodyPr>
          <a:lstStyle/>
          <a:p>
            <a:r>
              <a:rPr lang="en-IN" sz="2800" dirty="0">
                <a:latin typeface="Times New Roman" panose="02020603050405020304" pitchFamily="18" charset="0"/>
                <a:cs typeface="Times New Roman" panose="02020603050405020304" pitchFamily="18" charset="0"/>
              </a:rPr>
              <a:t>PROBLEM :</a:t>
            </a:r>
          </a:p>
        </p:txBody>
      </p:sp>
      <p:sp>
        <p:nvSpPr>
          <p:cNvPr id="4" name="Rectangle 1">
            <a:extLst>
              <a:ext uri="{FF2B5EF4-FFF2-40B4-BE49-F238E27FC236}">
                <a16:creationId xmlns:a16="http://schemas.microsoft.com/office/drawing/2014/main" id="{C1E6BE01-FF2E-79F4-59B6-CA853C80F4EC}"/>
              </a:ext>
            </a:extLst>
          </p:cNvPr>
          <p:cNvSpPr>
            <a:spLocks noGrp="1" noChangeArrowheads="1"/>
          </p:cNvSpPr>
          <p:nvPr>
            <p:ph idx="1"/>
          </p:nvPr>
        </p:nvSpPr>
        <p:spPr bwMode="auto">
          <a:xfrm>
            <a:off x="1451579" y="2129852"/>
            <a:ext cx="9811778" cy="2930239"/>
          </a:xfrm>
          <a:prstGeom prst="rect">
            <a:avLst/>
          </a:prstGeom>
          <a:solidFill>
            <a:srgbClr val="F7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Given an array of integers </a:t>
            </a:r>
            <a:r>
              <a:rPr kumimoji="0" lang="en-US" altLang="en-US" b="0" i="0" u="none" strike="noStrike" cap="none" normalizeH="0" baseline="0" dirty="0" err="1">
                <a:ln>
                  <a:noFill/>
                </a:ln>
                <a:solidFill>
                  <a:srgbClr val="546E7A"/>
                </a:solidFill>
                <a:effectLst/>
                <a:latin typeface="Times New Roman" panose="02020603050405020304" pitchFamily="18" charset="0"/>
                <a:cs typeface="Times New Roman" panose="02020603050405020304" pitchFamily="18" charset="0"/>
              </a:rPr>
              <a:t>nums</a:t>
            </a:r>
            <a:r>
              <a:rPr kumimoji="0" lang="en-US" altLang="en-US"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and an integer </a:t>
            </a:r>
            <a:r>
              <a:rPr kumimoji="0" lang="en-US" altLang="en-US" b="0" i="0" u="none" strike="noStrike" cap="none" normalizeH="0" baseline="0" dirty="0">
                <a:ln>
                  <a:noFill/>
                </a:ln>
                <a:solidFill>
                  <a:srgbClr val="546E7A"/>
                </a:solidFill>
                <a:effectLst/>
                <a:latin typeface="Times New Roman" panose="02020603050405020304" pitchFamily="18" charset="0"/>
                <a:cs typeface="Times New Roman" panose="02020603050405020304" pitchFamily="18" charset="0"/>
              </a:rPr>
              <a:t>target</a:t>
            </a:r>
            <a:r>
              <a:rPr kumimoji="0" lang="en-US" altLang="en-US"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return </a:t>
            </a:r>
            <a:r>
              <a:rPr kumimoji="0" lang="en-US" altLang="en-US" b="0" i="1"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indices of the two numbers such that they add up to </a:t>
            </a:r>
            <a:r>
              <a:rPr kumimoji="0" lang="en-US" altLang="en-US" b="0" i="1" u="none" strike="noStrike" cap="none" normalizeH="0" baseline="0" dirty="0">
                <a:ln>
                  <a:noFill/>
                </a:ln>
                <a:solidFill>
                  <a:srgbClr val="546E7A"/>
                </a:solidFill>
                <a:effectLst/>
                <a:latin typeface="Times New Roman" panose="02020603050405020304" pitchFamily="18" charset="0"/>
                <a:cs typeface="Times New Roman" panose="02020603050405020304" pitchFamily="18" charset="0"/>
              </a:rPr>
              <a:t>target</a:t>
            </a:r>
            <a:r>
              <a:rPr kumimoji="0" lang="en-US" altLang="en-US"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You may assume that each input would have </a:t>
            </a:r>
            <a:r>
              <a:rPr kumimoji="0" lang="en-US" altLang="en-US" b="1" i="1"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exactly</a:t>
            </a:r>
            <a:r>
              <a:rPr kumimoji="0" lang="en-US" altLang="en-US" b="1"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one solution</a:t>
            </a:r>
            <a:r>
              <a:rPr kumimoji="0" lang="en-US" altLang="en-US"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and you may not use the </a:t>
            </a:r>
            <a:r>
              <a:rPr kumimoji="0" lang="en-US" altLang="en-US" b="0" i="1"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same</a:t>
            </a:r>
            <a:r>
              <a:rPr kumimoji="0" lang="en-US" altLang="en-US"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element twice.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You can return the answer in any order.</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Example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Input:</a:t>
            </a:r>
            <a:r>
              <a:rPr kumimoji="0" lang="en-US" altLang="en-US"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263238"/>
                </a:solidFill>
                <a:effectLst/>
                <a:latin typeface="Times New Roman" panose="02020603050405020304" pitchFamily="18" charset="0"/>
                <a:cs typeface="Times New Roman" panose="02020603050405020304" pitchFamily="18" charset="0"/>
              </a:rPr>
              <a:t>nums</a:t>
            </a:r>
            <a:r>
              <a:rPr kumimoji="0" lang="en-US" altLang="en-US"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 [2,7,11,15], target = 9 </a:t>
            </a:r>
            <a:r>
              <a:rPr kumimoji="0" lang="en-US" altLang="en-US" b="1"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Output:</a:t>
            </a:r>
            <a:r>
              <a:rPr kumimoji="0" lang="en-US" altLang="en-US"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[0,1] </a:t>
            </a:r>
            <a:r>
              <a:rPr kumimoji="0" lang="en-US" altLang="en-US" b="1"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Explanation:</a:t>
            </a:r>
            <a:r>
              <a:rPr kumimoji="0" lang="en-US" altLang="en-US"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Because </a:t>
            </a:r>
            <a:r>
              <a:rPr kumimoji="0" lang="en-US" altLang="en-US" b="0" i="0" u="none" strike="noStrike" cap="none" normalizeH="0" baseline="0" dirty="0" err="1">
                <a:ln>
                  <a:noFill/>
                </a:ln>
                <a:solidFill>
                  <a:srgbClr val="263238"/>
                </a:solidFill>
                <a:effectLst/>
                <a:latin typeface="Times New Roman" panose="02020603050405020304" pitchFamily="18" charset="0"/>
                <a:cs typeface="Times New Roman" panose="02020603050405020304" pitchFamily="18" charset="0"/>
              </a:rPr>
              <a:t>nums</a:t>
            </a:r>
            <a:r>
              <a:rPr kumimoji="0" lang="en-US" altLang="en-US"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[0] + </a:t>
            </a:r>
            <a:r>
              <a:rPr kumimoji="0" lang="en-US" altLang="en-US" b="0" i="0" u="none" strike="noStrike" cap="none" normalizeH="0" baseline="0" dirty="0" err="1">
                <a:ln>
                  <a:noFill/>
                </a:ln>
                <a:solidFill>
                  <a:srgbClr val="263238"/>
                </a:solidFill>
                <a:effectLst/>
                <a:latin typeface="Times New Roman" panose="02020603050405020304" pitchFamily="18" charset="0"/>
                <a:cs typeface="Times New Roman" panose="02020603050405020304" pitchFamily="18" charset="0"/>
              </a:rPr>
              <a:t>nums</a:t>
            </a:r>
            <a:r>
              <a:rPr kumimoji="0" lang="en-US" altLang="en-US"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[1] == 9, we return [0, 1].</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610FB59A-C00B-AC4F-8AE7-B8069850C22E}"/>
              </a:ext>
            </a:extLst>
          </p:cNvPr>
          <p:cNvSpPr txBox="1"/>
          <p:nvPr/>
        </p:nvSpPr>
        <p:spPr>
          <a:xfrm>
            <a:off x="1451579" y="5247920"/>
            <a:ext cx="972817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Question Link :  https://leetcode.com/problems/two-sum/</a:t>
            </a:r>
          </a:p>
        </p:txBody>
      </p:sp>
    </p:spTree>
    <p:extLst>
      <p:ext uri="{BB962C8B-B14F-4D97-AF65-F5344CB8AC3E}">
        <p14:creationId xmlns:p14="http://schemas.microsoft.com/office/powerpoint/2010/main" val="246501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A782-6E96-05B3-3C32-700ADD3808C9}"/>
              </a:ext>
            </a:extLst>
          </p:cNvPr>
          <p:cNvSpPr>
            <a:spLocks noGrp="1"/>
          </p:cNvSpPr>
          <p:nvPr>
            <p:ph type="title"/>
          </p:nvPr>
        </p:nvSpPr>
        <p:spPr>
          <a:xfrm>
            <a:off x="1451579" y="1324638"/>
            <a:ext cx="9603275" cy="487386"/>
          </a:xfrm>
        </p:spPr>
        <p:txBody>
          <a:bodyPr>
            <a:normAutofit fontScale="90000"/>
          </a:bodyPr>
          <a:lstStyle/>
          <a:p>
            <a:r>
              <a:rPr lang="en-IN" sz="2800" b="1" dirty="0">
                <a:latin typeface="Times New Roman" panose="02020603050405020304" pitchFamily="18" charset="0"/>
                <a:cs typeface="Times New Roman" panose="02020603050405020304" pitchFamily="18" charset="0"/>
              </a:rPr>
              <a:t>Solution</a:t>
            </a:r>
            <a:r>
              <a:rPr lang="en-IN"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13ED0AF5-E34C-B6D9-703A-C24497C8F0D8}"/>
              </a:ext>
            </a:extLst>
          </p:cNvPr>
          <p:cNvSpPr>
            <a:spLocks noGrp="1"/>
          </p:cNvSpPr>
          <p:nvPr>
            <p:ph idx="1"/>
          </p:nvPr>
        </p:nvSpPr>
        <p:spPr>
          <a:xfrm>
            <a:off x="1451579" y="1881508"/>
            <a:ext cx="9603275" cy="4099842"/>
          </a:xfrm>
        </p:spPr>
        <p:txBody>
          <a:bodyPr>
            <a:noAutofit/>
          </a:bodyPr>
          <a:lstStyle/>
          <a:p>
            <a:pPr marL="0" indent="0">
              <a:spcBef>
                <a:spcPts val="0"/>
              </a:spcBef>
              <a:buNone/>
            </a:pPr>
            <a:r>
              <a:rPr lang="en-IN" sz="1600" dirty="0">
                <a:latin typeface="Times New Roman" panose="02020603050405020304" pitchFamily="18" charset="0"/>
                <a:cs typeface="Times New Roman" panose="02020603050405020304" pitchFamily="18" charset="0"/>
              </a:rPr>
              <a:t>class Solution {</a:t>
            </a:r>
          </a:p>
          <a:p>
            <a:pPr marL="0" indent="0">
              <a:spcBef>
                <a:spcPts val="0"/>
              </a:spcBef>
              <a:buNone/>
            </a:pPr>
            <a:r>
              <a:rPr lang="en-IN" sz="1600" dirty="0">
                <a:latin typeface="Times New Roman" panose="02020603050405020304" pitchFamily="18" charset="0"/>
                <a:cs typeface="Times New Roman" panose="02020603050405020304" pitchFamily="18" charset="0"/>
              </a:rPr>
              <a:t>    public int[] </a:t>
            </a:r>
            <a:r>
              <a:rPr lang="en-IN" sz="1600" dirty="0" err="1">
                <a:latin typeface="Times New Roman" panose="02020603050405020304" pitchFamily="18" charset="0"/>
                <a:cs typeface="Times New Roman" panose="02020603050405020304" pitchFamily="18" charset="0"/>
              </a:rPr>
              <a:t>twoSum</a:t>
            </a:r>
            <a:r>
              <a:rPr lang="en-IN" sz="1600" dirty="0">
                <a:latin typeface="Times New Roman" panose="02020603050405020304" pitchFamily="18" charset="0"/>
                <a:cs typeface="Times New Roman" panose="02020603050405020304" pitchFamily="18" charset="0"/>
              </a:rPr>
              <a:t>(int[] </a:t>
            </a:r>
            <a:r>
              <a:rPr lang="en-IN" sz="1600" dirty="0" err="1">
                <a:latin typeface="Times New Roman" panose="02020603050405020304" pitchFamily="18" charset="0"/>
                <a:cs typeface="Times New Roman" panose="02020603050405020304" pitchFamily="18" charset="0"/>
              </a:rPr>
              <a:t>nums</a:t>
            </a:r>
            <a:r>
              <a:rPr lang="en-IN" sz="1600" dirty="0">
                <a:latin typeface="Times New Roman" panose="02020603050405020304" pitchFamily="18" charset="0"/>
                <a:cs typeface="Times New Roman" panose="02020603050405020304" pitchFamily="18" charset="0"/>
              </a:rPr>
              <a:t>, int target) {</a:t>
            </a:r>
          </a:p>
          <a:p>
            <a:pPr marL="0" indent="0">
              <a:spcBef>
                <a:spcPts val="0"/>
              </a:spcBef>
              <a:buNone/>
            </a:pPr>
            <a:r>
              <a:rPr lang="en-IN" sz="1600" dirty="0">
                <a:latin typeface="Times New Roman" panose="02020603050405020304" pitchFamily="18" charset="0"/>
                <a:cs typeface="Times New Roman" panose="02020603050405020304" pitchFamily="18" charset="0"/>
              </a:rPr>
              <a:t>        int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j;</a:t>
            </a:r>
          </a:p>
          <a:p>
            <a:pPr marL="0" indent="0">
              <a:spcBef>
                <a:spcPts val="0"/>
              </a:spcBef>
              <a:buNone/>
            </a:pPr>
            <a:r>
              <a:rPr lang="en-IN" sz="1600" dirty="0">
                <a:latin typeface="Times New Roman" panose="02020603050405020304" pitchFamily="18" charset="0"/>
                <a:cs typeface="Times New Roman" panose="02020603050405020304" pitchFamily="18" charset="0"/>
              </a:rPr>
              <a:t>        int n=</a:t>
            </a:r>
            <a:r>
              <a:rPr lang="en-IN" sz="1600" dirty="0" err="1">
                <a:latin typeface="Times New Roman" panose="02020603050405020304" pitchFamily="18" charset="0"/>
                <a:cs typeface="Times New Roman" panose="02020603050405020304" pitchFamily="18" charset="0"/>
              </a:rPr>
              <a:t>nums.length</a:t>
            </a:r>
            <a:r>
              <a:rPr lang="en-IN" sz="1600" dirty="0">
                <a:latin typeface="Times New Roman" panose="02020603050405020304" pitchFamily="18" charset="0"/>
                <a:cs typeface="Times New Roman" panose="02020603050405020304" pitchFamily="18" charset="0"/>
              </a:rPr>
              <a:t>;</a:t>
            </a:r>
          </a:p>
          <a:p>
            <a:pPr marL="0" indent="0">
              <a:spcBef>
                <a:spcPts val="0"/>
              </a:spcBef>
              <a:buNone/>
            </a:pPr>
            <a:r>
              <a:rPr lang="en-IN" sz="1600" dirty="0">
                <a:latin typeface="Times New Roman" panose="02020603050405020304" pitchFamily="18" charset="0"/>
                <a:cs typeface="Times New Roman" panose="02020603050405020304" pitchFamily="18" charset="0"/>
              </a:rPr>
              <a:t>        for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=0;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&lt;</a:t>
            </a:r>
            <a:r>
              <a:rPr lang="en-IN" sz="1600" dirty="0" err="1">
                <a:latin typeface="Times New Roman" panose="02020603050405020304" pitchFamily="18" charset="0"/>
                <a:cs typeface="Times New Roman" panose="02020603050405020304" pitchFamily="18" charset="0"/>
              </a:rPr>
              <a:t>n;i</a:t>
            </a:r>
            <a:r>
              <a:rPr lang="en-IN" sz="1600" dirty="0">
                <a:latin typeface="Times New Roman" panose="02020603050405020304" pitchFamily="18" charset="0"/>
                <a:cs typeface="Times New Roman" panose="02020603050405020304" pitchFamily="18" charset="0"/>
              </a:rPr>
              <a:t>++){</a:t>
            </a:r>
          </a:p>
          <a:p>
            <a:pPr marL="0" indent="0">
              <a:spcBef>
                <a:spcPts val="0"/>
              </a:spcBef>
              <a:buNone/>
            </a:pPr>
            <a:r>
              <a:rPr lang="en-IN" sz="1600" dirty="0">
                <a:latin typeface="Times New Roman" panose="02020603050405020304" pitchFamily="18" charset="0"/>
                <a:cs typeface="Times New Roman" panose="02020603050405020304" pitchFamily="18" charset="0"/>
              </a:rPr>
              <a:t>            for(j=i+1;j&lt;</a:t>
            </a:r>
            <a:r>
              <a:rPr lang="en-IN" sz="1600" dirty="0" err="1">
                <a:latin typeface="Times New Roman" panose="02020603050405020304" pitchFamily="18" charset="0"/>
                <a:cs typeface="Times New Roman" panose="02020603050405020304" pitchFamily="18" charset="0"/>
              </a:rPr>
              <a:t>n;j</a:t>
            </a:r>
            <a:r>
              <a:rPr lang="en-IN" sz="1600" dirty="0">
                <a:latin typeface="Times New Roman" panose="02020603050405020304" pitchFamily="18" charset="0"/>
                <a:cs typeface="Times New Roman" panose="02020603050405020304" pitchFamily="18" charset="0"/>
              </a:rPr>
              <a:t>++){</a:t>
            </a:r>
          </a:p>
          <a:p>
            <a:pPr marL="0" indent="0">
              <a:spcBef>
                <a:spcPts val="0"/>
              </a:spcBef>
              <a:buNone/>
            </a:pPr>
            <a:r>
              <a:rPr lang="en-IN" sz="1600" dirty="0">
                <a:latin typeface="Times New Roman" panose="02020603050405020304" pitchFamily="18" charset="0"/>
                <a:cs typeface="Times New Roman" panose="02020603050405020304" pitchFamily="18" charset="0"/>
              </a:rPr>
              <a:t>                if(</a:t>
            </a:r>
            <a:r>
              <a:rPr lang="en-IN" sz="1600" dirty="0" err="1">
                <a:latin typeface="Times New Roman" panose="02020603050405020304" pitchFamily="18" charset="0"/>
                <a:cs typeface="Times New Roman" panose="02020603050405020304" pitchFamily="18" charset="0"/>
              </a:rPr>
              <a:t>nums</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nums</a:t>
            </a:r>
            <a:r>
              <a:rPr lang="en-IN" sz="1600" dirty="0">
                <a:latin typeface="Times New Roman" panose="02020603050405020304" pitchFamily="18" charset="0"/>
                <a:cs typeface="Times New Roman" panose="02020603050405020304" pitchFamily="18" charset="0"/>
              </a:rPr>
              <a:t>[j]==target){</a:t>
            </a:r>
          </a:p>
          <a:p>
            <a:pPr marL="0" indent="0">
              <a:spcBef>
                <a:spcPts val="0"/>
              </a:spcBef>
              <a:buNone/>
            </a:pPr>
            <a:r>
              <a:rPr lang="en-IN" sz="1600" dirty="0">
                <a:latin typeface="Times New Roman" panose="02020603050405020304" pitchFamily="18" charset="0"/>
                <a:cs typeface="Times New Roman" panose="02020603050405020304" pitchFamily="18" charset="0"/>
              </a:rPr>
              <a:t>                     return new int[] {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j };</a:t>
            </a:r>
          </a:p>
          <a:p>
            <a:pPr marL="0" indent="0">
              <a:spcBef>
                <a:spcPts val="0"/>
              </a:spcBef>
              <a:buNone/>
            </a:pPr>
            <a:r>
              <a:rPr lang="en-IN" sz="1600" dirty="0">
                <a:latin typeface="Times New Roman" panose="02020603050405020304" pitchFamily="18" charset="0"/>
                <a:cs typeface="Times New Roman" panose="02020603050405020304" pitchFamily="18" charset="0"/>
              </a:rPr>
              <a:t>                }</a:t>
            </a:r>
          </a:p>
          <a:p>
            <a:pPr marL="0" indent="0">
              <a:spcBef>
                <a:spcPts val="0"/>
              </a:spcBef>
              <a:buNone/>
            </a:pPr>
            <a:r>
              <a:rPr lang="en-IN" sz="1600" dirty="0">
                <a:latin typeface="Times New Roman" panose="02020603050405020304" pitchFamily="18" charset="0"/>
                <a:cs typeface="Times New Roman" panose="02020603050405020304" pitchFamily="18" charset="0"/>
              </a:rPr>
              <a:t>            }</a:t>
            </a:r>
          </a:p>
          <a:p>
            <a:pPr marL="0" indent="0">
              <a:spcBef>
                <a:spcPts val="0"/>
              </a:spcBef>
              <a:buNone/>
            </a:pPr>
            <a:r>
              <a:rPr lang="en-IN" sz="1600" dirty="0">
                <a:latin typeface="Times New Roman" panose="02020603050405020304" pitchFamily="18" charset="0"/>
                <a:cs typeface="Times New Roman" panose="02020603050405020304" pitchFamily="18" charset="0"/>
              </a:rPr>
              <a:t>        }</a:t>
            </a:r>
          </a:p>
          <a:p>
            <a:pPr marL="0" indent="0">
              <a:spcBef>
                <a:spcPts val="0"/>
              </a:spcBef>
              <a:buNone/>
            </a:pPr>
            <a:r>
              <a:rPr lang="en-IN" sz="1600" dirty="0">
                <a:latin typeface="Times New Roman" panose="02020603050405020304" pitchFamily="18" charset="0"/>
                <a:cs typeface="Times New Roman" panose="02020603050405020304" pitchFamily="18" charset="0"/>
              </a:rPr>
              <a:t>        return null;  </a:t>
            </a:r>
          </a:p>
          <a:p>
            <a:pPr marL="0" indent="0">
              <a:spcBef>
                <a:spcPts val="0"/>
              </a:spcBef>
              <a:buNone/>
            </a:pPr>
            <a:r>
              <a:rPr lang="en-IN" sz="1600" dirty="0">
                <a:latin typeface="Times New Roman" panose="02020603050405020304" pitchFamily="18" charset="0"/>
                <a:cs typeface="Times New Roman" panose="02020603050405020304" pitchFamily="18" charset="0"/>
              </a:rPr>
              <a:t>}</a:t>
            </a:r>
          </a:p>
          <a:p>
            <a:pPr marL="0" indent="0">
              <a:spcBef>
                <a:spcPts val="0"/>
              </a:spcBef>
              <a:buNone/>
            </a:pPr>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6778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FDA5-DFC6-1438-D1F4-F1BBE516534E}"/>
              </a:ext>
            </a:extLst>
          </p:cNvPr>
          <p:cNvSpPr>
            <a:spLocks noGrp="1"/>
          </p:cNvSpPr>
          <p:nvPr>
            <p:ph type="title"/>
          </p:nvPr>
        </p:nvSpPr>
        <p:spPr>
          <a:xfrm>
            <a:off x="1451579" y="1391655"/>
            <a:ext cx="9603275" cy="462099"/>
          </a:xfrm>
        </p:spPr>
        <p:txBody>
          <a:bodyPr>
            <a:normAutofit/>
          </a:bodyPr>
          <a:lstStyle/>
          <a:p>
            <a:r>
              <a:rPr lang="en-IN" sz="2400" b="1" dirty="0">
                <a:latin typeface="Times New Roman" panose="02020603050405020304" pitchFamily="18" charset="0"/>
                <a:cs typeface="Times New Roman" panose="02020603050405020304" pitchFamily="18" charset="0"/>
              </a:rPr>
              <a:t>LEARNING :</a:t>
            </a:r>
          </a:p>
        </p:txBody>
      </p:sp>
      <p:sp>
        <p:nvSpPr>
          <p:cNvPr id="3" name="Content Placeholder 2">
            <a:extLst>
              <a:ext uri="{FF2B5EF4-FFF2-40B4-BE49-F238E27FC236}">
                <a16:creationId xmlns:a16="http://schemas.microsoft.com/office/drawing/2014/main" id="{4D107FA1-0DBE-3C1D-0DAC-3EE3E38DBF04}"/>
              </a:ext>
            </a:extLst>
          </p:cNvPr>
          <p:cNvSpPr>
            <a:spLocks noGrp="1"/>
          </p:cNvSpPr>
          <p:nvPr>
            <p:ph idx="1"/>
          </p:nvPr>
        </p:nvSpPr>
        <p:spPr/>
        <p:txBody>
          <a:bodyPr>
            <a:normAutofit/>
          </a:bodyPr>
          <a:lstStyle/>
          <a:p>
            <a:pPr>
              <a:buFont typeface="Wingdings" panose="05000000000000000000" pitchFamily="2" charset="2"/>
              <a:buChar char="§"/>
            </a:pPr>
            <a:r>
              <a:rPr lang="en-US" sz="1600" b="0" i="0" dirty="0">
                <a:effectLst/>
                <a:latin typeface="Times New Roman" panose="02020603050405020304" pitchFamily="18" charset="0"/>
                <a:cs typeface="Times New Roman" panose="02020603050405020304" pitchFamily="18" charset="0"/>
              </a:rPr>
              <a:t>In this program we uses simple implementation that uses two iterations. </a:t>
            </a:r>
          </a:p>
          <a:p>
            <a:pPr>
              <a:buFont typeface="Wingdings" panose="05000000000000000000" pitchFamily="2" charset="2"/>
              <a:buChar char="§"/>
            </a:pPr>
            <a:r>
              <a:rPr lang="en-US" sz="1600" b="0" i="0" dirty="0">
                <a:effectLst/>
                <a:latin typeface="Times New Roman" panose="02020603050405020304" pitchFamily="18" charset="0"/>
                <a:cs typeface="Times New Roman" panose="02020603050405020304" pitchFamily="18" charset="0"/>
              </a:rPr>
              <a:t>In the first iteration, we add each element's value as a key and its index as a value to the hash table. </a:t>
            </a:r>
          </a:p>
          <a:p>
            <a:pPr>
              <a:buFont typeface="Wingdings" panose="05000000000000000000" pitchFamily="2" charset="2"/>
              <a:buChar char="§"/>
            </a:pPr>
            <a:r>
              <a:rPr lang="en-US" sz="1600" b="0" i="0" dirty="0">
                <a:effectLst/>
                <a:latin typeface="Times New Roman" panose="02020603050405020304" pitchFamily="18" charset="0"/>
                <a:cs typeface="Times New Roman" panose="02020603050405020304" pitchFamily="18" charset="0"/>
              </a:rPr>
              <a:t>Then, in the second iteration, we check if (</a:t>
            </a:r>
            <a:r>
              <a:rPr lang="en-US" sz="1600" b="0" i="1" dirty="0">
                <a:effectLst/>
                <a:latin typeface="Times New Roman" panose="02020603050405020304" pitchFamily="18" charset="0"/>
                <a:cs typeface="Times New Roman" panose="02020603050405020304" pitchFamily="18" charset="0"/>
              </a:rPr>
              <a:t>target</a:t>
            </a:r>
            <a:r>
              <a:rPr lang="en-US" sz="1600" b="0" dirty="0">
                <a:effectLst/>
                <a:latin typeface="Times New Roman" panose="02020603050405020304" pitchFamily="18" charset="0"/>
                <a:cs typeface="Times New Roman" panose="02020603050405020304" pitchFamily="18" charset="0"/>
              </a:rPr>
              <a:t>=</a:t>
            </a:r>
            <a:r>
              <a:rPr lang="en-US" sz="1600" b="0" i="1" dirty="0" err="1">
                <a:effectLst/>
                <a:latin typeface="Times New Roman" panose="02020603050405020304" pitchFamily="18" charset="0"/>
                <a:cs typeface="Times New Roman" panose="02020603050405020304" pitchFamily="18" charset="0"/>
              </a:rPr>
              <a:t>nums</a:t>
            </a:r>
            <a:r>
              <a:rPr lang="en-US" sz="1600" b="0" dirty="0">
                <a:effectLst/>
                <a:latin typeface="Times New Roman" panose="02020603050405020304" pitchFamily="18" charset="0"/>
                <a:cs typeface="Times New Roman" panose="02020603050405020304" pitchFamily="18" charset="0"/>
              </a:rPr>
              <a:t>[</a:t>
            </a:r>
            <a:r>
              <a:rPr lang="en-US" sz="1600" b="0" i="1" dirty="0" err="1">
                <a:effectLst/>
                <a:latin typeface="Times New Roman" panose="02020603050405020304" pitchFamily="18" charset="0"/>
                <a:cs typeface="Times New Roman" panose="02020603050405020304" pitchFamily="18" charset="0"/>
              </a:rPr>
              <a:t>i</a:t>
            </a:r>
            <a:r>
              <a:rPr lang="en-US" sz="1600" b="0" dirty="0">
                <a:effectLst/>
                <a:latin typeface="Times New Roman" panose="02020603050405020304" pitchFamily="18" charset="0"/>
                <a:cs typeface="Times New Roman" panose="02020603050405020304" pitchFamily="18" charset="0"/>
              </a:rPr>
              <a:t>] + num[j] </a:t>
            </a:r>
            <a:r>
              <a:rPr lang="en-US" sz="1600" b="0" i="0" dirty="0">
                <a:effectLst/>
                <a:latin typeface="Times New Roman" panose="02020603050405020304" pitchFamily="18" charset="0"/>
                <a:cs typeface="Times New Roman" panose="02020603050405020304" pitchFamily="18" charset="0"/>
              </a:rPr>
              <a:t>) exists in the hash table. If it does exist, we will return the array.</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This program clears the concept of basic array functions like </a:t>
            </a:r>
            <a:r>
              <a:rPr lang="en-US" sz="1600" dirty="0" err="1">
                <a:latin typeface="Times New Roman" panose="02020603050405020304" pitchFamily="18" charset="0"/>
                <a:cs typeface="Times New Roman" panose="02020603050405020304" pitchFamily="18" charset="0"/>
              </a:rPr>
              <a:t>array.length</a:t>
            </a:r>
            <a:r>
              <a:rPr lang="en-US" sz="1600" dirty="0">
                <a:latin typeface="Times New Roman" panose="02020603050405020304" pitchFamily="18" charset="0"/>
                <a:cs typeface="Times New Roman" panose="02020603050405020304" pitchFamily="18" charset="0"/>
              </a:rPr>
              <a:t>(), etc.</a:t>
            </a:r>
            <a:endParaRPr lang="en-IN"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By completing these program, I have learnt a new way to return array, i.e., </a:t>
            </a:r>
          </a:p>
          <a:p>
            <a:pPr marL="0" indent="0">
              <a:buNone/>
            </a:pPr>
            <a:r>
              <a:rPr lang="en-IN"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return new int[] { </a:t>
            </a:r>
            <a:r>
              <a:rPr lang="en-US" sz="1800" i="1" dirty="0" err="1">
                <a:latin typeface="Times New Roman" panose="02020603050405020304" pitchFamily="18" charset="0"/>
                <a:cs typeface="Times New Roman" panose="02020603050405020304" pitchFamily="18" charset="0"/>
              </a:rPr>
              <a:t>i</a:t>
            </a:r>
            <a:r>
              <a:rPr lang="en-US" sz="1800" i="1" dirty="0">
                <a:latin typeface="Times New Roman" panose="02020603050405020304" pitchFamily="18" charset="0"/>
                <a:cs typeface="Times New Roman" panose="02020603050405020304" pitchFamily="18" charset="0"/>
              </a:rPr>
              <a:t>, j };</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17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5A8EA-09BB-40D4-21E6-0240FAE95474}"/>
              </a:ext>
            </a:extLst>
          </p:cNvPr>
          <p:cNvSpPr>
            <a:spLocks noGrp="1"/>
          </p:cNvSpPr>
          <p:nvPr>
            <p:ph type="title"/>
          </p:nvPr>
        </p:nvSpPr>
        <p:spPr>
          <a:xfrm>
            <a:off x="1451579" y="1307860"/>
            <a:ext cx="9603275" cy="587136"/>
          </a:xfrm>
        </p:spPr>
        <p:txBody>
          <a:bodyPr>
            <a:normAutofit/>
          </a:bodyPr>
          <a:lstStyle/>
          <a:p>
            <a:r>
              <a:rPr lang="en-IN" sz="2400" b="1" dirty="0">
                <a:latin typeface="Times New Roman" panose="02020603050405020304" pitchFamily="18" charset="0"/>
                <a:cs typeface="Times New Roman" panose="02020603050405020304" pitchFamily="18" charset="0"/>
              </a:rPr>
              <a:t>Interview related questions on array :</a:t>
            </a:r>
          </a:p>
        </p:txBody>
      </p:sp>
      <p:sp>
        <p:nvSpPr>
          <p:cNvPr id="3" name="Content Placeholder 2">
            <a:extLst>
              <a:ext uri="{FF2B5EF4-FFF2-40B4-BE49-F238E27FC236}">
                <a16:creationId xmlns:a16="http://schemas.microsoft.com/office/drawing/2014/main" id="{A44D47B4-7F45-1D0E-8794-7935CDEA089A}"/>
              </a:ext>
            </a:extLst>
          </p:cNvPr>
          <p:cNvSpPr>
            <a:spLocks noGrp="1"/>
          </p:cNvSpPr>
          <p:nvPr>
            <p:ph idx="1"/>
          </p:nvPr>
        </p:nvSpPr>
        <p:spPr/>
        <p:txBody>
          <a:bodyPr>
            <a:normAutofit/>
          </a:bodyPr>
          <a:lstStyle/>
          <a:p>
            <a:pPr marL="0" indent="0" algn="just">
              <a:buNone/>
            </a:pPr>
            <a:r>
              <a:rPr lang="en-US" sz="1400" b="0" i="0" dirty="0">
                <a:effectLst/>
                <a:latin typeface="Times New Roman" panose="02020603050405020304" pitchFamily="18" charset="0"/>
                <a:cs typeface="Times New Roman" panose="02020603050405020304" pitchFamily="18" charset="0"/>
              </a:rPr>
              <a:t>(1) What is the difference between int array[] and int[] array?</a:t>
            </a:r>
          </a:p>
          <a:p>
            <a:pPr algn="just"/>
            <a:r>
              <a:rPr lang="en-US" sz="1400" dirty="0">
                <a:latin typeface="Times New Roman" panose="02020603050405020304" pitchFamily="18" charset="0"/>
                <a:cs typeface="Times New Roman" panose="02020603050405020304" pitchFamily="18" charset="0"/>
              </a:rPr>
              <a:t> T</a:t>
            </a:r>
            <a:r>
              <a:rPr lang="en-US" sz="1400" b="0" i="0" dirty="0">
                <a:effectLst/>
                <a:latin typeface="Times New Roman" panose="02020603050405020304" pitchFamily="18" charset="0"/>
                <a:cs typeface="Times New Roman" panose="02020603050405020304" pitchFamily="18" charset="0"/>
              </a:rPr>
              <a:t>here is no difference between array[] and []array. Both array[] and []array are the ways to declare an array. The only difference between them is that if we are declaring more than one array in a line, we should use prefix []. If we are declaring a single array in a line, we should use postfix []. For example, consider the following declaration:</a:t>
            </a:r>
          </a:p>
          <a:p>
            <a:pPr marL="0" indent="0" algn="just">
              <a:buNone/>
            </a:pPr>
            <a:r>
              <a:rPr lang="en-US" sz="1400" b="0" i="0" dirty="0">
                <a:effectLst/>
                <a:latin typeface="erdana"/>
              </a:rPr>
              <a:t>(3) Which operations can be performed on an array?</a:t>
            </a:r>
          </a:p>
          <a:p>
            <a:pPr algn="just"/>
            <a:r>
              <a:rPr lang="en-US" sz="1400" b="0" i="0" dirty="0">
                <a:effectLst/>
                <a:latin typeface="inter-regular"/>
              </a:rPr>
              <a:t>On an array, we can perform the searching, sorting, traversal, deletion, and insertion operation.</a:t>
            </a:r>
          </a:p>
          <a:p>
            <a:pPr marL="0" indent="0" algn="just">
              <a:buNone/>
            </a:pPr>
            <a:r>
              <a:rPr lang="en-US" sz="1400" b="0" i="0" dirty="0">
                <a:effectLst/>
                <a:latin typeface="erdana"/>
              </a:rPr>
              <a:t>(3) On which memory arrays are created in Java?</a:t>
            </a:r>
          </a:p>
          <a:p>
            <a:pPr algn="just">
              <a:spcBef>
                <a:spcPts val="0"/>
              </a:spcBef>
            </a:pPr>
            <a:r>
              <a:rPr lang="en-US" sz="1400" b="0" i="0" dirty="0">
                <a:effectLst/>
                <a:latin typeface="inter-regular"/>
              </a:rPr>
              <a:t>Arrays are created on dynamic memory by JVM. There is no question of static memory in Java everything (variable, array, object, etc.) is created on dynamic memory only.</a:t>
            </a:r>
          </a:p>
          <a:p>
            <a:pPr marL="0" indent="0" algn="just">
              <a:buNone/>
            </a:pPr>
            <a:endParaRPr lang="en-US" sz="1400" b="0" i="0" dirty="0">
              <a:effectLst/>
              <a:latin typeface="inter-regular"/>
            </a:endParaRPr>
          </a:p>
          <a:p>
            <a:pPr marL="0" indent="0" algn="just">
              <a:spcBef>
                <a:spcPts val="0"/>
              </a:spcBef>
              <a:buNone/>
            </a:pPr>
            <a:endParaRPr lang="en-US" sz="1600" b="0" i="0" dirty="0">
              <a:effectLst/>
              <a:latin typeface="inter-regular"/>
            </a:endParaRPr>
          </a:p>
        </p:txBody>
      </p:sp>
    </p:spTree>
    <p:extLst>
      <p:ext uri="{BB962C8B-B14F-4D97-AF65-F5344CB8AC3E}">
        <p14:creationId xmlns:p14="http://schemas.microsoft.com/office/powerpoint/2010/main" val="1307204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631C2-E3EF-48D8-6AC7-C75D72546876}"/>
              </a:ext>
            </a:extLst>
          </p:cNvPr>
          <p:cNvSpPr>
            <a:spLocks noGrp="1"/>
          </p:cNvSpPr>
          <p:nvPr>
            <p:ph type="title"/>
          </p:nvPr>
        </p:nvSpPr>
        <p:spPr>
          <a:xfrm>
            <a:off x="1510018" y="1953812"/>
            <a:ext cx="9647339" cy="3524200"/>
          </a:xfrm>
        </p:spPr>
        <p:txBody>
          <a:bodyPr>
            <a:normAutofit/>
          </a:bodyPr>
          <a:lstStyle/>
          <a:p>
            <a:r>
              <a:rPr lang="en-US" sz="1400" b="0" i="0" cap="none" dirty="0">
                <a:effectLst/>
                <a:latin typeface="Times New Roman" panose="02020603050405020304" pitchFamily="18" charset="0"/>
                <a:cs typeface="Times New Roman" panose="02020603050405020304" pitchFamily="18" charset="0"/>
              </a:rPr>
              <a:t>(4) is it possible to make an array volatile?</a:t>
            </a:r>
            <a:br>
              <a:rPr lang="en-US" sz="1400" b="0" i="0" cap="none" dirty="0">
                <a:effectLst/>
                <a:latin typeface="Times New Roman" panose="02020603050405020304" pitchFamily="18" charset="0"/>
                <a:cs typeface="Times New Roman" panose="02020603050405020304" pitchFamily="18" charset="0"/>
              </a:rPr>
            </a:br>
            <a:br>
              <a:rPr lang="en-US" sz="1400" b="0" i="0" cap="none" dirty="0">
                <a:effectLst/>
                <a:latin typeface="Times New Roman" panose="02020603050405020304" pitchFamily="18" charset="0"/>
                <a:cs typeface="Times New Roman" panose="02020603050405020304" pitchFamily="18" charset="0"/>
              </a:rPr>
            </a:br>
            <a:r>
              <a:rPr lang="en-US" sz="1400" b="0" i="0" cap="none" dirty="0">
                <a:effectLst/>
                <a:latin typeface="Times New Roman" panose="02020603050405020304" pitchFamily="18" charset="0"/>
                <a:cs typeface="Times New Roman" panose="02020603050405020304" pitchFamily="18" charset="0"/>
              </a:rPr>
              <a:t>Yes, we can make an array volatile in java. But we only make the variable that is pointing to array volatile. If an array is changed by replacing individual elements that happen before the guarantee provided by volatile variables will not hold.</a:t>
            </a:r>
            <a:br>
              <a:rPr lang="en-US" sz="1400" b="0" i="0" cap="none" dirty="0">
                <a:effectLst/>
                <a:latin typeface="Times New Roman" panose="02020603050405020304" pitchFamily="18" charset="0"/>
                <a:cs typeface="Times New Roman" panose="02020603050405020304" pitchFamily="18" charset="0"/>
              </a:rPr>
            </a:br>
            <a:br>
              <a:rPr lang="en-US" sz="1400" b="0" i="0" cap="none" dirty="0">
                <a:effectLst/>
                <a:latin typeface="Times New Roman" panose="02020603050405020304" pitchFamily="18" charset="0"/>
                <a:cs typeface="Times New Roman" panose="02020603050405020304" pitchFamily="18" charset="0"/>
              </a:rPr>
            </a:br>
            <a:r>
              <a:rPr lang="en-US" sz="1400" b="0" i="0" cap="none" dirty="0">
                <a:effectLst/>
                <a:latin typeface="Times New Roman" panose="02020603050405020304" pitchFamily="18" charset="0"/>
                <a:cs typeface="Times New Roman" panose="02020603050405020304" pitchFamily="18" charset="0"/>
              </a:rPr>
              <a:t>(5) </a:t>
            </a:r>
            <a:r>
              <a:rPr lang="en-IN" sz="1400" b="0" i="0" cap="none" dirty="0">
                <a:effectLst/>
                <a:latin typeface="Times New Roman" panose="02020603050405020304" pitchFamily="18" charset="0"/>
                <a:cs typeface="Times New Roman" panose="02020603050405020304" pitchFamily="18" charset="0"/>
              </a:rPr>
              <a:t>When </a:t>
            </a:r>
            <a:r>
              <a:rPr lang="en-IN" sz="1400" b="0" i="0" cap="none" dirty="0" err="1">
                <a:effectLst/>
                <a:latin typeface="Times New Roman" panose="02020603050405020304" pitchFamily="18" charset="0"/>
                <a:cs typeface="Times New Roman" panose="02020603050405020304" pitchFamily="18" charset="0"/>
              </a:rPr>
              <a:t>arrayindexoutofboundsexception</a:t>
            </a:r>
            <a:r>
              <a:rPr lang="en-IN" sz="1400" b="0" i="0" cap="none" dirty="0">
                <a:effectLst/>
                <a:latin typeface="Times New Roman" panose="02020603050405020304" pitchFamily="18" charset="0"/>
                <a:cs typeface="Times New Roman" panose="02020603050405020304" pitchFamily="18" charset="0"/>
              </a:rPr>
              <a:t> occurs?</a:t>
            </a:r>
            <a:br>
              <a:rPr lang="en-IN" sz="1400" b="0" i="0" cap="none" dirty="0">
                <a:effectLst/>
                <a:latin typeface="Times New Roman" panose="02020603050405020304" pitchFamily="18" charset="0"/>
                <a:cs typeface="Times New Roman" panose="02020603050405020304" pitchFamily="18" charset="0"/>
              </a:rPr>
            </a:br>
            <a:br>
              <a:rPr lang="en-IN" sz="1400" b="0" i="0" cap="none" dirty="0">
                <a:effectLst/>
                <a:latin typeface="Times New Roman" panose="02020603050405020304" pitchFamily="18" charset="0"/>
                <a:cs typeface="Times New Roman" panose="02020603050405020304" pitchFamily="18" charset="0"/>
              </a:rPr>
            </a:br>
            <a:r>
              <a:rPr lang="en-IN" sz="1400" b="0" i="0" cap="none" dirty="0">
                <a:effectLst/>
                <a:latin typeface="Times New Roman" panose="02020603050405020304" pitchFamily="18" charset="0"/>
                <a:cs typeface="Times New Roman" panose="02020603050405020304" pitchFamily="18" charset="0"/>
              </a:rPr>
              <a:t>      </a:t>
            </a:r>
            <a:r>
              <a:rPr lang="en-US" sz="1400" b="0" i="0" cap="none" dirty="0">
                <a:solidFill>
                  <a:srgbClr val="333333"/>
                </a:solidFill>
                <a:effectLst/>
                <a:latin typeface="Times New Roman" panose="02020603050405020304" pitchFamily="18" charset="0"/>
                <a:cs typeface="Times New Roman" panose="02020603050405020304" pitchFamily="18" charset="0"/>
              </a:rPr>
              <a:t>The </a:t>
            </a:r>
            <a:r>
              <a:rPr lang="en-US" sz="1400" b="0" i="0" cap="none" dirty="0" err="1">
                <a:solidFill>
                  <a:srgbClr val="333333"/>
                </a:solidFill>
                <a:effectLst/>
                <a:latin typeface="Times New Roman" panose="02020603050405020304" pitchFamily="18" charset="0"/>
                <a:cs typeface="Times New Roman" panose="02020603050405020304" pitchFamily="18" charset="0"/>
              </a:rPr>
              <a:t>arrayindexoutofboundsexception</a:t>
            </a:r>
            <a:r>
              <a:rPr lang="en-US" sz="1400" b="0" i="0" cap="none" dirty="0">
                <a:solidFill>
                  <a:srgbClr val="333333"/>
                </a:solidFill>
                <a:effectLst/>
                <a:latin typeface="Times New Roman" panose="02020603050405020304" pitchFamily="18" charset="0"/>
                <a:cs typeface="Times New Roman" panose="02020603050405020304" pitchFamily="18" charset="0"/>
              </a:rPr>
              <a:t> occurs when the program tries to access the index of an array. The exception also occurs when the index is higher than the size of the array or the index is negative.</a:t>
            </a:r>
            <a:br>
              <a:rPr lang="en-IN" sz="1400" b="0" i="0" cap="none" dirty="0">
                <a:solidFill>
                  <a:srgbClr val="610B4B"/>
                </a:solidFill>
                <a:effectLst/>
                <a:latin typeface="Times New Roman" panose="02020603050405020304" pitchFamily="18" charset="0"/>
                <a:cs typeface="Times New Roman" panose="02020603050405020304" pitchFamily="18" charset="0"/>
              </a:rPr>
            </a:br>
            <a:endParaRPr lang="en-IN" sz="1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8430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79</TotalTime>
  <Words>630</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erdana</vt:lpstr>
      <vt:lpstr>Gill Sans MT</vt:lpstr>
      <vt:lpstr>inter-regular</vt:lpstr>
      <vt:lpstr>Times New Roman</vt:lpstr>
      <vt:lpstr>Wingdings</vt:lpstr>
      <vt:lpstr>Gallery</vt:lpstr>
      <vt:lpstr>100 days code challenge</vt:lpstr>
      <vt:lpstr>PROBLEM :</vt:lpstr>
      <vt:lpstr>Solution :</vt:lpstr>
      <vt:lpstr>LEARNING :</vt:lpstr>
      <vt:lpstr>Interview related questions on array :</vt:lpstr>
      <vt:lpstr>(4) is it possible to make an array volatile?  Yes, we can make an array volatile in java. But we only make the variable that is pointing to array volatile. If an array is changed by replacing individual elements that happen before the guarantee provided by volatile variables will not hold.  (5) When arrayindexoutofboundsexception occurs?        The arrayindexoutofboundsexception occurs when the program tries to access the index of an array. The exception also occurs when the index is higher than the size of the array or the index is negative.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 days code challenge</dc:title>
  <dc:creator>Shubhra Bhattacharya</dc:creator>
  <cp:lastModifiedBy>Shubhra Bhattacharya</cp:lastModifiedBy>
  <cp:revision>1</cp:revision>
  <dcterms:created xsi:type="dcterms:W3CDTF">2022-09-29T19:40:05Z</dcterms:created>
  <dcterms:modified xsi:type="dcterms:W3CDTF">2022-09-29T20:59:05Z</dcterms:modified>
</cp:coreProperties>
</file>