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257" r:id="rId2"/>
    <p:sldId id="263" r:id="rId3"/>
    <p:sldId id="261" r:id="rId4"/>
    <p:sldId id="262" r:id="rId5"/>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2424"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ra Bhattacharya" userId="4f76bd68af2c40c4" providerId="LiveId" clId="{5B561723-2196-427E-8061-8C5B38F5FC05}"/>
    <pc:docChg chg="modSld">
      <pc:chgData name="Shubhra Bhattacharya" userId="4f76bd68af2c40c4" providerId="LiveId" clId="{5B561723-2196-427E-8061-8C5B38F5FC05}" dt="2022-10-07T21:00:23.968" v="8" actId="113"/>
      <pc:docMkLst>
        <pc:docMk/>
      </pc:docMkLst>
      <pc:sldChg chg="modSp mod">
        <pc:chgData name="Shubhra Bhattacharya" userId="4f76bd68af2c40c4" providerId="LiveId" clId="{5B561723-2196-427E-8061-8C5B38F5FC05}" dt="2022-10-07T20:59:53.850" v="4" actId="1076"/>
        <pc:sldMkLst>
          <pc:docMk/>
          <pc:sldMk cId="0" sldId="261"/>
        </pc:sldMkLst>
        <pc:spChg chg="mod">
          <ac:chgData name="Shubhra Bhattacharya" userId="4f76bd68af2c40c4" providerId="LiveId" clId="{5B561723-2196-427E-8061-8C5B38F5FC05}" dt="2022-10-07T20:59:53.850" v="4" actId="1076"/>
          <ac:spMkLst>
            <pc:docMk/>
            <pc:sldMk cId="0" sldId="261"/>
            <ac:spMk id="5" creationId="{00000000-0000-0000-0000-000000000000}"/>
          </ac:spMkLst>
        </pc:spChg>
      </pc:sldChg>
      <pc:sldChg chg="modSp mod">
        <pc:chgData name="Shubhra Bhattacharya" userId="4f76bd68af2c40c4" providerId="LiveId" clId="{5B561723-2196-427E-8061-8C5B38F5FC05}" dt="2022-10-07T21:00:23.968" v="8" actId="113"/>
        <pc:sldMkLst>
          <pc:docMk/>
          <pc:sldMk cId="0" sldId="262"/>
        </pc:sldMkLst>
        <pc:spChg chg="mod">
          <ac:chgData name="Shubhra Bhattacharya" userId="4f76bd68af2c40c4" providerId="LiveId" clId="{5B561723-2196-427E-8061-8C5B38F5FC05}" dt="2022-10-07T21:00:23.968" v="8" actId="113"/>
          <ac:spMkLst>
            <pc:docMk/>
            <pc:sldMk cId="0" sldId="262"/>
            <ac:spMk id="4" creationId="{00000000-0000-0000-0000-000000000000}"/>
          </ac:spMkLst>
        </pc:spChg>
      </pc:sldChg>
      <pc:sldChg chg="modSp mod">
        <pc:chgData name="Shubhra Bhattacharya" userId="4f76bd68af2c40c4" providerId="LiveId" clId="{5B561723-2196-427E-8061-8C5B38F5FC05}" dt="2022-10-07T20:59:33.300" v="1" actId="20577"/>
        <pc:sldMkLst>
          <pc:docMk/>
          <pc:sldMk cId="0" sldId="263"/>
        </pc:sldMkLst>
        <pc:spChg chg="mod">
          <ac:chgData name="Shubhra Bhattacharya" userId="4f76bd68af2c40c4" providerId="LiveId" clId="{5B561723-2196-427E-8061-8C5B38F5FC05}" dt="2022-10-07T20:59:33.300" v="1" actId="20577"/>
          <ac:spMkLst>
            <pc:docMk/>
            <pc:sldMk cId="0" sldId="263"/>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10/8/2022</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10/8/2022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3</a:t>
            </a:fld>
            <a:endParaRPr lang="en-US"/>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4</a:t>
            </a:fld>
            <a:endParaRPr lang="en-US"/>
          </a:p>
        </p:txBody>
      </p:sp>
    </p:spTree>
    <p:extLst>
      <p:ext uri="{BB962C8B-B14F-4D97-AF65-F5344CB8AC3E}">
        <p14:creationId xmlns:p14="http://schemas.microsoft.com/office/powerpoint/2010/main" val="382289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10/8/2022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10/8/2022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10/8/2022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10/8/2022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10/8/2022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10/8/2022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68688" y="2158218"/>
            <a:ext cx="8825658" cy="792610"/>
          </a:xfrm>
        </p:spPr>
        <p:txBody>
          <a:bodyPr/>
          <a:lstStyle/>
          <a:p>
            <a:r>
              <a:rPr lang="en-US" sz="3600" dirty="0">
                <a:latin typeface="Times New Roman" panose="02020603050405020304" pitchFamily="18" charset="0"/>
                <a:cs typeface="Times New Roman" panose="02020603050405020304" pitchFamily="18" charset="0"/>
              </a:rPr>
              <a:t>FUNDAMENTALS FOR INTERVIEW</a:t>
            </a:r>
          </a:p>
        </p:txBody>
      </p:sp>
      <p:sp>
        <p:nvSpPr>
          <p:cNvPr id="6" name="Subtitle 5"/>
          <p:cNvSpPr>
            <a:spLocks noGrp="1"/>
          </p:cNvSpPr>
          <p:nvPr>
            <p:ph type="subTitle" idx="1"/>
          </p:nvPr>
        </p:nvSpPr>
        <p:spPr>
          <a:xfrm>
            <a:off x="534170" y="5675002"/>
            <a:ext cx="8825658" cy="861420"/>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NAME : SHUBHRA BHATTACHARYA</a:t>
            </a:r>
          </a:p>
          <a:p>
            <a:r>
              <a:rPr lang="en-US" sz="1600" dirty="0">
                <a:solidFill>
                  <a:schemeClr val="tx1"/>
                </a:solidFill>
                <a:latin typeface="Times New Roman" panose="02020603050405020304" pitchFamily="18" charset="0"/>
                <a:cs typeface="Times New Roman" panose="02020603050405020304" pitchFamily="18" charset="0"/>
              </a:rPr>
              <a:t>REG_NO. – 22MCA10069</a:t>
            </a:r>
          </a:p>
        </p:txBody>
      </p:sp>
      <p:sp>
        <p:nvSpPr>
          <p:cNvPr id="2" name="TextBox 1">
            <a:extLst>
              <a:ext uri="{FF2B5EF4-FFF2-40B4-BE49-F238E27FC236}">
                <a16:creationId xmlns:a16="http://schemas.microsoft.com/office/drawing/2014/main" id="{08468FF4-03EA-45E3-1CF4-5ADEB9F0662A}"/>
              </a:ext>
            </a:extLst>
          </p:cNvPr>
          <p:cNvSpPr txBox="1"/>
          <p:nvPr/>
        </p:nvSpPr>
        <p:spPr>
          <a:xfrm>
            <a:off x="5033395" y="3009551"/>
            <a:ext cx="234052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DAY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20405"/>
          </a:xfrm>
        </p:spPr>
        <p:txBody>
          <a:bodyPr/>
          <a:lstStyle/>
          <a:p>
            <a:r>
              <a:rPr lang="en-US" sz="2800" u="sng" dirty="0">
                <a:latin typeface="Times New Roman" panose="02020603050405020304" pitchFamily="18" charset="0"/>
                <a:cs typeface="Times New Roman" panose="02020603050405020304" pitchFamily="18" charset="0"/>
              </a:rPr>
              <a:t>JAVA VARIABLES AND DATATYPES:</a:t>
            </a:r>
          </a:p>
        </p:txBody>
      </p:sp>
      <p:sp>
        <p:nvSpPr>
          <p:cNvPr id="6" name="Content Placeholder 5"/>
          <p:cNvSpPr>
            <a:spLocks noGrp="1"/>
          </p:cNvSpPr>
          <p:nvPr>
            <p:ph idx="1"/>
          </p:nvPr>
        </p:nvSpPr>
        <p:spPr>
          <a:xfrm>
            <a:off x="369116" y="1325461"/>
            <a:ext cx="11543251" cy="5427677"/>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Q1.      </a:t>
            </a:r>
            <a:r>
              <a:rPr lang="en-IN" sz="1600" b="0" i="0" dirty="0">
                <a:effectLst/>
                <a:latin typeface="Times New Roman" panose="02020603050405020304" pitchFamily="18" charset="0"/>
                <a:cs typeface="Times New Roman" panose="02020603050405020304" pitchFamily="18" charset="0"/>
              </a:rPr>
              <a:t>What is Variable?</a:t>
            </a:r>
          </a:p>
          <a:p>
            <a:pPr marL="0" indent="0">
              <a:buNone/>
            </a:pPr>
            <a:r>
              <a:rPr lang="en-IN" sz="1600" dirty="0">
                <a:latin typeface="Times New Roman" panose="02020603050405020304" pitchFamily="18" charset="0"/>
                <a:cs typeface="Times New Roman" panose="02020603050405020304" pitchFamily="18" charset="0"/>
              </a:rPr>
              <a:t>Ans :   </a:t>
            </a:r>
            <a:r>
              <a:rPr lang="en-US" sz="1600" b="0" i="0" dirty="0">
                <a:effectLst/>
                <a:latin typeface="Times New Roman" panose="02020603050405020304" pitchFamily="18" charset="0"/>
                <a:cs typeface="Times New Roman" panose="02020603050405020304" pitchFamily="18" charset="0"/>
              </a:rPr>
              <a:t>A variable is a container which holds the value while the </a:t>
            </a:r>
            <a:r>
              <a:rPr lang="en-US" sz="1600" b="0" i="0" u="none" strike="noStrike" dirty="0">
                <a:effectLst/>
                <a:latin typeface="Times New Roman" panose="02020603050405020304" pitchFamily="18" charset="0"/>
                <a:cs typeface="Times New Roman" panose="02020603050405020304" pitchFamily="18" charset="0"/>
              </a:rPr>
              <a:t>Java program</a:t>
            </a:r>
            <a:r>
              <a:rPr lang="en-US" sz="1600" b="0" i="0" dirty="0">
                <a:effectLst/>
                <a:latin typeface="Times New Roman" panose="02020603050405020304" pitchFamily="18" charset="0"/>
                <a:cs typeface="Times New Roman" panose="02020603050405020304" pitchFamily="18" charset="0"/>
              </a:rPr>
              <a:t> is executed. A variable is assigned with a data type.</a:t>
            </a:r>
            <a:endParaRPr lang="en-US" sz="1600" dirty="0">
              <a:latin typeface="Times New Roman" panose="02020603050405020304" pitchFamily="18" charset="0"/>
              <a:cs typeface="Times New Roman" panose="02020603050405020304" pitchFamily="18" charset="0"/>
            </a:endParaRPr>
          </a:p>
          <a:p>
            <a:pPr marL="0" indent="0" algn="l" fontAlgn="base">
              <a:buNone/>
            </a:pPr>
            <a:r>
              <a:rPr lang="en-US" sz="1600" dirty="0">
                <a:latin typeface="Times New Roman" panose="02020603050405020304" pitchFamily="18" charset="0"/>
                <a:cs typeface="Times New Roman" panose="02020603050405020304" pitchFamily="18" charset="0"/>
              </a:rPr>
              <a:t>Q2. 	 </a:t>
            </a:r>
            <a:r>
              <a:rPr lang="en-IN" sz="1600" i="0" dirty="0">
                <a:solidFill>
                  <a:srgbClr val="FFFFFF"/>
                </a:solidFill>
                <a:effectLst/>
                <a:latin typeface="Times New Roman" panose="02020603050405020304" pitchFamily="18" charset="0"/>
                <a:cs typeface="Times New Roman" panose="02020603050405020304" pitchFamily="18" charset="0"/>
              </a:rPr>
              <a:t>How to initialize variables?</a:t>
            </a:r>
          </a:p>
          <a:p>
            <a:pPr marL="0" indent="0">
              <a:buNone/>
            </a:pPr>
            <a:r>
              <a:rPr lang="en-US" sz="1600" dirty="0">
                <a:latin typeface="Times New Roman" panose="02020603050405020304" pitchFamily="18" charset="0"/>
                <a:cs typeface="Times New Roman" panose="02020603050405020304" pitchFamily="18" charset="0"/>
              </a:rPr>
              <a:t>Ans:</a:t>
            </a:r>
          </a:p>
          <a:p>
            <a:r>
              <a:rPr lang="en-US" sz="1600" dirty="0">
                <a:latin typeface="Times New Roman" panose="02020603050405020304" pitchFamily="18" charset="0"/>
                <a:cs typeface="Times New Roman" panose="02020603050405020304" pitchFamily="18" charset="0"/>
              </a:rPr>
              <a:t>datatype: Type of data that can be stored in this variable. </a:t>
            </a:r>
          </a:p>
          <a:p>
            <a:r>
              <a:rPr lang="en-US" sz="1600" dirty="0" err="1">
                <a:latin typeface="Times New Roman" panose="02020603050405020304" pitchFamily="18" charset="0"/>
                <a:cs typeface="Times New Roman" panose="02020603050405020304" pitchFamily="18" charset="0"/>
              </a:rPr>
              <a:t>variable_name</a:t>
            </a:r>
            <a:r>
              <a:rPr lang="en-US" sz="1600" dirty="0">
                <a:latin typeface="Times New Roman" panose="02020603050405020304" pitchFamily="18" charset="0"/>
                <a:cs typeface="Times New Roman" panose="02020603050405020304" pitchFamily="18" charset="0"/>
              </a:rPr>
              <a:t>: Name given to the variable. </a:t>
            </a:r>
          </a:p>
          <a:p>
            <a:r>
              <a:rPr lang="en-US" sz="1600" dirty="0">
                <a:latin typeface="Times New Roman" panose="02020603050405020304" pitchFamily="18" charset="0"/>
                <a:cs typeface="Times New Roman" panose="02020603050405020304" pitchFamily="18" charset="0"/>
              </a:rPr>
              <a:t>value: It is the initial value stored in the variable.</a:t>
            </a:r>
          </a:p>
          <a:p>
            <a:pPr marL="0" indent="0">
              <a:buNone/>
            </a:pPr>
            <a:r>
              <a:rPr lang="en-US" sz="1600" dirty="0">
                <a:latin typeface="Times New Roman" panose="02020603050405020304" pitchFamily="18" charset="0"/>
                <a:cs typeface="Times New Roman" panose="02020603050405020304" pitchFamily="18" charset="0"/>
              </a:rPr>
              <a:t>Q3.	 What are the various types of Variables in Java?</a:t>
            </a:r>
          </a:p>
          <a:p>
            <a:pPr marL="0" indent="0">
              <a:buNone/>
            </a:pPr>
            <a:r>
              <a:rPr lang="en-US" sz="1600" dirty="0">
                <a:latin typeface="Times New Roman" panose="02020603050405020304" pitchFamily="18" charset="0"/>
                <a:cs typeface="Times New Roman" panose="02020603050405020304" pitchFamily="18" charset="0"/>
              </a:rPr>
              <a:t>Ans: </a:t>
            </a:r>
          </a:p>
          <a:p>
            <a:r>
              <a:rPr lang="en-US" sz="1600" dirty="0">
                <a:latin typeface="Times New Roman" panose="02020603050405020304" pitchFamily="18" charset="0"/>
                <a:cs typeface="Times New Roman" panose="02020603050405020304" pitchFamily="18" charset="0"/>
              </a:rPr>
              <a:t>Local Variables: A variable defined within a block or method or constructor is called a local variable.</a:t>
            </a:r>
          </a:p>
          <a:p>
            <a:r>
              <a:rPr lang="en-US" sz="1600" dirty="0">
                <a:latin typeface="Times New Roman" panose="02020603050405020304" pitchFamily="18" charset="0"/>
                <a:cs typeface="Times New Roman" panose="02020603050405020304" pitchFamily="18" charset="0"/>
              </a:rPr>
              <a:t>Instance Variables : These are non-static variables and are declared in a class outside of any method, constructor, or block.</a:t>
            </a:r>
          </a:p>
          <a:p>
            <a:r>
              <a:rPr lang="en-US" sz="1600" dirty="0">
                <a:latin typeface="Times New Roman" panose="02020603050405020304" pitchFamily="18" charset="0"/>
                <a:cs typeface="Times New Roman" panose="02020603050405020304" pitchFamily="18" charset="0"/>
              </a:rPr>
              <a:t>Static Variables : </a:t>
            </a:r>
            <a:r>
              <a:rPr lang="en-US" sz="1600" b="0" i="0" dirty="0">
                <a:solidFill>
                  <a:srgbClr val="FFFFFF"/>
                </a:solidFill>
                <a:effectLst/>
                <a:latin typeface="Times New Roman" panose="02020603050405020304" pitchFamily="18" charset="0"/>
                <a:cs typeface="Times New Roman" panose="02020603050405020304" pitchFamily="18" charset="0"/>
              </a:rPr>
              <a:t>These variables are declared similarly as instance variables. The difference is that static variables are declared using the static keyword within a class outside of any method, constructor or block.</a:t>
            </a:r>
          </a:p>
          <a:p>
            <a:pPr marL="0" indent="0">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9783" y="775982"/>
            <a:ext cx="9814961" cy="6082018"/>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Q4.	 What is the differences between the Instance variables and the Static variables ? </a:t>
            </a:r>
          </a:p>
          <a:p>
            <a:pPr marL="0" indent="0">
              <a:buNone/>
            </a:pPr>
            <a:r>
              <a:rPr lang="en-US" sz="1600" dirty="0">
                <a:latin typeface="Times New Roman" panose="02020603050405020304" pitchFamily="18" charset="0"/>
                <a:cs typeface="Times New Roman" panose="02020603050405020304" pitchFamily="18" charset="0"/>
              </a:rPr>
              <a:t>Ans :</a:t>
            </a:r>
          </a:p>
          <a:p>
            <a:r>
              <a:rPr lang="en-US" sz="1600" dirty="0">
                <a:latin typeface="Times New Roman" panose="02020603050405020304" pitchFamily="18" charset="0"/>
                <a:cs typeface="Times New Roman" panose="02020603050405020304" pitchFamily="18" charset="0"/>
              </a:rPr>
              <a:t>Now let us discuss the differences between the Instance variables and the Static variables: Each object will have its own copy of an instance variable, whereas we can only have one copy of a static variable per class, irrespective of how many objects we create.</a:t>
            </a:r>
          </a:p>
          <a:p>
            <a:r>
              <a:rPr lang="en-US" sz="1600" dirty="0">
                <a:latin typeface="Times New Roman" panose="02020603050405020304" pitchFamily="18" charset="0"/>
                <a:cs typeface="Times New Roman" panose="02020603050405020304" pitchFamily="18" charset="0"/>
              </a:rPr>
              <a:t> Changes made in an instance variable using one object will not be reflected in other objects as each object has its own copy of the instance variable. In the case of a static variable, changes will be reflected in other objects as static variables are common to all objects of a class. </a:t>
            </a:r>
          </a:p>
          <a:p>
            <a:r>
              <a:rPr lang="en-US" sz="1600" dirty="0">
                <a:latin typeface="Times New Roman" panose="02020603050405020304" pitchFamily="18" charset="0"/>
                <a:cs typeface="Times New Roman" panose="02020603050405020304" pitchFamily="18" charset="0"/>
              </a:rPr>
              <a:t>We can access instance variables through object references, and static variables can be accessed directly using the class name.</a:t>
            </a:r>
          </a:p>
          <a:p>
            <a:pPr marL="0" indent="0">
              <a:buNone/>
            </a:pPr>
            <a:r>
              <a:rPr lang="en-US" sz="1600" dirty="0">
                <a:latin typeface="Times New Roman" panose="02020603050405020304" pitchFamily="18" charset="0"/>
                <a:cs typeface="Times New Roman" panose="02020603050405020304" pitchFamily="18" charset="0"/>
              </a:rPr>
              <a:t>Q5.	</a:t>
            </a:r>
            <a:r>
              <a:rPr lang="en-IN" sz="1600" i="0" dirty="0">
                <a:effectLst/>
                <a:latin typeface="Times New Roman" panose="02020603050405020304" pitchFamily="18" charset="0"/>
                <a:cs typeface="Times New Roman" panose="02020603050405020304" pitchFamily="18" charset="0"/>
              </a:rPr>
              <a:t>What is casting?</a:t>
            </a:r>
            <a:endParaRPr lang="en-US" sz="1600" i="0" dirty="0">
              <a:effectLst/>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Ans: </a:t>
            </a:r>
            <a:r>
              <a:rPr lang="en-US" sz="1600" i="0" dirty="0">
                <a:effectLst/>
                <a:latin typeface="Times New Roman" panose="02020603050405020304" pitchFamily="18" charset="0"/>
                <a:cs typeface="Times New Roman" panose="02020603050405020304" pitchFamily="18" charset="0"/>
              </a:rPr>
              <a:t>There are two types of casting, casting between primitive numeric types and casting between object references. Casting between numeric types is used to convert larger values, such as double values, to smaller values, such as byte values. Casting between object references is used to refer to an object by a compatible class, interface, or array type reference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Q6.	 </a:t>
            </a:r>
            <a:r>
              <a:rPr lang="en-IN" sz="1600" i="0" dirty="0">
                <a:effectLst/>
                <a:latin typeface="Times New Roman" panose="02020603050405020304" pitchFamily="18" charset="0"/>
                <a:cs typeface="Times New Roman" panose="02020603050405020304" pitchFamily="18" charset="0"/>
              </a:rPr>
              <a:t>What are wrapper classes ?</a:t>
            </a:r>
            <a:endParaRPr lang="en-US" sz="1600" i="0" dirty="0">
              <a:effectLst/>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Ans:	 </a:t>
            </a:r>
            <a:r>
              <a:rPr lang="en-US" sz="1600" i="0" dirty="0">
                <a:effectLst/>
                <a:latin typeface="Times New Roman" panose="02020603050405020304" pitchFamily="18" charset="0"/>
                <a:cs typeface="Times New Roman" panose="02020603050405020304" pitchFamily="18" charset="0"/>
              </a:rPr>
              <a:t>They are wrappers to primitive data types. They allow us to access primitives as objects.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44616" y="1057013"/>
            <a:ext cx="11476139" cy="5058561"/>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Q7. 	</a:t>
            </a:r>
            <a:r>
              <a:rPr lang="en-US" sz="1600" i="0" dirty="0">
                <a:effectLst/>
                <a:latin typeface="Times New Roman" panose="02020603050405020304" pitchFamily="18" charset="0"/>
                <a:cs typeface="Times New Roman" panose="02020603050405020304" pitchFamily="18" charset="0"/>
              </a:rPr>
              <a:t>What is the difference between float and double?</a:t>
            </a:r>
          </a:p>
          <a:p>
            <a:pPr marL="0" indent="0">
              <a:buNone/>
            </a:pPr>
            <a:r>
              <a:rPr lang="en-US" sz="1600" dirty="0">
                <a:latin typeface="Times New Roman" panose="02020603050405020304" pitchFamily="18" charset="0"/>
                <a:cs typeface="Times New Roman" panose="02020603050405020304" pitchFamily="18" charset="0"/>
              </a:rPr>
              <a:t>Ans: 	  </a:t>
            </a:r>
            <a:r>
              <a:rPr lang="en-US" sz="1600" i="0" dirty="0">
                <a:effectLst/>
                <a:latin typeface="Times New Roman" panose="02020603050405020304" pitchFamily="18" charset="0"/>
                <a:cs typeface="Times New Roman" panose="02020603050405020304" pitchFamily="18" charset="0"/>
              </a:rPr>
              <a:t>Float can represent up to 7 digits accurately after decimal point, where as double can represent up to 15 digits accurately after decimal point.</a:t>
            </a:r>
          </a:p>
          <a:p>
            <a:pPr marL="0" indent="0">
              <a:buNone/>
            </a:pPr>
            <a:r>
              <a:rPr lang="en-US" sz="1600" dirty="0">
                <a:latin typeface="Times New Roman" panose="02020603050405020304" pitchFamily="18" charset="0"/>
                <a:cs typeface="Times New Roman" panose="02020603050405020304" pitchFamily="18" charset="0"/>
              </a:rPr>
              <a:t>Q8. 	</a:t>
            </a:r>
            <a:r>
              <a:rPr lang="en-US" sz="1600" i="0" dirty="0">
                <a:effectLst/>
                <a:latin typeface="Times New Roman" panose="02020603050405020304" pitchFamily="18" charset="0"/>
                <a:cs typeface="Times New Roman" panose="02020603050405020304" pitchFamily="18" charset="0"/>
              </a:rPr>
              <a:t>What data type Variable can be used in a switch statement ?</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Ans:   </a:t>
            </a:r>
            <a:r>
              <a:rPr lang="en-US" sz="1600" i="0" dirty="0">
                <a:effectLst/>
                <a:latin typeface="Times New Roman" panose="02020603050405020304" pitchFamily="18" charset="0"/>
                <a:cs typeface="Times New Roman" panose="02020603050405020304" pitchFamily="18" charset="0"/>
              </a:rPr>
              <a:t>Variables used in a switch statement can only be a byte, short, int, or char ( and String.</a:t>
            </a:r>
          </a:p>
          <a:p>
            <a:pPr marL="0" indent="0">
              <a:buNone/>
            </a:pPr>
            <a:r>
              <a:rPr lang="en-US" sz="1600" dirty="0">
                <a:latin typeface="Times New Roman" panose="02020603050405020304" pitchFamily="18" charset="0"/>
                <a:cs typeface="Times New Roman" panose="02020603050405020304" pitchFamily="18" charset="0"/>
              </a:rPr>
              <a:t>Q9.	</a:t>
            </a:r>
            <a:r>
              <a:rPr lang="en-US" sz="1600" i="0" dirty="0">
                <a:effectLst/>
                <a:latin typeface="Times New Roman" panose="02020603050405020304" pitchFamily="18" charset="0"/>
                <a:cs typeface="Times New Roman" panose="02020603050405020304" pitchFamily="18" charset="0"/>
              </a:rPr>
              <a:t>Variable of the </a:t>
            </a:r>
            <a:r>
              <a:rPr lang="en-US" sz="1600" i="0" dirty="0" err="1">
                <a:effectLst/>
                <a:latin typeface="Times New Roman" panose="02020603050405020304" pitchFamily="18" charset="0"/>
                <a:cs typeface="Times New Roman" panose="02020603050405020304" pitchFamily="18" charset="0"/>
              </a:rPr>
              <a:t>boolean</a:t>
            </a:r>
            <a:r>
              <a:rPr lang="en-US" sz="1600" i="0" dirty="0">
                <a:effectLst/>
                <a:latin typeface="Times New Roman" panose="02020603050405020304" pitchFamily="18" charset="0"/>
                <a:cs typeface="Times New Roman" panose="02020603050405020304" pitchFamily="18" charset="0"/>
              </a:rPr>
              <a:t> type is automatically initialized as?</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Ans:	 The default value of the </a:t>
            </a:r>
            <a:r>
              <a:rPr lang="en-US" sz="1600" dirty="0" err="1">
                <a:latin typeface="Times New Roman" panose="02020603050405020304" pitchFamily="18" charset="0"/>
                <a:cs typeface="Times New Roman" panose="02020603050405020304" pitchFamily="18" charset="0"/>
              </a:rPr>
              <a:t>boolean</a:t>
            </a:r>
            <a:r>
              <a:rPr lang="en-US" sz="1600" dirty="0">
                <a:latin typeface="Times New Roman" panose="02020603050405020304" pitchFamily="18" charset="0"/>
                <a:cs typeface="Times New Roman" panose="02020603050405020304" pitchFamily="18" charset="0"/>
              </a:rPr>
              <a:t> type is false.</a:t>
            </a:r>
          </a:p>
          <a:p>
            <a:pPr marL="0" indent="0">
              <a:buNone/>
            </a:pPr>
            <a:r>
              <a:rPr lang="en-US" sz="1600" dirty="0">
                <a:latin typeface="Times New Roman" panose="02020603050405020304" pitchFamily="18" charset="0"/>
                <a:cs typeface="Times New Roman" panose="02020603050405020304" pitchFamily="18" charset="0"/>
              </a:rPr>
              <a:t>Q10.    What are the different types pf datatypes?</a:t>
            </a:r>
          </a:p>
          <a:p>
            <a:pPr marL="0" indent="0">
              <a:buNone/>
            </a:pPr>
            <a:r>
              <a:rPr lang="en-US" sz="1600" dirty="0">
                <a:latin typeface="Times New Roman" panose="02020603050405020304" pitchFamily="18" charset="0"/>
                <a:cs typeface="Times New Roman" panose="02020603050405020304" pitchFamily="18" charset="0"/>
              </a:rPr>
              <a:t>Ans: 	   </a:t>
            </a:r>
          </a:p>
          <a:p>
            <a:r>
              <a:rPr lang="en-US" sz="1600" dirty="0">
                <a:latin typeface="Times New Roman" panose="02020603050405020304" pitchFamily="18" charset="0"/>
                <a:cs typeface="Times New Roman" panose="02020603050405020304" pitchFamily="18" charset="0"/>
              </a:rPr>
              <a:t>Primitive Datatypes: </a:t>
            </a:r>
            <a:r>
              <a:rPr lang="en-US" sz="1600" i="0" dirty="0">
                <a:effectLst/>
                <a:latin typeface="Times New Roman" panose="02020603050405020304" pitchFamily="18" charset="0"/>
                <a:cs typeface="Times New Roman" panose="02020603050405020304" pitchFamily="18" charset="0"/>
              </a:rPr>
              <a:t>Primitive data are only single values and have no special capabilities.</a:t>
            </a:r>
          </a:p>
          <a:p>
            <a:pPr marL="0" indent="0">
              <a:buNone/>
            </a:pPr>
            <a:r>
              <a:rPr lang="en-US" sz="1600" dirty="0">
                <a:latin typeface="Times New Roman" panose="02020603050405020304" pitchFamily="18" charset="0"/>
                <a:cs typeface="Times New Roman" panose="02020603050405020304" pitchFamily="18" charset="0"/>
              </a:rPr>
              <a:t>				      Such as: </a:t>
            </a:r>
            <a:r>
              <a:rPr lang="en-US" sz="1600" i="0" dirty="0" err="1">
                <a:effectLst/>
                <a:latin typeface="Times New Roman" panose="02020603050405020304" pitchFamily="18" charset="0"/>
                <a:cs typeface="Times New Roman" panose="02020603050405020304" pitchFamily="18" charset="0"/>
              </a:rPr>
              <a:t>boolean</a:t>
            </a:r>
            <a:r>
              <a:rPr lang="en-US" sz="1600" i="0" dirty="0">
                <a:effectLst/>
                <a:latin typeface="Times New Roman" panose="02020603050405020304" pitchFamily="18" charset="0"/>
                <a:cs typeface="Times New Roman" panose="02020603050405020304" pitchFamily="18" charset="0"/>
              </a:rPr>
              <a:t>, char, int, short, byte, long, float, and double</a:t>
            </a:r>
          </a:p>
          <a:p>
            <a:r>
              <a:rPr lang="en-US" sz="1600" dirty="0">
                <a:latin typeface="Times New Roman" panose="02020603050405020304" pitchFamily="18" charset="0"/>
                <a:cs typeface="Times New Roman" panose="02020603050405020304" pitchFamily="18" charset="0"/>
              </a:rPr>
              <a:t>Non-Primitive Datatypes :     </a:t>
            </a:r>
            <a:r>
              <a:rPr lang="en-US" sz="1600" i="0" dirty="0">
                <a:effectLst/>
                <a:latin typeface="Times New Roman" panose="02020603050405020304" pitchFamily="18" charset="0"/>
                <a:cs typeface="Times New Roman" panose="02020603050405020304" pitchFamily="18" charset="0"/>
              </a:rPr>
              <a:t>The Reference Data Types will contain a memory address of variable values because the reference 							types won’t store the variable value directly in  memory. They are strings, objects, arrays, etc. </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107</TotalTime>
  <Words>652</Words>
  <Application>Microsoft Office PowerPoint</Application>
  <PresentationFormat>Widescreen</PresentationFormat>
  <Paragraphs>41</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Century Gothic</vt:lpstr>
      <vt:lpstr>Times New Roman</vt:lpstr>
      <vt:lpstr>Wingdings 3</vt:lpstr>
      <vt:lpstr>Business Strategy</vt:lpstr>
      <vt:lpstr>FUNDAMENTALS FOR INTERVIEW</vt:lpstr>
      <vt:lpstr>JAVA VARIABLES AND DATATYPES: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FOR INTERVIEW</dc:title>
  <dc:creator>Shubhra Bhattacharya</dc:creator>
  <cp:lastModifiedBy>Shubhra Bhattacharya</cp:lastModifiedBy>
  <cp:revision>2</cp:revision>
  <cp:lastPrinted>2012-08-15T21:38:02Z</cp:lastPrinted>
  <dcterms:created xsi:type="dcterms:W3CDTF">2022-10-06T18:28:56Z</dcterms:created>
  <dcterms:modified xsi:type="dcterms:W3CDTF">2022-10-07T21:00:27Z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