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263" r:id="rId3"/>
    <p:sldId id="261" r:id="rId4"/>
    <p:sldId id="262" r:id="rId5"/>
    <p:sldId id="259" r:id="rId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42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ra Bhattacharya" userId="4f76bd68af2c40c4" providerId="LiveId" clId="{F55F1759-491E-4F72-83C5-851897357560}"/>
    <pc:docChg chg="modSld">
      <pc:chgData name="Shubhra Bhattacharya" userId="4f76bd68af2c40c4" providerId="LiveId" clId="{F55F1759-491E-4F72-83C5-851897357560}" dt="2022-10-06T19:31:19.782" v="1" actId="1076"/>
      <pc:docMkLst>
        <pc:docMk/>
      </pc:docMkLst>
      <pc:sldChg chg="modSp mod">
        <pc:chgData name="Shubhra Bhattacharya" userId="4f76bd68af2c40c4" providerId="LiveId" clId="{F55F1759-491E-4F72-83C5-851897357560}" dt="2022-10-06T19:31:19.782" v="1" actId="1076"/>
        <pc:sldMkLst>
          <pc:docMk/>
          <pc:sldMk cId="0" sldId="257"/>
        </pc:sldMkLst>
        <pc:spChg chg="mod">
          <ac:chgData name="Shubhra Bhattacharya" userId="4f76bd68af2c40c4" providerId="LiveId" clId="{F55F1759-491E-4F72-83C5-851897357560}" dt="2022-10-06T19:31:19.782" v="1" actId="1076"/>
          <ac:spMkLst>
            <pc:docMk/>
            <pc:sldMk cId="0" sldId="257"/>
            <ac:spMk id="2" creationId="{08468FF4-03EA-45E3-1CF4-5ADEB9F0662A}"/>
          </ac:spMkLst>
        </pc:spChg>
        <pc:spChg chg="mod">
          <ac:chgData name="Shubhra Bhattacharya" userId="4f76bd68af2c40c4" providerId="LiveId" clId="{F55F1759-491E-4F72-83C5-851897357560}" dt="2022-10-06T19:31:12.940" v="0" actId="1076"/>
          <ac:spMkLst>
            <pc:docMk/>
            <pc:sldMk cId="0" sldId="25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10/6/2022</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10/6/2022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152445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10/6/2022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10/6/2022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10/6/2022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10/6/2022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10/6/2022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10/6/2022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68688" y="2158218"/>
            <a:ext cx="8825658" cy="792610"/>
          </a:xfrm>
        </p:spPr>
        <p:txBody>
          <a:bodyPr/>
          <a:lstStyle/>
          <a:p>
            <a:r>
              <a:rPr lang="en-US" sz="3600" dirty="0">
                <a:latin typeface="Times New Roman" panose="02020603050405020304" pitchFamily="18" charset="0"/>
                <a:cs typeface="Times New Roman" panose="02020603050405020304" pitchFamily="18" charset="0"/>
              </a:rPr>
              <a:t>FUNDAMENTALS FOR INTERVIEW</a:t>
            </a:r>
          </a:p>
        </p:txBody>
      </p:sp>
      <p:sp>
        <p:nvSpPr>
          <p:cNvPr id="6" name="Subtitle 5"/>
          <p:cNvSpPr>
            <a:spLocks noGrp="1"/>
          </p:cNvSpPr>
          <p:nvPr>
            <p:ph type="subTitle" idx="1"/>
          </p:nvPr>
        </p:nvSpPr>
        <p:spPr>
          <a:xfrm>
            <a:off x="534170" y="5675002"/>
            <a:ext cx="8825658" cy="861420"/>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NAME : SHUBHRA BHATTACHARYA</a:t>
            </a:r>
          </a:p>
          <a:p>
            <a:r>
              <a:rPr lang="en-US" sz="1600" dirty="0">
                <a:solidFill>
                  <a:schemeClr val="tx1"/>
                </a:solidFill>
                <a:latin typeface="Times New Roman" panose="02020603050405020304" pitchFamily="18" charset="0"/>
                <a:cs typeface="Times New Roman" panose="02020603050405020304" pitchFamily="18" charset="0"/>
              </a:rPr>
              <a:t>REG_NO. – 22MCA10069</a:t>
            </a:r>
          </a:p>
        </p:txBody>
      </p:sp>
      <p:sp>
        <p:nvSpPr>
          <p:cNvPr id="2" name="TextBox 1">
            <a:extLst>
              <a:ext uri="{FF2B5EF4-FFF2-40B4-BE49-F238E27FC236}">
                <a16:creationId xmlns:a16="http://schemas.microsoft.com/office/drawing/2014/main" id="{08468FF4-03EA-45E3-1CF4-5ADEB9F0662A}"/>
              </a:ext>
            </a:extLst>
          </p:cNvPr>
          <p:cNvSpPr txBox="1"/>
          <p:nvPr/>
        </p:nvSpPr>
        <p:spPr>
          <a:xfrm>
            <a:off x="5025006" y="3009551"/>
            <a:ext cx="234052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DAY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20405"/>
          </a:xfrm>
        </p:spPr>
        <p:txBody>
          <a:bodyPr/>
          <a:lstStyle/>
          <a:p>
            <a:r>
              <a:rPr lang="en-US" sz="2800" u="sng" dirty="0">
                <a:latin typeface="Times New Roman" panose="02020603050405020304" pitchFamily="18" charset="0"/>
                <a:cs typeface="Times New Roman" panose="02020603050405020304" pitchFamily="18" charset="0"/>
              </a:rPr>
              <a:t>JAVA INTRODUCTION :</a:t>
            </a:r>
          </a:p>
        </p:txBody>
      </p:sp>
      <p:sp>
        <p:nvSpPr>
          <p:cNvPr id="6" name="Content Placeholder 5"/>
          <p:cNvSpPr>
            <a:spLocks noGrp="1"/>
          </p:cNvSpPr>
          <p:nvPr>
            <p:ph idx="1"/>
          </p:nvPr>
        </p:nvSpPr>
        <p:spPr>
          <a:xfrm>
            <a:off x="369116" y="1325461"/>
            <a:ext cx="11543251" cy="5427677"/>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Q1.      </a:t>
            </a:r>
            <a:r>
              <a:rPr lang="en-IN" sz="1400" b="0" i="0" dirty="0">
                <a:effectLst/>
                <a:latin typeface="Times New Roman" panose="02020603050405020304" pitchFamily="18" charset="0"/>
                <a:cs typeface="Times New Roman" panose="02020603050405020304" pitchFamily="18" charset="0"/>
              </a:rPr>
              <a:t>What is Java?</a:t>
            </a:r>
          </a:p>
          <a:p>
            <a:pPr marL="0" indent="0">
              <a:buNone/>
            </a:pPr>
            <a:r>
              <a:rPr lang="en-IN" sz="1400" dirty="0">
                <a:latin typeface="Times New Roman" panose="02020603050405020304" pitchFamily="18" charset="0"/>
                <a:cs typeface="Times New Roman" panose="02020603050405020304" pitchFamily="18" charset="0"/>
              </a:rPr>
              <a:t>Ans :   </a:t>
            </a:r>
          </a:p>
          <a:p>
            <a:r>
              <a:rPr lang="en-IN" sz="1400" dirty="0">
                <a:latin typeface="Times New Roman" panose="02020603050405020304" pitchFamily="18" charset="0"/>
                <a:cs typeface="Times New Roman" panose="02020603050405020304" pitchFamily="18" charset="0"/>
              </a:rPr>
              <a:t> </a:t>
            </a:r>
            <a:r>
              <a:rPr lang="en-US" sz="1400" b="0" i="0" u="none" strike="noStrike" dirty="0">
                <a:effectLst/>
                <a:latin typeface="Times New Roman" panose="02020603050405020304" pitchFamily="18" charset="0"/>
                <a:cs typeface="Times New Roman" panose="02020603050405020304" pitchFamily="18" charset="0"/>
              </a:rPr>
              <a:t>Java</a:t>
            </a:r>
            <a:r>
              <a:rPr lang="en-US" sz="1400" b="0" i="0" dirty="0">
                <a:effectLst/>
                <a:latin typeface="Times New Roman" panose="02020603050405020304" pitchFamily="18" charset="0"/>
                <a:cs typeface="Times New Roman" panose="02020603050405020304" pitchFamily="18" charset="0"/>
              </a:rPr>
              <a:t> is the high-level, </a:t>
            </a:r>
            <a:r>
              <a:rPr lang="en-US" sz="1400" b="0" i="0" u="none" strike="noStrike" dirty="0">
                <a:effectLst/>
                <a:latin typeface="Times New Roman" panose="02020603050405020304" pitchFamily="18" charset="0"/>
                <a:cs typeface="Times New Roman" panose="02020603050405020304" pitchFamily="18" charset="0"/>
              </a:rPr>
              <a:t>object-oriented</a:t>
            </a:r>
            <a:r>
              <a:rPr lang="en-US" sz="1400" b="0" i="0" dirty="0">
                <a:effectLst/>
                <a:latin typeface="Times New Roman" panose="02020603050405020304" pitchFamily="18" charset="0"/>
                <a:cs typeface="Times New Roman" panose="02020603050405020304" pitchFamily="18" charset="0"/>
              </a:rPr>
              <a:t>, robust, secure programming language, platform-independent, high performance, Multithreaded, and portable programming language. It was developed by </a:t>
            </a:r>
            <a:r>
              <a:rPr lang="en-US" sz="1400" b="1" i="0" u="none" strike="noStrike" dirty="0">
                <a:effectLst/>
                <a:latin typeface="Times New Roman" panose="02020603050405020304" pitchFamily="18" charset="0"/>
                <a:cs typeface="Times New Roman" panose="02020603050405020304" pitchFamily="18" charset="0"/>
              </a:rPr>
              <a:t>James Gosling</a:t>
            </a:r>
            <a:r>
              <a:rPr lang="en-US" sz="1400" b="0" i="0" dirty="0">
                <a:effectLst/>
                <a:latin typeface="Times New Roman" panose="02020603050405020304" pitchFamily="18" charset="0"/>
                <a:cs typeface="Times New Roman" panose="02020603050405020304" pitchFamily="18" charset="0"/>
              </a:rPr>
              <a:t> in June 1991. It can also be known as the platform as it provides its own JRE and API.</a:t>
            </a:r>
            <a:endParaRPr lang="en-IN" sz="1400" b="0" i="0" dirty="0">
              <a:effectLst/>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Java codes are first compiled into byte code (machine-independent code). Then the byte code runs on Java Virtual Machine (JVM) regardless of the underlying architecture.</a:t>
            </a:r>
          </a:p>
          <a:p>
            <a:r>
              <a:rPr lang="en-US" sz="1400" dirty="0">
                <a:latin typeface="Times New Roman" panose="02020603050405020304" pitchFamily="18" charset="0"/>
                <a:cs typeface="Times New Roman" panose="02020603050405020304" pitchFamily="18" charset="0"/>
              </a:rPr>
              <a:t>Java syntax is similar to C/C++. But Java does not provide low-level programming functionalities like pointers. Also, Java codes are always written in the form of classes and objects.</a:t>
            </a:r>
          </a:p>
          <a:p>
            <a:pPr marL="0" indent="0">
              <a:buNone/>
            </a:pPr>
            <a:r>
              <a:rPr lang="en-US" sz="1400" dirty="0">
                <a:latin typeface="Times New Roman" panose="02020603050405020304" pitchFamily="18" charset="0"/>
                <a:cs typeface="Times New Roman" panose="02020603050405020304" pitchFamily="18" charset="0"/>
              </a:rPr>
              <a:t>Q2. 	 List the features of Java Programming language.</a:t>
            </a:r>
          </a:p>
          <a:p>
            <a:pPr marL="0" indent="0">
              <a:buNone/>
            </a:pPr>
            <a:r>
              <a:rPr lang="en-US" sz="1400" dirty="0">
                <a:latin typeface="Times New Roman" panose="02020603050405020304" pitchFamily="18" charset="0"/>
                <a:cs typeface="Times New Roman" panose="02020603050405020304" pitchFamily="18" charset="0"/>
              </a:rPr>
              <a:t>Ans:</a:t>
            </a:r>
          </a:p>
          <a:p>
            <a:r>
              <a:rPr lang="en-US" sz="1400" dirty="0">
                <a:latin typeface="Times New Roman" panose="02020603050405020304" pitchFamily="18" charset="0"/>
                <a:cs typeface="Times New Roman" panose="02020603050405020304" pitchFamily="18" charset="0"/>
              </a:rPr>
              <a:t>OOPS : </a:t>
            </a:r>
            <a:r>
              <a:rPr lang="en-US" sz="1400" b="0" i="0" dirty="0">
                <a:effectLst/>
                <a:latin typeface="Times New Roman" panose="02020603050405020304" pitchFamily="18" charset="0"/>
                <a:cs typeface="Times New Roman" panose="02020603050405020304" pitchFamily="18" charset="0"/>
              </a:rPr>
              <a:t>Java follows the object-oriented paradigm which allows us to maintain our code as the combination of different type of objects that incorporates both data and behavior.</a:t>
            </a:r>
          </a:p>
          <a:p>
            <a:r>
              <a:rPr lang="en-US" sz="1400" dirty="0">
                <a:latin typeface="Times New Roman" panose="02020603050405020304" pitchFamily="18" charset="0"/>
                <a:cs typeface="Times New Roman" panose="02020603050405020304" pitchFamily="18" charset="0"/>
              </a:rPr>
              <a:t>Portable : Java supports read-once-write-anywhere approach. We can execute the Java program on every machine. Java program (.java) is converted to bytecode (.class) which can be easily run on every machine.</a:t>
            </a:r>
          </a:p>
          <a:p>
            <a:r>
              <a:rPr lang="en-US" sz="1400" dirty="0">
                <a:latin typeface="Times New Roman" panose="02020603050405020304" pitchFamily="18" charset="0"/>
                <a:cs typeface="Times New Roman" panose="02020603050405020304" pitchFamily="18" charset="0"/>
              </a:rPr>
              <a:t>Platform Independent : Java comes with its platform on which its code is executed. Java doesn't depend upon the operating system to be executed.</a:t>
            </a:r>
          </a:p>
          <a:p>
            <a:r>
              <a:rPr lang="en-US" sz="1400" dirty="0">
                <a:latin typeface="Times New Roman" panose="02020603050405020304" pitchFamily="18" charset="0"/>
                <a:cs typeface="Times New Roman" panose="02020603050405020304" pitchFamily="18" charset="0"/>
              </a:rPr>
              <a:t>Robust : Java is a strong programming language as it uses strong memory management.</a:t>
            </a:r>
          </a:p>
          <a:p>
            <a:r>
              <a:rPr lang="en-US" sz="1400" dirty="0">
                <a:latin typeface="Times New Roman" panose="02020603050405020304" pitchFamily="18" charset="0"/>
                <a:cs typeface="Times New Roman" panose="02020603050405020304" pitchFamily="18" charset="0"/>
              </a:rPr>
              <a:t>Secured : Java is secured because it doesn't use explicit pointers. Java also provides the concept of </a:t>
            </a:r>
            <a:r>
              <a:rPr lang="en-US" sz="1400" dirty="0" err="1">
                <a:latin typeface="Times New Roman" panose="02020603050405020304" pitchFamily="18" charset="0"/>
                <a:cs typeface="Times New Roman" panose="02020603050405020304" pitchFamily="18" charset="0"/>
              </a:rPr>
              <a:t>ByteCode</a:t>
            </a:r>
            <a:r>
              <a:rPr lang="en-US" sz="1400" dirty="0">
                <a:latin typeface="Times New Roman" panose="02020603050405020304" pitchFamily="18" charset="0"/>
                <a:cs typeface="Times New Roman" panose="02020603050405020304" pitchFamily="18" charset="0"/>
              </a:rPr>
              <a:t> and Exception handling which makes it more secured.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34892" y="209725"/>
            <a:ext cx="9814961" cy="6400799"/>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Q3.	  What is the difference between JDK, JRE, and JVM?</a:t>
            </a:r>
          </a:p>
          <a:p>
            <a:pPr marL="0" indent="0">
              <a:buNone/>
            </a:pPr>
            <a:r>
              <a:rPr lang="en-US" sz="1400" dirty="0">
                <a:latin typeface="Times New Roman" panose="02020603050405020304" pitchFamily="18" charset="0"/>
                <a:cs typeface="Times New Roman" panose="02020603050405020304" pitchFamily="18" charset="0"/>
              </a:rPr>
              <a:t>Ans : </a:t>
            </a:r>
          </a:p>
          <a:p>
            <a:r>
              <a:rPr lang="en-US" sz="1400" dirty="0">
                <a:latin typeface="Times New Roman" panose="02020603050405020304" pitchFamily="18" charset="0"/>
                <a:cs typeface="Times New Roman" panose="02020603050405020304" pitchFamily="18" charset="0"/>
              </a:rPr>
              <a:t>JVM : JVM is an acronym for Java Virtual Machine; it is an abstract machine which provides the runtime environment in which Java bytecode can be executed.</a:t>
            </a:r>
          </a:p>
          <a:p>
            <a:r>
              <a:rPr lang="en-US" sz="1400" dirty="0">
                <a:latin typeface="Times New Roman" panose="02020603050405020304" pitchFamily="18" charset="0"/>
                <a:cs typeface="Times New Roman" panose="02020603050405020304" pitchFamily="18" charset="0"/>
              </a:rPr>
              <a:t>JRE : </a:t>
            </a:r>
            <a:r>
              <a:rPr lang="en-US" sz="1400" b="0" i="0" dirty="0">
                <a:effectLst/>
                <a:latin typeface="Times New Roman" panose="02020603050405020304" pitchFamily="18" charset="0"/>
                <a:cs typeface="Times New Roman" panose="02020603050405020304" pitchFamily="18" charset="0"/>
              </a:rPr>
              <a:t>JRE stands for Java Runtime Environment. It is the implementation of JVM.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r>
              <a:rPr lang="en-US" sz="1400" dirty="0">
                <a:latin typeface="Times New Roman" panose="02020603050405020304" pitchFamily="18" charset="0"/>
                <a:cs typeface="Times New Roman" panose="02020603050405020304" pitchFamily="18" charset="0"/>
              </a:rPr>
              <a:t>JDK : JDK is an acronym for Java Development Kit. It is a software development environment which is used to develop Java applications and applets. It physically exists</a:t>
            </a:r>
          </a:p>
          <a:p>
            <a:pPr marL="0" indent="0">
              <a:buNone/>
            </a:pPr>
            <a:r>
              <a:rPr lang="en-US" sz="1400" dirty="0">
                <a:latin typeface="Times New Roman" panose="02020603050405020304" pitchFamily="18" charset="0"/>
                <a:cs typeface="Times New Roman" panose="02020603050405020304" pitchFamily="18" charset="0"/>
              </a:rPr>
              <a:t>Q4.	What if I write static public void instead of public static void?</a:t>
            </a:r>
          </a:p>
          <a:p>
            <a:pPr marL="0" indent="0">
              <a:buNone/>
            </a:pPr>
            <a:r>
              <a:rPr lang="en-US" sz="1400" dirty="0">
                <a:latin typeface="Times New Roman" panose="02020603050405020304" pitchFamily="18" charset="0"/>
                <a:cs typeface="Times New Roman" panose="02020603050405020304" pitchFamily="18" charset="0"/>
              </a:rPr>
              <a:t>Ans : The program compiles and runs correctly because the order of specifiers doesn't matter in Java.</a:t>
            </a:r>
          </a:p>
          <a:p>
            <a:pPr marL="0" indent="0">
              <a:buNone/>
            </a:pPr>
            <a:r>
              <a:rPr lang="en-US" sz="1400" dirty="0">
                <a:latin typeface="Times New Roman" panose="02020603050405020304" pitchFamily="18" charset="0"/>
                <a:cs typeface="Times New Roman" panose="02020603050405020304" pitchFamily="18" charset="0"/>
              </a:rPr>
              <a:t>Q5.	What is the difference between an object-oriented programming language and object-based programming language?</a:t>
            </a:r>
          </a:p>
          <a:p>
            <a:pPr marL="0" indent="0">
              <a:buNone/>
            </a:pPr>
            <a:r>
              <a:rPr lang="en-US" sz="1400" dirty="0">
                <a:latin typeface="Times New Roman" panose="02020603050405020304" pitchFamily="18" charset="0"/>
                <a:cs typeface="Times New Roman" panose="02020603050405020304" pitchFamily="18" charset="0"/>
              </a:rPr>
              <a:t>Ans : </a:t>
            </a:r>
          </a:p>
          <a:p>
            <a:r>
              <a:rPr lang="en-US" sz="1400" dirty="0">
                <a:latin typeface="Times New Roman" panose="02020603050405020304" pitchFamily="18" charset="0"/>
                <a:cs typeface="Times New Roman" panose="02020603050405020304" pitchFamily="18" charset="0"/>
              </a:rPr>
              <a:t>Object-oriented languages follow all the concepts of OOPs whereas, the object-based language doesn't follow all the concepts of OOPs like inheritance and polymorphism. </a:t>
            </a:r>
          </a:p>
          <a:p>
            <a:r>
              <a:rPr lang="en-US" sz="1400" dirty="0">
                <a:latin typeface="Times New Roman" panose="02020603050405020304" pitchFamily="18" charset="0"/>
                <a:cs typeface="Times New Roman" panose="02020603050405020304" pitchFamily="18" charset="0"/>
              </a:rPr>
              <a:t>Object-oriented languages do not have the inbuilt objects whereas Object-based languages have the inbuilt objects, for example, JavaScript has window object. </a:t>
            </a:r>
          </a:p>
          <a:p>
            <a:r>
              <a:rPr lang="en-US" sz="1400" dirty="0">
                <a:latin typeface="Times New Roman" panose="02020603050405020304" pitchFamily="18" charset="0"/>
                <a:cs typeface="Times New Roman" panose="02020603050405020304" pitchFamily="18" charset="0"/>
              </a:rPr>
              <a:t>Examples of object-oriented programming are Java, C#, Smalltalk, etc. whereas the examples of object-based languages are JavaScript, VBScript,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85226" y="981512"/>
            <a:ext cx="11534862" cy="5679347"/>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Q1.	What is a Database?</a:t>
            </a:r>
          </a:p>
          <a:p>
            <a:pPr marL="0" indent="0">
              <a:buNone/>
            </a:pPr>
            <a:r>
              <a:rPr lang="en-US" sz="1400" dirty="0">
                <a:latin typeface="Times New Roman" panose="02020603050405020304" pitchFamily="18" charset="0"/>
                <a:cs typeface="Times New Roman" panose="02020603050405020304" pitchFamily="18" charset="0"/>
              </a:rPr>
              <a:t>Ans. 	A Database is an organized, consistent, and logical collection of data that can easily be updated, accessed, and managed. Database mostly contains sets 	of tables or objects (anything created using create command is a database object) which consist of records and fields. A tuple or a row represents a single 	entry in a table. An attribute or a column represents the basic units of data storage, which contain information about a particular aspect of the table. 	DBMS extracts data from a database in the form of queries given by the user.</a:t>
            </a:r>
          </a:p>
          <a:p>
            <a:pPr marL="0" indent="0">
              <a:buNone/>
            </a:pPr>
            <a:r>
              <a:rPr lang="en-US" sz="1400" dirty="0">
                <a:latin typeface="Times New Roman" panose="02020603050405020304" pitchFamily="18" charset="0"/>
                <a:cs typeface="Times New Roman" panose="02020603050405020304" pitchFamily="18" charset="0"/>
              </a:rPr>
              <a:t>Q2.	 Explain different languages present in DBMS.</a:t>
            </a:r>
          </a:p>
          <a:p>
            <a:pPr marL="0" indent="0">
              <a:buNone/>
            </a:pPr>
            <a:r>
              <a:rPr lang="en-US" sz="1400" dirty="0">
                <a:latin typeface="Times New Roman" panose="02020603050405020304" pitchFamily="18" charset="0"/>
                <a:cs typeface="Times New Roman" panose="02020603050405020304" pitchFamily="18" charset="0"/>
              </a:rPr>
              <a:t>Ans. </a:t>
            </a:r>
          </a:p>
          <a:p>
            <a:r>
              <a:rPr lang="en-US" sz="1400" dirty="0">
                <a:latin typeface="Times New Roman" panose="02020603050405020304" pitchFamily="18" charset="0"/>
                <a:cs typeface="Times New Roman" panose="02020603050405020304" pitchFamily="18" charset="0"/>
              </a:rPr>
              <a:t>DDL(Data Definition Language):  It contains commands which are required to define the database. E.g., CREATE, ALTER, DROP, TRUNCATE, RENAME, etc.</a:t>
            </a:r>
          </a:p>
          <a:p>
            <a:r>
              <a:rPr lang="en-US" sz="1400" dirty="0">
                <a:latin typeface="Times New Roman" panose="02020603050405020304" pitchFamily="18" charset="0"/>
                <a:cs typeface="Times New Roman" panose="02020603050405020304" pitchFamily="18" charset="0"/>
              </a:rPr>
              <a:t>DML(Data Manipulation Language): It contains commands which are required to manipulate the data present in the database. E.g., SELECT, UPDATE, INSERT, DELETE, etc.</a:t>
            </a:r>
          </a:p>
          <a:p>
            <a:r>
              <a:rPr lang="en-US" sz="1400" dirty="0">
                <a:latin typeface="Times New Roman" panose="02020603050405020304" pitchFamily="18" charset="0"/>
                <a:cs typeface="Times New Roman" panose="02020603050405020304" pitchFamily="18" charset="0"/>
              </a:rPr>
              <a:t>DCL(Data Control Language):  It contains commands which are required to deal with the user permissions and controls of the database system. E.g., GRANT and REVOKE.</a:t>
            </a:r>
          </a:p>
          <a:p>
            <a:r>
              <a:rPr lang="en-US" sz="1400" dirty="0">
                <a:latin typeface="Times New Roman" panose="02020603050405020304" pitchFamily="18" charset="0"/>
                <a:cs typeface="Times New Roman" panose="02020603050405020304" pitchFamily="18" charset="0"/>
              </a:rPr>
              <a:t>TCL(Transaction Control Language):  It contains commands which are required to deal with the transaction of the database. E.g., COMMIT, ROLLBACK, and SAVEPOINT.</a:t>
            </a:r>
          </a:p>
          <a:p>
            <a:pPr marL="0" indent="0">
              <a:buNone/>
            </a:pPr>
            <a:r>
              <a:rPr lang="en-US" sz="1400" dirty="0">
                <a:latin typeface="Times New Roman" panose="02020603050405020304" pitchFamily="18" charset="0"/>
                <a:cs typeface="Times New Roman" panose="02020603050405020304" pitchFamily="18" charset="0"/>
              </a:rPr>
              <a:t>Q3.	</a:t>
            </a:r>
            <a:r>
              <a:rPr lang="en-US" sz="1400" i="0" dirty="0">
                <a:effectLst/>
                <a:latin typeface="Times New Roman" panose="02020603050405020304" pitchFamily="18" charset="0"/>
                <a:cs typeface="Times New Roman" panose="02020603050405020304" pitchFamily="18" charset="0"/>
              </a:rPr>
              <a:t>What is DBMS and what is its utility?</a:t>
            </a:r>
          </a:p>
          <a:p>
            <a:pPr marL="0" indent="0">
              <a:buNone/>
            </a:pPr>
            <a:r>
              <a:rPr lang="en-US" sz="1400" dirty="0">
                <a:latin typeface="Times New Roman" panose="02020603050405020304" pitchFamily="18" charset="0"/>
                <a:cs typeface="Times New Roman" panose="02020603050405020304" pitchFamily="18" charset="0"/>
              </a:rPr>
              <a:t>Ans.	DBMS stands for Database Management System, is a set of applications or programs that enable users to create and maintain a database. DBMS provides a tool or an interface for performing various operations such as inserting, deleting, updating, etc. into a database. It is software that enables the storage of data more compactly and securely as compared to a file-based system. A DBMS system helps a user to overcome problems like data inconsistency, data redundancy, etc. in a database and makes it more convenient and organized to use it.</a:t>
            </a:r>
            <a:endParaRPr lang="en-US" sz="1400" i="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70DAD6-057F-CB18-0F1F-8E6765808F62}"/>
              </a:ext>
            </a:extLst>
          </p:cNvPr>
          <p:cNvSpPr txBox="1"/>
          <p:nvPr/>
        </p:nvSpPr>
        <p:spPr>
          <a:xfrm>
            <a:off x="285226" y="327171"/>
            <a:ext cx="7927596" cy="523220"/>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DBMS INTRODUCTION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448" y="335560"/>
            <a:ext cx="11459361" cy="6300132"/>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Q4.	</a:t>
            </a:r>
            <a:r>
              <a:rPr lang="en-US" sz="1400" b="0" i="0" dirty="0">
                <a:effectLst/>
                <a:latin typeface="Times New Roman" panose="02020603050405020304" pitchFamily="18" charset="0"/>
                <a:cs typeface="Times New Roman" panose="02020603050405020304" pitchFamily="18" charset="0"/>
              </a:rPr>
              <a:t>What are the advantages of DBMS?</a:t>
            </a:r>
          </a:p>
          <a:p>
            <a:pPr marL="0" indent="0">
              <a:buNone/>
            </a:pPr>
            <a:r>
              <a:rPr lang="en-US" sz="1400" dirty="0">
                <a:latin typeface="Times New Roman" panose="02020603050405020304" pitchFamily="18" charset="0"/>
                <a:cs typeface="Times New Roman" panose="02020603050405020304" pitchFamily="18" charset="0"/>
              </a:rPr>
              <a:t>Ans.</a:t>
            </a:r>
          </a:p>
          <a:p>
            <a:pPr algn="just"/>
            <a:r>
              <a:rPr lang="en-US" sz="1400" b="0" i="0" dirty="0">
                <a:effectLst/>
                <a:latin typeface="Times New Roman" panose="02020603050405020304" pitchFamily="18" charset="0"/>
                <a:cs typeface="Times New Roman" panose="02020603050405020304" pitchFamily="18" charset="0"/>
              </a:rPr>
              <a:t>Redundancy control</a:t>
            </a:r>
          </a:p>
          <a:p>
            <a:pPr algn="just"/>
            <a:r>
              <a:rPr lang="en-US" sz="1400" b="0" i="0" dirty="0">
                <a:effectLst/>
                <a:latin typeface="Times New Roman" panose="02020603050405020304" pitchFamily="18" charset="0"/>
                <a:cs typeface="Times New Roman" panose="02020603050405020304" pitchFamily="18" charset="0"/>
              </a:rPr>
              <a:t>Restriction for unauthorized access</a:t>
            </a:r>
          </a:p>
          <a:p>
            <a:pPr algn="just"/>
            <a:r>
              <a:rPr lang="en-US" sz="1400" b="0" i="0" dirty="0">
                <a:effectLst/>
                <a:latin typeface="Times New Roman" panose="02020603050405020304" pitchFamily="18" charset="0"/>
                <a:cs typeface="Times New Roman" panose="02020603050405020304" pitchFamily="18" charset="0"/>
              </a:rPr>
              <a:t>Provides multiple user interfaces</a:t>
            </a:r>
          </a:p>
          <a:p>
            <a:pPr algn="just"/>
            <a:r>
              <a:rPr lang="en-US" sz="1400" b="0" i="0" dirty="0">
                <a:effectLst/>
                <a:latin typeface="Times New Roman" panose="02020603050405020304" pitchFamily="18" charset="0"/>
                <a:cs typeface="Times New Roman" panose="02020603050405020304" pitchFamily="18" charset="0"/>
              </a:rPr>
              <a:t>Provides backup and recovery</a:t>
            </a:r>
          </a:p>
          <a:p>
            <a:pPr algn="just"/>
            <a:r>
              <a:rPr lang="en-US" sz="1400" b="0" i="0" dirty="0">
                <a:effectLst/>
                <a:latin typeface="Times New Roman" panose="02020603050405020304" pitchFamily="18" charset="0"/>
                <a:cs typeface="Times New Roman" panose="02020603050405020304" pitchFamily="18" charset="0"/>
              </a:rPr>
              <a:t>Enforces integrity constraints</a:t>
            </a:r>
          </a:p>
          <a:p>
            <a:pPr algn="just"/>
            <a:r>
              <a:rPr lang="en-US" sz="1400" b="0" i="0" dirty="0">
                <a:effectLst/>
                <a:latin typeface="Times New Roman" panose="02020603050405020304" pitchFamily="18" charset="0"/>
                <a:cs typeface="Times New Roman" panose="02020603050405020304" pitchFamily="18" charset="0"/>
              </a:rPr>
              <a:t>Ensure data consistency</a:t>
            </a:r>
          </a:p>
          <a:p>
            <a:pPr algn="just"/>
            <a:r>
              <a:rPr lang="en-US" sz="1400" b="0" i="0" dirty="0">
                <a:effectLst/>
                <a:latin typeface="Times New Roman" panose="02020603050405020304" pitchFamily="18" charset="0"/>
                <a:cs typeface="Times New Roman" panose="02020603050405020304" pitchFamily="18" charset="0"/>
              </a:rPr>
              <a:t>Easy accessibility</a:t>
            </a:r>
          </a:p>
          <a:p>
            <a:pPr algn="just"/>
            <a:r>
              <a:rPr lang="en-US" sz="1400" b="0" i="0" dirty="0">
                <a:effectLst/>
                <a:latin typeface="Times New Roman" panose="02020603050405020304" pitchFamily="18" charset="0"/>
                <a:cs typeface="Times New Roman" panose="02020603050405020304" pitchFamily="18" charset="0"/>
              </a:rPr>
              <a:t>Easy data extraction and data processing due to the use of queries</a:t>
            </a:r>
          </a:p>
          <a:p>
            <a:pPr marL="0" indent="0" algn="just">
              <a:buNone/>
            </a:pPr>
            <a:r>
              <a:rPr lang="en-US" sz="1400" dirty="0">
                <a:latin typeface="Times New Roman" panose="02020603050405020304" pitchFamily="18" charset="0"/>
                <a:cs typeface="Times New Roman" panose="02020603050405020304" pitchFamily="18" charset="0"/>
              </a:rPr>
              <a:t>Q5. 	What is the purpose of SQL?</a:t>
            </a:r>
          </a:p>
          <a:p>
            <a:pPr marL="0" indent="0" algn="just">
              <a:buNone/>
            </a:pPr>
            <a:r>
              <a:rPr lang="en-US" sz="1400" b="0" i="0" dirty="0">
                <a:effectLst/>
                <a:latin typeface="Times New Roman" panose="02020603050405020304" pitchFamily="18" charset="0"/>
                <a:cs typeface="Times New Roman" panose="02020603050405020304" pitchFamily="18" charset="0"/>
              </a:rPr>
              <a:t>Ans. 	SQL stands for Structured Query Language whose main purpose is to interact with the relational databases in the form of inserting and updating/modifying the data in the database.</a:t>
            </a:r>
          </a:p>
          <a:p>
            <a:pPr marL="0" indent="0">
              <a:buNone/>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62</TotalTime>
  <Words>1046</Words>
  <Application>Microsoft Office PowerPoint</Application>
  <PresentationFormat>Widescreen</PresentationFormat>
  <Paragraphs>57</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3</vt:lpstr>
      <vt:lpstr>Business Strategy</vt:lpstr>
      <vt:lpstr>FUNDAMENTALS FOR INTERVIEW</vt:lpstr>
      <vt:lpstr>JAVA INTRODUCTION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FOR INTERVIEW</dc:title>
  <dc:creator>Shubhra Bhattacharya</dc:creator>
  <cp:lastModifiedBy>Shubhra Bhattacharya</cp:lastModifiedBy>
  <cp:revision>1</cp:revision>
  <cp:lastPrinted>2012-08-15T21:38:02Z</cp:lastPrinted>
  <dcterms:created xsi:type="dcterms:W3CDTF">2022-10-06T18:28:56Z</dcterms:created>
  <dcterms:modified xsi:type="dcterms:W3CDTF">2022-10-06T19:31:21Z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