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57" r:id="rId2"/>
    <p:sldId id="263" r:id="rId3"/>
    <p:sldId id="261" r:id="rId4"/>
    <p:sldId id="262" r:id="rId5"/>
    <p:sldId id="264" r:id="rId6"/>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2424"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ra Bhattacharya" userId="4f76bd68af2c40c4" providerId="LiveId" clId="{45B7297B-3887-4B30-B3E1-5571D6B88149}"/>
    <pc:docChg chg="modSld">
      <pc:chgData name="Shubhra Bhattacharya" userId="4f76bd68af2c40c4" providerId="LiveId" clId="{45B7297B-3887-4B30-B3E1-5571D6B88149}" dt="2022-10-09T17:42:04.129" v="5" actId="20577"/>
      <pc:docMkLst>
        <pc:docMk/>
      </pc:docMkLst>
      <pc:sldChg chg="modSp mod">
        <pc:chgData name="Shubhra Bhattacharya" userId="4f76bd68af2c40c4" providerId="LiveId" clId="{45B7297B-3887-4B30-B3E1-5571D6B88149}" dt="2022-10-09T17:42:04.129" v="5" actId="20577"/>
        <pc:sldMkLst>
          <pc:docMk/>
          <pc:sldMk cId="0" sldId="263"/>
        </pc:sldMkLst>
        <pc:spChg chg="mod">
          <ac:chgData name="Shubhra Bhattacharya" userId="4f76bd68af2c40c4" providerId="LiveId" clId="{45B7297B-3887-4B30-B3E1-5571D6B88149}" dt="2022-10-09T17:42:04.129" v="5" actId="20577"/>
          <ac:spMkLst>
            <pc:docMk/>
            <pc:sldMk cId="0" sldId="263"/>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2BCAFC7A-71DD-4C2C-B63D-60FDC7DD5449}" type="datetimeFigureOut">
              <a:rPr lang="en-US" smtClean="0"/>
              <a:t>10/9/2022</a:t>
            </a:fld>
            <a:endParaRPr lang="en-US"/>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A6FC261-E491-4C42-A663-B95247CC46D9}" type="slidenum">
              <a:rPr lang="en-US" smtClean="0"/>
              <a:t>‹#›</a:t>
            </a:fld>
            <a:endParaRPr lang="en-US"/>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85ECAFD-F005-4163-B10D-85806DC43F93}" type="datetimeFigureOut">
              <a:rPr lang="en-US" smtClean="0"/>
              <a:t>10/9/2022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33E963C-1534-4F8D-B2A7-66D81AA25953}" type="slidenum">
              <a:rPr lang="en-US" smtClean="0"/>
              <a:t>‹#›</a:t>
            </a:fld>
            <a:endParaRPr lang="en-US"/>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a:t>
            </a:fld>
            <a:endParaRPr lang="en-US"/>
          </a:p>
        </p:txBody>
      </p:sp>
    </p:spTree>
    <p:extLst>
      <p:ext uri="{BB962C8B-B14F-4D97-AF65-F5344CB8AC3E}">
        <p14:creationId xmlns:p14="http://schemas.microsoft.com/office/powerpoint/2010/main" val="9879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2</a:t>
            </a:fld>
            <a:endParaRPr lang="en-US"/>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3</a:t>
            </a:fld>
            <a:endParaRPr lang="en-US"/>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4</a:t>
            </a:fld>
            <a:endParaRPr lang="en-US"/>
          </a:p>
        </p:txBody>
      </p:sp>
    </p:spTree>
    <p:extLst>
      <p:ext uri="{BB962C8B-B14F-4D97-AF65-F5344CB8AC3E}">
        <p14:creationId xmlns:p14="http://schemas.microsoft.com/office/powerpoint/2010/main" val="382289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10/9/2022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descr="An empty placeholder to add an image. Click on the placeholder and select the image that you wish to add"/>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10/9/2022</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10/9/2022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a:defRPr lang="en-US" sz="1400" cap="small" dirty="0" smtClean="0">
                <a:solidFill>
                  <a:schemeClr val="bg2">
                    <a:lumMod val="40000"/>
                    <a:lumOff val="60000"/>
                  </a:schemeClr>
                </a:solidFill>
                <a:latin typeface="+mj-lt"/>
                <a:ea typeface="+mj-ea"/>
                <a:cs typeface="+mj-cs"/>
              </a:defRPr>
            </a:lvl1pPr>
          </a:lstStyle>
          <a:p>
            <a:pPr marL="0" lvl="0" indent="0">
              <a:buNone/>
            </a:pPr>
            <a:r>
              <a:rPr lang="en-US"/>
              <a:t>Click to edit Master text styles</a:t>
            </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10/9/2022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10/9/2022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2766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4033" y="3316513"/>
            <a:ext cx="801912"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10/9/2022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10/9/2022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10/9/2022</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descr="An empty placeholder to add an image. Click on the placeholder and select the image that you wish to add"/>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descr="An empty placeholder to add an image. Click on the placeholder and select the image that you wish to add"/>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descr="An empty placeholder to add an image. Click on the placeholder and select the image that you wish to add"/>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10/9/2022</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10/9/2022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430213"/>
            <a:ext cx="7423149" cy="5826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10/9/2022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10/9/2022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10/9/2022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smtClean="0"/>
              <a:t>10/9/2022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smtClean="0"/>
              <a:t>10/9/2022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smtClean="0"/>
              <a:t>10/9/2022</a:t>
            </a:fld>
            <a:endParaRPr lang="en-US" dirty="0"/>
          </a:p>
        </p:txBody>
      </p:sp>
      <p:sp>
        <p:nvSpPr>
          <p:cNvPr id="5" name="Footer Placeholder 3"/>
          <p:cNvSpPr>
            <a:spLocks noGrp="1"/>
          </p:cNvSpPr>
          <p:nvPr>
            <p:ph type="ftr" sz="quarter" idx="11"/>
          </p:nvPr>
        </p:nvSpPr>
        <p:spPr/>
        <p:txBody>
          <a:bodyPr/>
          <a:lstStyle/>
          <a:p>
            <a:r>
              <a:rPr lang="en-US" dirty="0"/>
              <a:t>Add a footer</a:t>
            </a:r>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10/9/2022</a:t>
            </a:fld>
            <a:endParaRPr lang="en-US" dirty="0"/>
          </a:p>
        </p:txBody>
      </p:sp>
      <p:sp>
        <p:nvSpPr>
          <p:cNvPr id="5" name="Footer Placeholder 2"/>
          <p:cNvSpPr>
            <a:spLocks noGrp="1"/>
          </p:cNvSpPr>
          <p:nvPr>
            <p:ph type="ftr" sz="quarter" idx="11"/>
          </p:nvPr>
        </p:nvSpPr>
        <p:spPr/>
        <p:txBody>
          <a:bodyPr/>
          <a:lstStyle/>
          <a:p>
            <a:r>
              <a:rPr lang="en-US" dirty="0"/>
              <a:t>Add a footer</a:t>
            </a:r>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10/9/2022</a:t>
            </a:fld>
            <a:endParaRPr lang="en-US" dirty="0"/>
          </a:p>
        </p:txBody>
      </p:sp>
      <p:sp>
        <p:nvSpPr>
          <p:cNvPr id="5" name="Footer Placeholder 5"/>
          <p:cNvSpPr>
            <a:spLocks noGrp="1"/>
          </p:cNvSpPr>
          <p:nvPr>
            <p:ph type="ftr" sz="quarter" idx="11"/>
          </p:nvPr>
        </p:nvSpPr>
        <p:spPr/>
        <p:txBody>
          <a:bodyPr/>
          <a:lstStyle/>
          <a:p>
            <a:r>
              <a:rPr lang="en-US" dirty="0"/>
              <a:t>Add a footer</a:t>
            </a:r>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10/9/2022</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p:cNvPicPr>
            <a:picLocks noChangeAspect="1"/>
          </p:cNvPicPr>
          <p:nvPr userDrawn="1"/>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p:cNvSpPr/>
          <p:nvPr userDrawn="1"/>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p:cNvPicPr>
            <a:picLocks noChangeAspect="1"/>
          </p:cNvPicPr>
          <p:nvPr userDrawn="1"/>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alpha val="60000"/>
                  </a:schemeClr>
                </a:solidFill>
              </a:defRPr>
            </a:lvl1pPr>
          </a:lstStyle>
          <a:p>
            <a:fld id="{4AAD347D-5ACD-4C99-B74B-A9C85AD731AF}" type="datetimeFigureOut">
              <a:rPr lang="en-US" smtClean="0"/>
              <a:pPr/>
              <a:t>10/9/2022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a:t>Add a footer</a:t>
            </a:r>
          </a:p>
        </p:txBody>
      </p:sp>
      <p:sp>
        <p:nvSpPr>
          <p:cNvPr id="14" name="Rectangle 13"/>
          <p:cNvSpPr/>
          <p:nvPr userDrawn="1"/>
        </p:nvSpPr>
        <p:spPr bwMode="blackWhite">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968688" y="2158218"/>
            <a:ext cx="8825658" cy="792610"/>
          </a:xfrm>
        </p:spPr>
        <p:txBody>
          <a:bodyPr/>
          <a:lstStyle/>
          <a:p>
            <a:r>
              <a:rPr lang="en-US" sz="3600" dirty="0">
                <a:latin typeface="Times New Roman" panose="02020603050405020304" pitchFamily="18" charset="0"/>
                <a:cs typeface="Times New Roman" panose="02020603050405020304" pitchFamily="18" charset="0"/>
              </a:rPr>
              <a:t>FUNDAMENTALS FOR INTERVIEW</a:t>
            </a:r>
          </a:p>
        </p:txBody>
      </p:sp>
      <p:sp>
        <p:nvSpPr>
          <p:cNvPr id="6" name="Subtitle 5"/>
          <p:cNvSpPr>
            <a:spLocks noGrp="1"/>
          </p:cNvSpPr>
          <p:nvPr>
            <p:ph type="subTitle" idx="1"/>
          </p:nvPr>
        </p:nvSpPr>
        <p:spPr>
          <a:xfrm>
            <a:off x="534170" y="5675002"/>
            <a:ext cx="8825658" cy="861420"/>
          </a:xfrm>
        </p:spPr>
        <p:txBody>
          <a:bodyPr>
            <a:normAutofit/>
          </a:bodyPr>
          <a:lstStyle/>
          <a:p>
            <a:r>
              <a:rPr lang="en-US" sz="1600" dirty="0">
                <a:solidFill>
                  <a:schemeClr val="tx1"/>
                </a:solidFill>
                <a:latin typeface="Times New Roman" panose="02020603050405020304" pitchFamily="18" charset="0"/>
                <a:cs typeface="Times New Roman" panose="02020603050405020304" pitchFamily="18" charset="0"/>
              </a:rPr>
              <a:t>NAME : SHUBHRA BHATTACHARYA</a:t>
            </a:r>
          </a:p>
          <a:p>
            <a:r>
              <a:rPr lang="en-US" sz="1600" dirty="0">
                <a:solidFill>
                  <a:schemeClr val="tx1"/>
                </a:solidFill>
                <a:latin typeface="Times New Roman" panose="02020603050405020304" pitchFamily="18" charset="0"/>
                <a:cs typeface="Times New Roman" panose="02020603050405020304" pitchFamily="18" charset="0"/>
              </a:rPr>
              <a:t>REG_NO. – 22MCA10069</a:t>
            </a:r>
          </a:p>
        </p:txBody>
      </p:sp>
      <p:sp>
        <p:nvSpPr>
          <p:cNvPr id="2" name="TextBox 1">
            <a:extLst>
              <a:ext uri="{FF2B5EF4-FFF2-40B4-BE49-F238E27FC236}">
                <a16:creationId xmlns:a16="http://schemas.microsoft.com/office/drawing/2014/main" id="{08468FF4-03EA-45E3-1CF4-5ADEB9F0662A}"/>
              </a:ext>
            </a:extLst>
          </p:cNvPr>
          <p:cNvSpPr txBox="1"/>
          <p:nvPr/>
        </p:nvSpPr>
        <p:spPr>
          <a:xfrm>
            <a:off x="5033395" y="3009551"/>
            <a:ext cx="234052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DAY 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110" y="536608"/>
            <a:ext cx="9404723" cy="520405"/>
          </a:xfrm>
        </p:spPr>
        <p:txBody>
          <a:bodyPr/>
          <a:lstStyle/>
          <a:p>
            <a:r>
              <a:rPr lang="en-US" sz="2800" u="sng" dirty="0">
                <a:latin typeface="Times New Roman" panose="02020603050405020304" pitchFamily="18" charset="0"/>
                <a:cs typeface="Times New Roman" panose="02020603050405020304" pitchFamily="18" charset="0"/>
              </a:rPr>
              <a:t>JAVA ARRAYS :</a:t>
            </a:r>
          </a:p>
        </p:txBody>
      </p:sp>
      <p:sp>
        <p:nvSpPr>
          <p:cNvPr id="6" name="Content Placeholder 5"/>
          <p:cNvSpPr>
            <a:spLocks noGrp="1"/>
          </p:cNvSpPr>
          <p:nvPr>
            <p:ph idx="1"/>
          </p:nvPr>
        </p:nvSpPr>
        <p:spPr>
          <a:xfrm>
            <a:off x="318782" y="1140903"/>
            <a:ext cx="11593586" cy="5612235"/>
          </a:xfrm>
        </p:spPr>
        <p:txBody>
          <a:bodyPr>
            <a:noAutofit/>
          </a:bodyPr>
          <a:lstStyle/>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Q1.	</a:t>
            </a:r>
            <a:r>
              <a:rPr lang="en-US" sz="1600" i="0" dirty="0">
                <a:effectLst/>
                <a:latin typeface="Times New Roman" panose="02020603050405020304" pitchFamily="18" charset="0"/>
                <a:cs typeface="Times New Roman" panose="02020603050405020304" pitchFamily="18" charset="0"/>
              </a:rPr>
              <a:t>On which memory arrays are created in Java?</a:t>
            </a:r>
            <a:r>
              <a:rPr lang="en-US"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Ans : </a:t>
            </a:r>
            <a:r>
              <a:rPr lang="en-US" sz="1600" i="0" dirty="0">
                <a:effectLst/>
                <a:latin typeface="Times New Roman" panose="02020603050405020304" pitchFamily="18" charset="0"/>
                <a:cs typeface="Times New Roman" panose="02020603050405020304" pitchFamily="18" charset="0"/>
              </a:rPr>
              <a:t>Arrays are created on dynamic memory by JVM. There is no question of static memory in Java everything (variable, array, object, etc.) is created on dynamic memory only.</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Q2. 	 </a:t>
            </a:r>
            <a:r>
              <a:rPr lang="en-US" sz="1600" i="0" dirty="0">
                <a:effectLst/>
                <a:latin typeface="Times New Roman" panose="02020603050405020304" pitchFamily="18" charset="0"/>
                <a:cs typeface="Times New Roman" panose="02020603050405020304" pitchFamily="18" charset="0"/>
              </a:rPr>
              <a:t>What is an array in Java?</a:t>
            </a:r>
          </a:p>
          <a:p>
            <a:pPr marL="0" indent="0">
              <a:buNone/>
            </a:pPr>
            <a:r>
              <a:rPr lang="en-US" sz="1600" dirty="0">
                <a:latin typeface="Times New Roman" panose="02020603050405020304" pitchFamily="18" charset="0"/>
                <a:cs typeface="Times New Roman" panose="02020603050405020304" pitchFamily="18" charset="0"/>
              </a:rPr>
              <a:t>Ans:	   </a:t>
            </a:r>
            <a:r>
              <a:rPr lang="en-US" sz="1600" i="0" dirty="0">
                <a:effectLst/>
                <a:latin typeface="Times New Roman" panose="02020603050405020304" pitchFamily="18" charset="0"/>
                <a:cs typeface="Times New Roman" panose="02020603050405020304" pitchFamily="18" charset="0"/>
              </a:rPr>
              <a:t>An array is a finite and ordered collection of homogeneous data elements. It is finite because it contains a limited number of elements. It is ordered because all the elements are stored one by one in a contiguous location of computer memory (heap) in a linear fashion. It is homogeneous because all elements of an array are of the same data type only. We can store either primitive types or object references into it.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Q3.	 </a:t>
            </a:r>
            <a:r>
              <a:rPr lang="en-US" sz="1600" i="0" dirty="0">
                <a:effectLst/>
                <a:latin typeface="Times New Roman" panose="02020603050405020304" pitchFamily="18" charset="0"/>
                <a:cs typeface="Times New Roman" panose="02020603050405020304" pitchFamily="18" charset="0"/>
              </a:rPr>
              <a:t>What is the difference between int array[] and int[] array?</a:t>
            </a:r>
          </a:p>
          <a:p>
            <a:pPr marL="0" indent="0">
              <a:buNone/>
            </a:pPr>
            <a:r>
              <a:rPr lang="en-US" sz="1600" dirty="0">
                <a:latin typeface="Times New Roman" panose="02020603050405020304" pitchFamily="18" charset="0"/>
                <a:cs typeface="Times New Roman" panose="02020603050405020304" pitchFamily="18" charset="0"/>
              </a:rPr>
              <a:t>Ans.	</a:t>
            </a:r>
            <a:r>
              <a:rPr lang="en-US" sz="1600" i="0" dirty="0">
                <a:effectLst/>
                <a:latin typeface="Times New Roman" panose="02020603050405020304" pitchFamily="18" charset="0"/>
                <a:cs typeface="Times New Roman" panose="02020603050405020304" pitchFamily="18" charset="0"/>
              </a:rPr>
              <a:t>There is no difference between array[] and []array. Both array[] and []array are the ways to declare an array. The only difference between them is that if we are declaring more than one array in a line, we should use prefix []. If we are declaring a single array in a line, we should use postfix []. </a:t>
            </a:r>
          </a:p>
          <a:p>
            <a:pPr marL="0" indent="0">
              <a:buNone/>
            </a:pPr>
            <a:r>
              <a:rPr lang="en-US" sz="1600" dirty="0">
                <a:latin typeface="Times New Roman" panose="02020603050405020304" pitchFamily="18" charset="0"/>
                <a:cs typeface="Times New Roman" panose="02020603050405020304" pitchFamily="18" charset="0"/>
              </a:rPr>
              <a:t>Q4.	</a:t>
            </a:r>
            <a:r>
              <a:rPr lang="en-US" sz="1600" i="0" dirty="0">
                <a:effectLst/>
                <a:latin typeface="Times New Roman" panose="02020603050405020304" pitchFamily="18" charset="0"/>
                <a:cs typeface="Times New Roman" panose="02020603050405020304" pitchFamily="18" charset="0"/>
              </a:rPr>
              <a:t>What do you understand by the jagged array?</a:t>
            </a:r>
          </a:p>
          <a:p>
            <a:pPr marL="0" indent="0">
              <a:buNone/>
            </a:pPr>
            <a:r>
              <a:rPr lang="en-US" sz="1600" dirty="0">
                <a:latin typeface="Times New Roman" panose="02020603050405020304" pitchFamily="18" charset="0"/>
                <a:cs typeface="Times New Roman" panose="02020603050405020304" pitchFamily="18" charset="0"/>
              </a:rPr>
              <a:t>Ans.	</a:t>
            </a:r>
            <a:r>
              <a:rPr lang="en-US" sz="1600" i="0" dirty="0">
                <a:effectLst/>
                <a:latin typeface="Times New Roman" panose="02020603050405020304" pitchFamily="18" charset="0"/>
                <a:cs typeface="Times New Roman" panose="02020603050405020304" pitchFamily="18" charset="0"/>
              </a:rPr>
              <a:t>A jagged array is a multidimensional array in which member arrays are of different sizes. For example, int array[][]=new int[3][]. The statement creates a two-dimensional jagged array.</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27170" y="755009"/>
            <a:ext cx="10544961" cy="5855515"/>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Q5.	</a:t>
            </a:r>
            <a:r>
              <a:rPr lang="en-IN" sz="1600" i="0" dirty="0">
                <a:effectLst/>
                <a:latin typeface="Times New Roman" panose="02020603050405020304" pitchFamily="18" charset="0"/>
                <a:cs typeface="Times New Roman" panose="02020603050405020304" pitchFamily="18" charset="0"/>
              </a:rPr>
              <a:t>When </a:t>
            </a:r>
            <a:r>
              <a:rPr lang="en-IN" sz="1600" i="0" dirty="0" err="1">
                <a:effectLst/>
                <a:latin typeface="Times New Roman" panose="02020603050405020304" pitchFamily="18" charset="0"/>
                <a:cs typeface="Times New Roman" panose="02020603050405020304" pitchFamily="18" charset="0"/>
              </a:rPr>
              <a:t>ArrayIndexOutOfBoundsException</a:t>
            </a:r>
            <a:r>
              <a:rPr lang="en-IN" sz="1600" i="0" dirty="0">
                <a:effectLst/>
                <a:latin typeface="Times New Roman" panose="02020603050405020304" pitchFamily="18" charset="0"/>
                <a:cs typeface="Times New Roman" panose="02020603050405020304" pitchFamily="18" charset="0"/>
              </a:rPr>
              <a:t> occurs?</a:t>
            </a:r>
          </a:p>
          <a:p>
            <a:pPr marL="0" indent="0">
              <a:buNone/>
            </a:pPr>
            <a:r>
              <a:rPr lang="en-US" sz="1600" dirty="0">
                <a:latin typeface="Times New Roman" panose="02020603050405020304" pitchFamily="18" charset="0"/>
                <a:cs typeface="Times New Roman" panose="02020603050405020304" pitchFamily="18" charset="0"/>
              </a:rPr>
              <a:t>Ans.	</a:t>
            </a:r>
            <a:r>
              <a:rPr lang="en-US" sz="1600" i="0" dirty="0">
                <a:effectLst/>
                <a:latin typeface="Times New Roman" panose="02020603050405020304" pitchFamily="18" charset="0"/>
                <a:cs typeface="Times New Roman" panose="02020603050405020304" pitchFamily="18" charset="0"/>
              </a:rPr>
              <a:t>The </a:t>
            </a:r>
            <a:r>
              <a:rPr lang="en-US" sz="1600" i="0" dirty="0" err="1">
                <a:effectLst/>
                <a:latin typeface="Times New Roman" panose="02020603050405020304" pitchFamily="18" charset="0"/>
                <a:cs typeface="Times New Roman" panose="02020603050405020304" pitchFamily="18" charset="0"/>
              </a:rPr>
              <a:t>ArrayIndexOutOfBoundsException</a:t>
            </a:r>
            <a:r>
              <a:rPr lang="en-US" sz="1600" i="0" dirty="0">
                <a:effectLst/>
                <a:latin typeface="Times New Roman" panose="02020603050405020304" pitchFamily="18" charset="0"/>
                <a:cs typeface="Times New Roman" panose="02020603050405020304" pitchFamily="18" charset="0"/>
              </a:rPr>
              <a:t> occurs when the program tries to access the index of an array. The exception also occurs when the index is higher than the size of the array or the index is negative.</a:t>
            </a:r>
          </a:p>
          <a:p>
            <a:pPr marL="0" indent="0">
              <a:buNone/>
            </a:pPr>
            <a:r>
              <a:rPr lang="en-US" sz="1600" dirty="0">
                <a:latin typeface="Times New Roman" panose="02020603050405020304" pitchFamily="18" charset="0"/>
                <a:cs typeface="Times New Roman" panose="02020603050405020304" pitchFamily="18" charset="0"/>
              </a:rPr>
              <a:t>Q6.	</a:t>
            </a:r>
            <a:r>
              <a:rPr lang="en-US" sz="1600" i="0" dirty="0">
                <a:effectLst/>
                <a:latin typeface="Times New Roman" panose="02020603050405020304" pitchFamily="18" charset="0"/>
                <a:cs typeface="Times New Roman" panose="02020603050405020304" pitchFamily="18" charset="0"/>
              </a:rPr>
              <a:t> How can we check an array contains values or not?</a:t>
            </a:r>
          </a:p>
          <a:p>
            <a:pPr marL="0" indent="0">
              <a:buNone/>
            </a:pPr>
            <a:r>
              <a:rPr lang="en-US" sz="1600" dirty="0">
                <a:latin typeface="Times New Roman" panose="02020603050405020304" pitchFamily="18" charset="0"/>
                <a:cs typeface="Times New Roman" panose="02020603050405020304" pitchFamily="18" charset="0"/>
              </a:rPr>
              <a:t>Ans.	</a:t>
            </a:r>
            <a:r>
              <a:rPr lang="en-US" sz="1600" i="0" dirty="0">
                <a:effectLst/>
                <a:latin typeface="Times New Roman" panose="02020603050405020304" pitchFamily="18" charset="0"/>
                <a:cs typeface="Times New Roman" panose="02020603050405020304" pitchFamily="18" charset="0"/>
              </a:rPr>
              <a:t>Java Arrays class provides two methods </a:t>
            </a:r>
            <a:r>
              <a:rPr lang="en-US" sz="1600" i="0" dirty="0" err="1">
                <a:effectLst/>
                <a:latin typeface="Times New Roman" panose="02020603050405020304" pitchFamily="18" charset="0"/>
                <a:cs typeface="Times New Roman" panose="02020603050405020304" pitchFamily="18" charset="0"/>
              </a:rPr>
              <a:t>isExists</a:t>
            </a:r>
            <a:r>
              <a:rPr lang="en-US" sz="1600" i="0" dirty="0">
                <a:effectLst/>
                <a:latin typeface="Times New Roman" panose="02020603050405020304" pitchFamily="18" charset="0"/>
                <a:cs typeface="Times New Roman" panose="02020603050405020304" pitchFamily="18" charset="0"/>
              </a:rPr>
              <a:t>() and contains() to check an array has elements or not. Both the methods return true if an array has elements else returns false.</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Q7.	</a:t>
            </a:r>
            <a:r>
              <a:rPr lang="en-US" sz="1600" i="0" dirty="0">
                <a:effectLst/>
                <a:latin typeface="Times New Roman" panose="02020603050405020304" pitchFamily="18" charset="0"/>
                <a:cs typeface="Times New Roman" panose="02020603050405020304" pitchFamily="18" charset="0"/>
              </a:rPr>
              <a:t>How to retrieve the class name of an array?</a:t>
            </a:r>
          </a:p>
          <a:p>
            <a:pPr marL="0" indent="0">
              <a:buNone/>
            </a:pPr>
            <a:r>
              <a:rPr lang="en-US" sz="1600" dirty="0">
                <a:latin typeface="Times New Roman" panose="02020603050405020304" pitchFamily="18" charset="0"/>
                <a:cs typeface="Times New Roman" panose="02020603050405020304" pitchFamily="18" charset="0"/>
              </a:rPr>
              <a:t>Ans.	</a:t>
            </a:r>
            <a:r>
              <a:rPr lang="en-US" sz="1600" i="0" dirty="0">
                <a:effectLst/>
                <a:latin typeface="Times New Roman" panose="02020603050405020304" pitchFamily="18" charset="0"/>
                <a:cs typeface="Times New Roman" panose="02020603050405020304" pitchFamily="18" charset="0"/>
              </a:rPr>
              <a:t>An array is an object. From the object we can retrieve the class name. We invoke the </a:t>
            </a:r>
            <a:r>
              <a:rPr lang="en-US" sz="1600" i="0" dirty="0" err="1">
                <a:effectLst/>
                <a:latin typeface="Times New Roman" panose="02020603050405020304" pitchFamily="18" charset="0"/>
                <a:cs typeface="Times New Roman" panose="02020603050405020304" pitchFamily="18" charset="0"/>
              </a:rPr>
              <a:t>getClass</a:t>
            </a:r>
            <a:r>
              <a:rPr lang="en-US" sz="1600" i="0" dirty="0">
                <a:effectLst/>
                <a:latin typeface="Times New Roman" panose="02020603050405020304" pitchFamily="18" charset="0"/>
                <a:cs typeface="Times New Roman" panose="02020603050405020304" pitchFamily="18" charset="0"/>
              </a:rPr>
              <a:t>() and </a:t>
            </a:r>
            <a:r>
              <a:rPr lang="en-US" sz="1600" i="0" dirty="0" err="1">
                <a:effectLst/>
                <a:latin typeface="Times New Roman" panose="02020603050405020304" pitchFamily="18" charset="0"/>
                <a:cs typeface="Times New Roman" panose="02020603050405020304" pitchFamily="18" charset="0"/>
              </a:rPr>
              <a:t>getName</a:t>
            </a:r>
            <a:r>
              <a:rPr lang="en-US" sz="1600" i="0" dirty="0">
                <a:effectLst/>
                <a:latin typeface="Times New Roman" panose="02020603050405020304" pitchFamily="18" charset="0"/>
                <a:cs typeface="Times New Roman" panose="02020603050405020304" pitchFamily="18" charset="0"/>
              </a:rPr>
              <a:t>() method that retrieves the class name of an array. The </a:t>
            </a:r>
            <a:r>
              <a:rPr lang="en-US" sz="1600" i="0" dirty="0" err="1">
                <a:effectLst/>
                <a:latin typeface="Times New Roman" panose="02020603050405020304" pitchFamily="18" charset="0"/>
                <a:cs typeface="Times New Roman" panose="02020603050405020304" pitchFamily="18" charset="0"/>
              </a:rPr>
              <a:t>getClass</a:t>
            </a:r>
            <a:r>
              <a:rPr lang="en-US" sz="1600" i="0" dirty="0">
                <a:effectLst/>
                <a:latin typeface="Times New Roman" panose="02020603050405020304" pitchFamily="18" charset="0"/>
                <a:cs typeface="Times New Roman" panose="02020603050405020304" pitchFamily="18" charset="0"/>
              </a:rPr>
              <a:t>() is the method of the Object class that returns the runtime class of the object. While the </a:t>
            </a:r>
            <a:r>
              <a:rPr lang="en-US" sz="1600" i="0" dirty="0" err="1">
                <a:effectLst/>
                <a:latin typeface="Times New Roman" panose="02020603050405020304" pitchFamily="18" charset="0"/>
                <a:cs typeface="Times New Roman" panose="02020603050405020304" pitchFamily="18" charset="0"/>
              </a:rPr>
              <a:t>getName</a:t>
            </a:r>
            <a:r>
              <a:rPr lang="en-US" sz="1600" i="0" dirty="0">
                <a:effectLst/>
                <a:latin typeface="Times New Roman" panose="02020603050405020304" pitchFamily="18" charset="0"/>
                <a:cs typeface="Times New Roman" panose="02020603050405020304" pitchFamily="18" charset="0"/>
              </a:rPr>
              <a:t>() is the method of the Class </a:t>
            </a:r>
            <a:r>
              <a:rPr lang="en-US" sz="1600" i="0" dirty="0" err="1">
                <a:effectLst/>
                <a:latin typeface="Times New Roman" panose="02020603050405020304" pitchFamily="18" charset="0"/>
                <a:cs typeface="Times New Roman" panose="02020603050405020304" pitchFamily="18" charset="0"/>
              </a:rPr>
              <a:t>class</a:t>
            </a:r>
            <a:r>
              <a:rPr lang="en-US" sz="1600" i="0" dirty="0">
                <a:effectLst/>
                <a:latin typeface="Times New Roman" panose="02020603050405020304" pitchFamily="18" charset="0"/>
                <a:cs typeface="Times New Roman" panose="02020603050405020304" pitchFamily="18" charset="0"/>
              </a:rPr>
              <a:t> that returns the name of the class/array class.</a:t>
            </a:r>
          </a:p>
          <a:p>
            <a:pPr marL="0" indent="0">
              <a:buNone/>
            </a:pPr>
            <a:r>
              <a:rPr lang="en-US" sz="1600" dirty="0">
                <a:latin typeface="Times New Roman" panose="02020603050405020304" pitchFamily="18" charset="0"/>
                <a:cs typeface="Times New Roman" panose="02020603050405020304" pitchFamily="18" charset="0"/>
              </a:rPr>
              <a:t>Q8.	</a:t>
            </a:r>
            <a:r>
              <a:rPr lang="en-US" sz="1600" i="0" dirty="0">
                <a:effectLst/>
                <a:latin typeface="Times New Roman" panose="02020603050405020304" pitchFamily="18" charset="0"/>
                <a:cs typeface="Times New Roman" panose="02020603050405020304" pitchFamily="18" charset="0"/>
              </a:rPr>
              <a:t> Can we call the main() method of a class from another class?</a:t>
            </a:r>
          </a:p>
          <a:p>
            <a:pPr marL="0" indent="0">
              <a:buNone/>
            </a:pPr>
            <a:r>
              <a:rPr lang="en-US" sz="1600" dirty="0">
                <a:latin typeface="Times New Roman" panose="02020603050405020304" pitchFamily="18" charset="0"/>
                <a:cs typeface="Times New Roman" panose="02020603050405020304" pitchFamily="18" charset="0"/>
              </a:rPr>
              <a:t>Ans.	</a:t>
            </a:r>
            <a:r>
              <a:rPr lang="en-US" sz="1600" i="0" dirty="0">
                <a:effectLst/>
                <a:latin typeface="Times New Roman" panose="02020603050405020304" pitchFamily="18" charset="0"/>
                <a:cs typeface="Times New Roman" panose="02020603050405020304" pitchFamily="18" charset="0"/>
              </a:rPr>
              <a:t>Yes! We can call the main() method of a class from another class using </a:t>
            </a:r>
            <a:r>
              <a:rPr lang="en-US" sz="1600" i="0" dirty="0" err="1">
                <a:effectLst/>
                <a:latin typeface="Times New Roman" panose="02020603050405020304" pitchFamily="18" charset="0"/>
                <a:cs typeface="Times New Roman" panose="02020603050405020304" pitchFamily="18" charset="0"/>
              </a:rPr>
              <a:t>Classname.main</a:t>
            </a:r>
            <a:r>
              <a:rPr lang="en-US" sz="1600" i="0" dirty="0">
                <a:effectLst/>
                <a:latin typeface="Times New Roman" panose="02020603050405020304" pitchFamily="18" charset="0"/>
                <a:cs typeface="Times New Roman" panose="02020603050405020304" pitchFamily="18" charset="0"/>
              </a:rPr>
              <a:t>(). At the time of calling the main() method, we should pass a string type array to it.</a:t>
            </a:r>
          </a:p>
          <a:p>
            <a:pPr marL="0" indent="0">
              <a:buNone/>
            </a:pPr>
            <a:r>
              <a:rPr lang="en-US" sz="1600" dirty="0">
                <a:latin typeface="Times New Roman" panose="02020603050405020304" pitchFamily="18" charset="0"/>
                <a:cs typeface="Times New Roman" panose="02020603050405020304" pitchFamily="18" charset="0"/>
              </a:rPr>
              <a:t>Q9.	</a:t>
            </a:r>
            <a:r>
              <a:rPr lang="en-US" sz="1600" b="0" i="0" dirty="0">
                <a:effectLst/>
                <a:latin typeface="Times New Roman" panose="02020603050405020304" pitchFamily="18" charset="0"/>
                <a:cs typeface="Times New Roman" panose="02020603050405020304" pitchFamily="18" charset="0"/>
              </a:rPr>
              <a:t>Which operations can be performed on an array?</a:t>
            </a:r>
          </a:p>
          <a:p>
            <a:pPr marL="0" indent="0">
              <a:buNone/>
            </a:pPr>
            <a:r>
              <a:rPr lang="en-US" sz="1600" dirty="0">
                <a:latin typeface="Times New Roman" panose="02020603050405020304" pitchFamily="18" charset="0"/>
                <a:cs typeface="Times New Roman" panose="02020603050405020304" pitchFamily="18" charset="0"/>
              </a:rPr>
              <a:t>Ans.	</a:t>
            </a:r>
            <a:r>
              <a:rPr lang="en-US" sz="1600" b="0" i="0" dirty="0">
                <a:effectLst/>
                <a:latin typeface="Times New Roman" panose="02020603050405020304" pitchFamily="18" charset="0"/>
                <a:cs typeface="Times New Roman" panose="02020603050405020304" pitchFamily="18" charset="0"/>
              </a:rPr>
              <a:t>On an array, we can perform the searching, sorting, traversal, deletion, and insertion operation.</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84558" y="209725"/>
            <a:ext cx="11618753" cy="6375633"/>
          </a:xfrm>
        </p:spPr>
        <p:txBody>
          <a:bodyPr>
            <a:noAutofit/>
          </a:bodyPr>
          <a:lstStyle/>
          <a:p>
            <a:pPr marL="0" indent="0">
              <a:buNone/>
            </a:pPr>
            <a:r>
              <a:rPr lang="en-US" sz="2800" dirty="0">
                <a:latin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cs typeface="Times New Roman" panose="02020603050405020304" pitchFamily="18" charset="0"/>
              </a:rPr>
              <a:t> SQL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Q1.	</a:t>
            </a:r>
            <a:r>
              <a:rPr lang="en-IN" sz="1600" b="0" i="0" dirty="0">
                <a:effectLst/>
                <a:latin typeface="Times New Roman" panose="02020603050405020304" pitchFamily="18" charset="0"/>
                <a:cs typeface="Times New Roman" panose="02020603050405020304" pitchFamily="18" charset="0"/>
              </a:rPr>
              <a:t>What is SQL?</a:t>
            </a:r>
          </a:p>
          <a:p>
            <a:pPr marL="0" indent="0">
              <a:buNone/>
            </a:pPr>
            <a:r>
              <a:rPr lang="en-US" sz="1600" dirty="0">
                <a:latin typeface="Times New Roman" panose="02020603050405020304" pitchFamily="18" charset="0"/>
                <a:cs typeface="Times New Roman" panose="02020603050405020304" pitchFamily="18" charset="0"/>
              </a:rPr>
              <a:t>Ans.	</a:t>
            </a:r>
            <a:r>
              <a:rPr lang="en-US" sz="1600" b="0" i="0" dirty="0">
                <a:effectLst/>
                <a:latin typeface="Times New Roman" panose="02020603050405020304" pitchFamily="18" charset="0"/>
                <a:cs typeface="Times New Roman" panose="02020603050405020304" pitchFamily="18" charset="0"/>
              </a:rPr>
              <a:t>SQL stands for the Structured Query Language. It is the standard language used to maintain the relational database and perform many different data manipulation operations on the data. </a:t>
            </a:r>
          </a:p>
          <a:p>
            <a:pPr marL="0" indent="0">
              <a:buNone/>
            </a:pPr>
            <a:r>
              <a:rPr lang="en-US" sz="1600" dirty="0">
                <a:latin typeface="Times New Roman" panose="02020603050405020304" pitchFamily="18" charset="0"/>
                <a:cs typeface="Times New Roman" panose="02020603050405020304" pitchFamily="18" charset="0"/>
              </a:rPr>
              <a:t>Q2.	</a:t>
            </a:r>
            <a:r>
              <a:rPr lang="en-US" sz="1600" b="0" i="0" dirty="0">
                <a:effectLst/>
                <a:latin typeface="Times New Roman" panose="02020603050405020304" pitchFamily="18" charset="0"/>
                <a:cs typeface="Times New Roman" panose="02020603050405020304" pitchFamily="18" charset="0"/>
              </a:rPr>
              <a:t>What are the usages of SQL?</a:t>
            </a:r>
          </a:p>
          <a:p>
            <a:pPr marL="0" indent="0">
              <a:buNone/>
            </a:pPr>
            <a:r>
              <a:rPr lang="en-US" sz="1600" dirty="0">
                <a:latin typeface="Times New Roman" panose="02020603050405020304" pitchFamily="18" charset="0"/>
                <a:cs typeface="Times New Roman" panose="02020603050405020304" pitchFamily="18" charset="0"/>
              </a:rPr>
              <a:t>Ans.	</a:t>
            </a:r>
            <a:r>
              <a:rPr lang="en-US" sz="1600" b="0" i="0" dirty="0">
                <a:effectLst/>
                <a:latin typeface="Times New Roman" panose="02020603050405020304" pitchFamily="18" charset="0"/>
                <a:cs typeface="Times New Roman" panose="02020603050405020304" pitchFamily="18" charset="0"/>
              </a:rPr>
              <a:t>SQL is responsible for maintaining the relational data and the data structures present in the database. </a:t>
            </a:r>
          </a:p>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To execute queries against a database</a:t>
            </a:r>
          </a:p>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To retrieve data from a database</a:t>
            </a:r>
          </a:p>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To inserts records in a database</a:t>
            </a:r>
          </a:p>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To updates records in a database</a:t>
            </a:r>
          </a:p>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To delete records from a database</a:t>
            </a:r>
          </a:p>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To create new databases</a:t>
            </a:r>
          </a:p>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To create new tables in a database</a:t>
            </a:r>
          </a:p>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To create views in a database</a:t>
            </a:r>
          </a:p>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To perform complex operations on the database.</a:t>
            </a:r>
          </a:p>
          <a:p>
            <a:pPr marL="0" indent="0">
              <a:buNone/>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0284BF-AF33-B802-68F4-C878D86A4AD3}"/>
              </a:ext>
            </a:extLst>
          </p:cNvPr>
          <p:cNvSpPr>
            <a:spLocks noGrp="1"/>
          </p:cNvSpPr>
          <p:nvPr>
            <p:ph idx="1"/>
          </p:nvPr>
        </p:nvSpPr>
        <p:spPr>
          <a:xfrm>
            <a:off x="295013" y="771787"/>
            <a:ext cx="11601974" cy="5469621"/>
          </a:xfrm>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Q3.	</a:t>
            </a:r>
            <a:r>
              <a:rPr lang="en-US" sz="1600" b="0" i="0" dirty="0">
                <a:effectLst/>
                <a:latin typeface="Times New Roman" panose="02020603050405020304" pitchFamily="18" charset="0"/>
                <a:cs typeface="Times New Roman" panose="02020603050405020304" pitchFamily="18" charset="0"/>
              </a:rPr>
              <a:t>What is a primary key?</a:t>
            </a:r>
          </a:p>
          <a:p>
            <a:pPr marL="0" indent="0">
              <a:buNone/>
            </a:pPr>
            <a:r>
              <a:rPr lang="en-IN" sz="1600" dirty="0">
                <a:latin typeface="Times New Roman" panose="02020603050405020304" pitchFamily="18" charset="0"/>
                <a:cs typeface="Times New Roman" panose="02020603050405020304" pitchFamily="18" charset="0"/>
              </a:rPr>
              <a:t>Ans.	</a:t>
            </a:r>
            <a:r>
              <a:rPr lang="en-US" sz="1600" b="0" i="0" dirty="0">
                <a:effectLst/>
                <a:latin typeface="Times New Roman" panose="02020603050405020304" pitchFamily="18" charset="0"/>
                <a:cs typeface="Times New Roman" panose="02020603050405020304" pitchFamily="18" charset="0"/>
              </a:rPr>
              <a:t>A primary key is a field or the combination of fields that uniquely identify each record in the table. It is one of a special kind of unique key. If the column contains a primary key, it cannot be null or empty. A table can have duplicate columns, but it cannot have more than one primary key. It always stores unique values into a column.</a:t>
            </a:r>
          </a:p>
          <a:p>
            <a:pPr marL="0" indent="0">
              <a:buNone/>
            </a:pPr>
            <a:r>
              <a:rPr lang="en-US" sz="1600" dirty="0">
                <a:latin typeface="Times New Roman" panose="02020603050405020304" pitchFamily="18" charset="0"/>
                <a:cs typeface="Times New Roman" panose="02020603050405020304" pitchFamily="18" charset="0"/>
              </a:rPr>
              <a:t>Q4.	</a:t>
            </a:r>
            <a:r>
              <a:rPr lang="en-US" sz="1600" b="0" i="0" dirty="0">
                <a:effectLst/>
                <a:latin typeface="Times New Roman" panose="02020603050405020304" pitchFamily="18" charset="0"/>
                <a:cs typeface="Times New Roman" panose="02020603050405020304" pitchFamily="18" charset="0"/>
              </a:rPr>
              <a:t>What is a unique key?</a:t>
            </a:r>
          </a:p>
          <a:p>
            <a:pPr marL="0" indent="0">
              <a:buNone/>
            </a:pPr>
            <a:r>
              <a:rPr lang="en-US" sz="1600" dirty="0">
                <a:latin typeface="Times New Roman" panose="02020603050405020304" pitchFamily="18" charset="0"/>
                <a:cs typeface="Times New Roman" panose="02020603050405020304" pitchFamily="18" charset="0"/>
              </a:rPr>
              <a:t>Ans.	</a:t>
            </a:r>
            <a:r>
              <a:rPr lang="en-US" sz="1600" b="0" i="0" dirty="0">
                <a:effectLst/>
                <a:latin typeface="Times New Roman" panose="02020603050405020304" pitchFamily="18" charset="0"/>
                <a:cs typeface="Times New Roman" panose="02020603050405020304" pitchFamily="18" charset="0"/>
              </a:rPr>
              <a:t>A unique key is a single or combination of fields that ensure all values stores in the column will be unique. It means a column cannot stores duplicate values. This key provides uniqueness for the column or set of column</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Q5.	</a:t>
            </a:r>
            <a:r>
              <a:rPr lang="en-US" sz="1600" b="0" i="0" dirty="0">
                <a:effectLst/>
                <a:latin typeface="Times New Roman" panose="02020603050405020304" pitchFamily="18" charset="0"/>
                <a:cs typeface="Times New Roman" panose="02020603050405020304" pitchFamily="18" charset="0"/>
              </a:rPr>
              <a:t> What is a foreign key?</a:t>
            </a:r>
          </a:p>
          <a:p>
            <a:pPr marL="0" indent="0">
              <a:buNone/>
            </a:pPr>
            <a:r>
              <a:rPr lang="en-US" sz="1600" dirty="0">
                <a:latin typeface="Times New Roman" panose="02020603050405020304" pitchFamily="18" charset="0"/>
                <a:cs typeface="Times New Roman" panose="02020603050405020304" pitchFamily="18" charset="0"/>
              </a:rPr>
              <a:t>Ans.	</a:t>
            </a:r>
            <a:r>
              <a:rPr lang="en-US" sz="1600" b="0" i="0" dirty="0">
                <a:effectLst/>
                <a:latin typeface="Times New Roman" panose="02020603050405020304" pitchFamily="18" charset="0"/>
                <a:cs typeface="Times New Roman" panose="02020603050405020304" pitchFamily="18" charset="0"/>
              </a:rPr>
              <a:t>The foreign key is used to link one or more tables together. It is also known as the referencing key. A foreign key is specified as a key that is related to the primary key of another table. It means a foreign key field in one table refers to the primary key field of the other table. It identifies each row of another table uniquely that maintains the referential integrity. The primary key-foreign key relationship is a very crucial relationship as it maintains the ACID properties of the database sometimes.</a:t>
            </a:r>
          </a:p>
          <a:p>
            <a:pPr marL="0" indent="0">
              <a:buNone/>
            </a:pPr>
            <a:r>
              <a:rPr lang="en-US" sz="1600" dirty="0">
                <a:latin typeface="Times New Roman" panose="02020603050405020304" pitchFamily="18" charset="0"/>
                <a:cs typeface="Times New Roman" panose="02020603050405020304" pitchFamily="18" charset="0"/>
              </a:rPr>
              <a:t>Q6. </a:t>
            </a:r>
            <a:r>
              <a:rPr lang="en-IN" sz="1600" b="0" i="0" dirty="0">
                <a:effectLst/>
                <a:latin typeface="Times New Roman" panose="02020603050405020304" pitchFamily="18" charset="0"/>
                <a:cs typeface="Times New Roman" panose="02020603050405020304" pitchFamily="18" charset="0"/>
              </a:rPr>
              <a:t>What is RDBMS?</a:t>
            </a:r>
          </a:p>
          <a:p>
            <a:pPr marL="0" indent="0">
              <a:buNone/>
            </a:pPr>
            <a:r>
              <a:rPr lang="en-US" sz="1600" dirty="0">
                <a:latin typeface="Times New Roman" panose="02020603050405020304" pitchFamily="18" charset="0"/>
                <a:cs typeface="Times New Roman" panose="02020603050405020304" pitchFamily="18" charset="0"/>
              </a:rPr>
              <a:t>Ans.	</a:t>
            </a:r>
            <a:r>
              <a:rPr lang="en-US" sz="1600" b="0" i="0" dirty="0">
                <a:effectLst/>
                <a:latin typeface="Times New Roman" panose="02020603050405020304" pitchFamily="18" charset="0"/>
                <a:cs typeface="Times New Roman" panose="02020603050405020304" pitchFamily="18" charset="0"/>
              </a:rPr>
              <a:t>RDBMS stands for Relational Database Management System. It is a database management system based on a relational model. It facilitates you to manipulate the data stored in the tables by using relational operators. RDBMS stores the data into the collection of tables and links those tables using the relational operators easily whenever required. Examples of relational database management systems are Microsoft Access, MySQL, SQL Server, Oracle database, etc.</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669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Strategy">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Business plan presentation (Ion green design, widescreen).potx" id="{866C028E-10C7-4672-8238-17D4366C073A}" vid="{2A820B7E-5093-43C8-ABD0-FF5B957D5E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 (Ion green design, widescreen)</Template>
  <TotalTime>199</TotalTime>
  <Words>1048</Words>
  <Application>Microsoft Office PowerPoint</Application>
  <PresentationFormat>Widescreen</PresentationFormat>
  <Paragraphs>51</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Century Gothic</vt:lpstr>
      <vt:lpstr>Times New Roman</vt:lpstr>
      <vt:lpstr>Wingdings 3</vt:lpstr>
      <vt:lpstr>Business Strategy</vt:lpstr>
      <vt:lpstr>FUNDAMENTALS FOR INTERVIEW</vt:lpstr>
      <vt:lpstr>JAVA ARRAYS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FOR INTERVIEW</dc:title>
  <dc:creator>Shubhra Bhattacharya</dc:creator>
  <cp:lastModifiedBy>Shubhra Bhattacharya</cp:lastModifiedBy>
  <cp:revision>3</cp:revision>
  <cp:lastPrinted>2012-08-15T21:38:02Z</cp:lastPrinted>
  <dcterms:created xsi:type="dcterms:W3CDTF">2022-10-06T18:28:56Z</dcterms:created>
  <dcterms:modified xsi:type="dcterms:W3CDTF">2022-10-09T17:42:16Z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