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33" r:id="rId2"/>
    <p:sldId id="466" r:id="rId3"/>
    <p:sldId id="446" r:id="rId4"/>
    <p:sldId id="447" r:id="rId5"/>
    <p:sldId id="448" r:id="rId6"/>
    <p:sldId id="449" r:id="rId7"/>
    <p:sldId id="468" r:id="rId8"/>
    <p:sldId id="469" r:id="rId9"/>
    <p:sldId id="471" r:id="rId10"/>
    <p:sldId id="470" r:id="rId11"/>
    <p:sldId id="467" r:id="rId12"/>
    <p:sldId id="450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95">
          <p15:clr>
            <a:srgbClr val="A4A3A4"/>
          </p15:clr>
        </p15:guide>
        <p15:guide id="3" pos="54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  <a:srgbClr val="FF3300"/>
    <a:srgbClr val="0831FA"/>
    <a:srgbClr val="990000"/>
    <a:srgbClr val="E2C9BE"/>
    <a:srgbClr val="993300"/>
    <a:srgbClr val="6CA4D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87201" autoAdjust="0"/>
  </p:normalViewPr>
  <p:slideViewPr>
    <p:cSldViewPr>
      <p:cViewPr varScale="1">
        <p:scale>
          <a:sx n="136" d="100"/>
          <a:sy n="136" d="100"/>
        </p:scale>
        <p:origin x="3126" y="96"/>
      </p:cViewPr>
      <p:guideLst>
        <p:guide orient="horz" pos="4319"/>
        <p:guide pos="295"/>
        <p:guide pos="54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10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D1B1F36-7BD8-45F9-9F6C-CAF0EF2017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F233AB5-AE31-47B2-B001-BD7C5B1E168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2C244407-AF3D-4BB1-82B2-213C35158D7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E442C1F2-A2CF-4663-9208-59FA324BB2A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91993B-F334-42B3-83AC-8F6D0E1BF1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73DACC5-C0DF-42EC-A910-EC8917092C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Verdana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87ACA5-E1DB-4484-935E-6CE712D4C9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>
                <a:latin typeface="Verdana" charset="0"/>
                <a:ea typeface="宋体" charset="-122"/>
              </a:defRPr>
            </a:lvl1pPr>
          </a:lstStyle>
          <a:p>
            <a:pPr>
              <a:defRPr/>
            </a:pPr>
            <a:fld id="{53B4E683-3E39-487E-A01B-B590C033AD33}" type="datetimeFigureOut">
              <a:rPr lang="zh-CN" altLang="en-US"/>
              <a:pPr>
                <a:defRPr/>
              </a:pPr>
              <a:t>2021/11/29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44399C00-00BB-4D92-A528-B4B1247091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C9DE16D-01F5-4DC7-90F1-E24BB00D2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59F5CC-A0CA-4FE5-9FE7-BD8E880C20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Verdana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5EE2A54C-265A-48C2-8B39-58F0B43CC6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pPr>
              <a:defRPr/>
            </a:pPr>
            <a:fld id="{ABE53293-3B94-44C1-A3F0-F3E1401A10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DengXian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DengXian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DengXian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DengXian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DengXian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81ECB526-2AF5-45E6-8649-4D8D883EDA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A7DD40F8-3D96-4682-A790-EED94CBEC5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1" lang="zh-CN" altLang="en-US"/>
              <a:t>大家早上好，我是计算机学院老师，这学期由我给大家上这门智能系统控制课，本节课是这门课程的介绍课，我将为大家介绍一下智能控制所涉及的内容。</a:t>
            </a:r>
          </a:p>
        </p:txBody>
      </p:sp>
      <p:sp>
        <p:nvSpPr>
          <p:cNvPr id="9220" name="幻灯片编号占位符 3">
            <a:extLst>
              <a:ext uri="{FF2B5EF4-FFF2-40B4-BE49-F238E27FC236}">
                <a16:creationId xmlns:a16="http://schemas.microsoft.com/office/drawing/2014/main" id="{6844D146-4022-4655-8753-AD20813C93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0D633AA-6D0C-4BFC-B7AE-2F4112076B0A}" type="slidenum">
              <a:rPr lang="zh-CN" altLang="en-US" sz="1200" smtClean="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>
            <a:extLst>
              <a:ext uri="{FF2B5EF4-FFF2-40B4-BE49-F238E27FC236}">
                <a16:creationId xmlns:a16="http://schemas.microsoft.com/office/drawing/2014/main" id="{62F1AD38-EA90-42E3-B138-C4AA318FD7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备注占位符 2">
            <a:extLst>
              <a:ext uri="{FF2B5EF4-FFF2-40B4-BE49-F238E27FC236}">
                <a16:creationId xmlns:a16="http://schemas.microsoft.com/office/drawing/2014/main" id="{13546431-1082-42EE-8BF0-72F6C01733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/>
          </a:p>
        </p:txBody>
      </p:sp>
      <p:sp>
        <p:nvSpPr>
          <p:cNvPr id="69636" name="幻灯片编号占位符 3">
            <a:extLst>
              <a:ext uri="{FF2B5EF4-FFF2-40B4-BE49-F238E27FC236}">
                <a16:creationId xmlns:a16="http://schemas.microsoft.com/office/drawing/2014/main" id="{C81A12DA-4066-45D5-A7FE-8E65FAA083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2029D4A-24A6-47B3-A3ED-A9C423D89801}" type="slidenum">
              <a:rPr lang="zh-CN" altLang="en-US" sz="1200" smtClean="0"/>
              <a:pPr/>
              <a:t>3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9E8BE7-BA42-43FD-A7EB-DE4E4CE385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C9E27C-13AC-4183-86A7-539B4BF75D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4F161F-702B-412E-897B-91CB6BA934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58800-1E1C-4B0C-A9E7-1C6510B9DB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48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3" y="188913"/>
            <a:ext cx="2090737" cy="59372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88913"/>
            <a:ext cx="6119813" cy="5937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C8F554-59F9-4FED-87F8-AC042F6D81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883181-533B-42D4-9F04-D64037AA4D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6632E3-E162-48DE-B9BE-3077D45D64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22F13-5BC1-4EC8-9BA2-80CE80FCE8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08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7A81DE-0E97-48DF-9B1E-7E80510EB1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61B38E-7A3D-4A89-AE83-078AE42484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480537-5809-41FE-98B1-730DC21DAD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D6A2C-EC04-4A5C-954E-AB4B596C27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047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384932" y="1292428"/>
            <a:ext cx="8374137" cy="1268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79D5B5B0-C449-4FD7-8686-0121F34F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F7BBA-52FD-4676-AF88-1EC95CE28FF5}" type="datetimeFigureOut">
              <a:rPr lang="en-US"/>
              <a:pPr>
                <a:defRPr/>
              </a:pPr>
              <a:t>11/29/2021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5874D624-4423-4D6E-84D7-822D715A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841150F7-BDB7-4136-88D0-4E4DB7DE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C7A89-9A92-4A97-872A-4DF296D67A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24690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ED16D9-96C0-4B91-8A53-EDD0A371C1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4A6BAF-1E1D-4D4C-AF71-0E0DE48037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30F98F-9FEA-40E9-A22A-7E98600299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84F1E-E28E-40D8-8FCE-DB30B890FA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554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70961-28A7-4D2A-BF05-A839339388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452493-2315-467A-9F4F-8C89F3E215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C526B7-9860-4919-9EEB-C9A0699BDD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258E7-7ED8-44F1-AC8D-1F75F3801F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532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863DBCF-62D6-4B2C-8225-048DB5AEC0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98505C4-DC65-489A-9824-1872DD87D3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57CB7AB-666D-4216-9751-3F1AB73D80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67E26-C0D0-4E2A-9BC2-F31E1D1484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852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0059565-0A83-4C72-8D50-C4C8E7DEE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AF74F7-170E-4F9B-80FB-D9271E6BA9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B64C8FD-2270-41ED-AFF7-04B125F6C1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22681-2DCE-47DA-AD41-1D36B2C8DA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863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77EF7F5-9DDA-4551-94F7-D75BB10798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3E275C0-5329-4E5E-A61C-34B73C3ED5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DCEB7C8-8054-416D-AE33-D5AFCA4B52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339C7-9A3E-4A2E-A279-FF4B61E7A7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318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6B643C-2B05-4BC7-ABDA-E4FCFA7AFF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049E2A-B72F-437F-BB9D-63904F103A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24049D-1472-49EC-9CD1-5B7F696C40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17792-85FC-42C3-B0DF-7344FA3C0E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502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758967-F75A-4E9D-BC8B-0177AA3095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F1615-7A21-427F-9CC1-A4D7C695B0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882E3A-BA07-46FC-8170-7F60470F98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5654D-E1C0-4469-B837-F71820C4CA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824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D9B5D1-EDD1-4EBF-9245-E65C014C38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6E27A2-55A5-4343-ADC6-ED8BB8967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318DB3-8331-47A8-A3B1-8E7CF76395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38765-3FD7-42A2-BACF-2C155561DE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21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BD77163-9FD1-4EA9-ACFD-B78C7A46B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1775" y="42863"/>
            <a:ext cx="3924300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个人基本信息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7BD97B6-DB56-4066-A926-07E7B625E7B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5D83433-922B-4CED-9D8F-900D1B7602E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E61AD60-8A7F-4883-B9BB-4C0F542419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8CB7FFD-C8A8-423B-AD47-908FBA4741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" name="图片 6">
            <a:extLst>
              <a:ext uri="{FF2B5EF4-FFF2-40B4-BE49-F238E27FC236}">
                <a16:creationId xmlns:a16="http://schemas.microsoft.com/office/drawing/2014/main" id="{AEA29BCC-F925-4E2E-9DFA-B43CB63F487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3"/>
            <a:ext cx="8985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8679382-1A5F-4A44-9BA0-5AF17E48B004}"/>
              </a:ext>
            </a:extLst>
          </p:cNvPr>
          <p:cNvSpPr/>
          <p:nvPr userDrawn="1"/>
        </p:nvSpPr>
        <p:spPr>
          <a:xfrm>
            <a:off x="848142" y="764705"/>
            <a:ext cx="8295858" cy="133228"/>
          </a:xfrm>
          <a:prstGeom prst="rect">
            <a:avLst/>
          </a:prstGeom>
          <a:gradFill>
            <a:gsLst>
              <a:gs pos="28000">
                <a:srgbClr val="192FF1"/>
              </a:gs>
              <a:gs pos="0">
                <a:srgbClr val="0432FE"/>
              </a:gs>
              <a:gs pos="10000">
                <a:srgbClr val="0931F9"/>
              </a:gs>
              <a:gs pos="83000">
                <a:srgbClr val="3A52EB">
                  <a:alpha val="50000"/>
                </a:srgbClr>
              </a:gs>
              <a:gs pos="100000">
                <a:srgbClr val="6484E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159" tIns="43080" rIns="86159" bIns="43080" anchor="ctr"/>
          <a:lstStyle>
            <a:lvl1pPr>
              <a:defRPr sz="3200" b="1"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algn="ctr">
              <a:defRPr/>
            </a:pPr>
            <a:endParaRPr kumimoji="1" lang="zh-CN" altLang="en-US">
              <a:solidFill>
                <a:srgbClr val="FFFFFF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  <p:sldLayoutId id="214748402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黑体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黑体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黑体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黑体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黑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 descr="ppt封面底色1612">
            <a:extLst>
              <a:ext uri="{FF2B5EF4-FFF2-40B4-BE49-F238E27FC236}">
                <a16:creationId xmlns:a16="http://schemas.microsoft.com/office/drawing/2014/main" id="{E1B3A6AC-3669-4F8D-83BF-442785313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61575" cy="717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标题 1">
            <a:extLst>
              <a:ext uri="{FF2B5EF4-FFF2-40B4-BE49-F238E27FC236}">
                <a16:creationId xmlns:a16="http://schemas.microsoft.com/office/drawing/2014/main" id="{6DF44864-280F-4B4A-9438-DA7330B83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7" y="2556957"/>
            <a:ext cx="8699500" cy="1539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6263"/>
              </a:lnSpc>
            </a:pPr>
            <a:r>
              <a:rPr lang="zh-CN" altLang="de-DE" sz="6000" dirty="0">
                <a:solidFill>
                  <a:schemeClr val="bg1"/>
                </a:solidFill>
                <a:latin typeface="CMLGKC+KaiTi_GB2312"/>
                <a:ea typeface="华文细黑" panose="02010600040101010101" pitchFamily="2" charset="-122"/>
                <a:cs typeface="CMLGKC+KaiTi_GB2312"/>
              </a:rPr>
              <a:t>智能</a:t>
            </a:r>
            <a:r>
              <a:rPr lang="zh-CN" altLang="en-US" sz="6000" dirty="0">
                <a:solidFill>
                  <a:schemeClr val="bg1"/>
                </a:solidFill>
                <a:latin typeface="CMLGKC+KaiTi_GB2312"/>
                <a:ea typeface="华文细黑" panose="02010600040101010101" pitchFamily="2" charset="-122"/>
                <a:cs typeface="CMLGKC+KaiTi_GB2312"/>
              </a:rPr>
              <a:t>系统</a:t>
            </a:r>
            <a:r>
              <a:rPr lang="zh-CN" altLang="de-DE" sz="6000" dirty="0">
                <a:solidFill>
                  <a:schemeClr val="bg1"/>
                </a:solidFill>
                <a:latin typeface="CMLGKC+KaiTi_GB2312"/>
                <a:ea typeface="华文细黑" panose="02010600040101010101" pitchFamily="2" charset="-122"/>
                <a:cs typeface="CMLGKC+KaiTi_GB2312"/>
              </a:rPr>
              <a:t>控制</a:t>
            </a:r>
            <a:r>
              <a:rPr lang="zh-CN" altLang="en-US" sz="6000" dirty="0">
                <a:solidFill>
                  <a:schemeClr val="bg1"/>
                </a:solidFill>
                <a:latin typeface="CMLGKC+KaiTi_GB2312"/>
                <a:ea typeface="华文细黑" panose="02010600040101010101" pitchFamily="2" charset="-122"/>
                <a:cs typeface="CMLGKC+KaiTi_GB2312"/>
              </a:rPr>
              <a:t>第一次实验</a:t>
            </a:r>
            <a:endParaRPr lang="zh-CN" altLang="de-DE" sz="6000" dirty="0">
              <a:solidFill>
                <a:schemeClr val="bg1"/>
              </a:solidFill>
              <a:latin typeface="CMLGKC+KaiTi_GB2312"/>
              <a:ea typeface="华文细黑" panose="02010600040101010101" pitchFamily="2" charset="-122"/>
              <a:cs typeface="CMLGKC+KaiTi_GB2312"/>
            </a:endParaRPr>
          </a:p>
          <a:p>
            <a:pPr algn="ctr">
              <a:lnSpc>
                <a:spcPts val="6263"/>
              </a:lnSpc>
            </a:pPr>
            <a:r>
              <a:rPr lang="de-DE" altLang="zh-CN" sz="3700" dirty="0">
                <a:solidFill>
                  <a:schemeClr val="bg1"/>
                </a:solidFill>
                <a:latin typeface="MVNKQH+TimesNewRomanPS-BoldMT"/>
                <a:ea typeface="华文细黑" panose="02010600040101010101" pitchFamily="2" charset="-122"/>
                <a:cs typeface="MVNKQH+TimesNewRomanPS-BoldMT"/>
              </a:rPr>
              <a:t>Intelligent</a:t>
            </a:r>
            <a:r>
              <a:rPr lang="zh-CN" altLang="en-US" sz="3700" dirty="0">
                <a:solidFill>
                  <a:schemeClr val="bg1"/>
                </a:solidFill>
                <a:latin typeface="MVNKQH+TimesNewRomanPS-BoldMT"/>
                <a:ea typeface="华文细黑" panose="02010600040101010101" pitchFamily="2" charset="-122"/>
                <a:cs typeface="MVNKQH+TimesNewRomanPS-BoldMT"/>
              </a:rPr>
              <a:t> </a:t>
            </a:r>
            <a:r>
              <a:rPr lang="en-US" altLang="zh-CN" sz="3700" dirty="0">
                <a:solidFill>
                  <a:schemeClr val="bg1"/>
                </a:solidFill>
                <a:latin typeface="MVNKQH+TimesNewRomanPS-BoldMT"/>
                <a:ea typeface="华文细黑" panose="02010600040101010101" pitchFamily="2" charset="-122"/>
                <a:cs typeface="MVNKQH+TimesNewRomanPS-BoldMT"/>
              </a:rPr>
              <a:t>System</a:t>
            </a:r>
            <a:r>
              <a:rPr lang="de-DE" altLang="zh-CN" sz="3700" dirty="0">
                <a:solidFill>
                  <a:schemeClr val="bg1"/>
                </a:solidFill>
                <a:latin typeface="MVNKQH+TimesNewRomanPS-BoldMT"/>
                <a:ea typeface="华文细黑" panose="02010600040101010101" pitchFamily="2" charset="-122"/>
                <a:cs typeface="MVNKQH+TimesNewRomanPS-BoldMT"/>
              </a:rPr>
              <a:t> Control</a:t>
            </a:r>
          </a:p>
        </p:txBody>
      </p:sp>
      <p:pic>
        <p:nvPicPr>
          <p:cNvPr id="8197" name="Picture 2" descr="白色logo中英文">
            <a:extLst>
              <a:ext uri="{FF2B5EF4-FFF2-40B4-BE49-F238E27FC236}">
                <a16:creationId xmlns:a16="http://schemas.microsoft.com/office/drawing/2014/main" id="{F439F93D-0737-47BF-9C03-AE60C90DE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5738"/>
            <a:ext cx="1433513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E232EBB-C750-4B95-B9B8-3FBC89B684A0}"/>
              </a:ext>
            </a:extLst>
          </p:cNvPr>
          <p:cNvSpPr txBox="1"/>
          <p:nvPr/>
        </p:nvSpPr>
        <p:spPr>
          <a:xfrm>
            <a:off x="2338784" y="4869160"/>
            <a:ext cx="52341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辛立明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上海大学计算机工程与科学学院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xinliming@shu.edu.cn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C31BD-FC90-474A-9FD8-772C778C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42863"/>
            <a:ext cx="5652467" cy="836612"/>
          </a:xfrm>
        </p:spPr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主要函数说明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3824F2-BA47-4A4A-90B6-D043C6D5C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tf</a:t>
            </a:r>
            <a:r>
              <a:rPr lang="en-US" altLang="zh-CN" dirty="0"/>
              <a:t>(</a:t>
            </a:r>
            <a:r>
              <a:rPr lang="en-US" altLang="zh-CN" dirty="0" err="1"/>
              <a:t>numerator,denominator</a:t>
            </a:r>
            <a:r>
              <a:rPr lang="en-US" altLang="zh-CN" dirty="0"/>
              <a:t>): MATLAB</a:t>
            </a:r>
            <a:r>
              <a:rPr lang="zh-CN" altLang="en-US" dirty="0"/>
              <a:t>里面表示传递函数的一个函数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numerator: </a:t>
            </a:r>
            <a:r>
              <a:rPr lang="zh-CN" altLang="en-US" dirty="0"/>
              <a:t>向量表示分子上各个阶次的系数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denominator: </a:t>
            </a:r>
          </a:p>
          <a:p>
            <a:r>
              <a:rPr lang="en-US" altLang="zh-CN" dirty="0" err="1"/>
              <a:t>feadback</a:t>
            </a:r>
            <a:r>
              <a:rPr lang="en-US" altLang="zh-CN" dirty="0"/>
              <a:t>(sys1, sys2)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y,t</a:t>
            </a:r>
            <a:r>
              <a:rPr lang="en-US" altLang="zh-CN" dirty="0"/>
              <a:t>] = step(sys): </a:t>
            </a:r>
            <a:r>
              <a:rPr lang="zh-CN" altLang="en-US" dirty="0"/>
              <a:t>计算系统</a:t>
            </a:r>
            <a:r>
              <a:rPr lang="en-US" altLang="zh-CN" dirty="0"/>
              <a:t>sys</a:t>
            </a:r>
            <a:r>
              <a:rPr lang="zh-CN" altLang="en-US" dirty="0"/>
              <a:t>对阶跃信号的反应，返回值</a:t>
            </a:r>
            <a:r>
              <a:rPr lang="en-US" altLang="zh-CN" dirty="0"/>
              <a:t>y</a:t>
            </a:r>
            <a:r>
              <a:rPr lang="zh-CN" altLang="en-US" dirty="0"/>
              <a:t>为输出值，</a:t>
            </a:r>
            <a:r>
              <a:rPr lang="en-US" altLang="zh-CN" dirty="0"/>
              <a:t>t</a:t>
            </a:r>
            <a:r>
              <a:rPr lang="zh-CN" altLang="en-US" dirty="0"/>
              <a:t>为横轴时间</a:t>
            </a:r>
            <a:endParaRPr lang="en-US" altLang="zh-CN" dirty="0"/>
          </a:p>
          <a:p>
            <a:r>
              <a:rPr lang="en-US" altLang="zh-CN" dirty="0"/>
              <a:t>parallel[sys1, sys2]: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series[sys1, sys2]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 descr="图片包含 钟表, 游戏机&#10;&#10;描述已自动生成">
            <a:extLst>
              <a:ext uri="{FF2B5EF4-FFF2-40B4-BE49-F238E27FC236}">
                <a16:creationId xmlns:a16="http://schemas.microsoft.com/office/drawing/2014/main" id="{667DFBE3-CB22-42CD-A41F-10D706540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996" y="2348880"/>
            <a:ext cx="3014198" cy="10801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7B138F-470C-4198-A6E5-31200AFCD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4077072"/>
            <a:ext cx="2163601" cy="12986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C1323FF-1CEC-4724-B4B4-339B0F4C1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5537861"/>
            <a:ext cx="3275856" cy="106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4477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文本占位符 2">
            <a:extLst>
              <a:ext uri="{FF2B5EF4-FFF2-40B4-BE49-F238E27FC236}">
                <a16:creationId xmlns:a16="http://schemas.microsoft.com/office/drawing/2014/main" id="{D006C9E9-7DB1-4D97-AF18-60907EF27C5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84175" y="1292225"/>
            <a:ext cx="8375650" cy="1268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kumimoji="1" lang="zh-CN" altLang="en-US"/>
          </a:p>
        </p:txBody>
      </p:sp>
      <p:pic>
        <p:nvPicPr>
          <p:cNvPr id="75779" name="图片 4">
            <a:extLst>
              <a:ext uri="{FF2B5EF4-FFF2-40B4-BE49-F238E27FC236}">
                <a16:creationId xmlns:a16="http://schemas.microsoft.com/office/drawing/2014/main" id="{34F6BE70-F94D-4E7E-AAD3-292B19833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3" r="1437" b="46129"/>
          <a:stretch>
            <a:fillRect/>
          </a:stretch>
        </p:blipFill>
        <p:spPr bwMode="auto">
          <a:xfrm>
            <a:off x="23813" y="1125538"/>
            <a:ext cx="901223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0" name="矩形 4">
            <a:extLst>
              <a:ext uri="{FF2B5EF4-FFF2-40B4-BE49-F238E27FC236}">
                <a16:creationId xmlns:a16="http://schemas.microsoft.com/office/drawing/2014/main" id="{89CB436D-DC04-4394-B39F-A9E8B4734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0"/>
            <a:ext cx="64087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5000"/>
              </a:lnSpc>
            </a:pPr>
            <a:r>
              <a:rPr lang="zh-CN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知识回顾</a:t>
            </a:r>
            <a:endParaRPr lang="zh-CN" altLang="en-US" sz="3600" b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5781" name="图片 5">
            <a:extLst>
              <a:ext uri="{FF2B5EF4-FFF2-40B4-BE49-F238E27FC236}">
                <a16:creationId xmlns:a16="http://schemas.microsoft.com/office/drawing/2014/main" id="{F54F7C6C-0389-45E0-8FF9-E61C64804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2560638"/>
            <a:ext cx="914400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2" name="图片 4">
            <a:extLst>
              <a:ext uri="{FF2B5EF4-FFF2-40B4-BE49-F238E27FC236}">
                <a16:creationId xmlns:a16="http://schemas.microsoft.com/office/drawing/2014/main" id="{48A4B2EC-2361-4223-8403-9F323F9C5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22" r="1437" b="16075"/>
          <a:stretch>
            <a:fillRect/>
          </a:stretch>
        </p:blipFill>
        <p:spPr bwMode="auto">
          <a:xfrm>
            <a:off x="23813" y="1916113"/>
            <a:ext cx="9012237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1F3DD38-7757-482F-B679-683B258D61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3779838"/>
            <a:ext cx="8316912" cy="1377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30000"/>
              </a:lnSpc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基于传递函数经典控制理论属于外部描述，难以描述内部变量间的关系。</a:t>
            </a:r>
          </a:p>
        </p:txBody>
      </p:sp>
      <p:grpSp>
        <p:nvGrpSpPr>
          <p:cNvPr id="76803" name="Group 25">
            <a:extLst>
              <a:ext uri="{FF2B5EF4-FFF2-40B4-BE49-F238E27FC236}">
                <a16:creationId xmlns:a16="http://schemas.microsoft.com/office/drawing/2014/main" id="{FFB2E7B1-DBDC-41F0-BF85-A82E563C232A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1663700"/>
            <a:ext cx="5715000" cy="1981200"/>
            <a:chOff x="930" y="388"/>
            <a:chExt cx="3600" cy="1248"/>
          </a:xfrm>
        </p:grpSpPr>
        <p:sp>
          <p:nvSpPr>
            <p:cNvPr id="76807" name="Text Box 26">
              <a:extLst>
                <a:ext uri="{FF2B5EF4-FFF2-40B4-BE49-F238E27FC236}">
                  <a16:creationId xmlns:a16="http://schemas.microsoft.com/office/drawing/2014/main" id="{38108E3D-6FFC-4F45-97C5-350E93CFA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587"/>
              <a:ext cx="508" cy="24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18000" bIns="10800"/>
            <a:lstStyle>
              <a:lvl1pPr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i="1">
                  <a:solidFill>
                    <a:srgbClr val="8000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2400" baseline="-25000">
                  <a:solidFill>
                    <a:srgbClr val="8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400">
                  <a:solidFill>
                    <a:srgbClr val="8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solidFill>
                    <a:srgbClr val="8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400">
                  <a:solidFill>
                    <a:srgbClr val="8000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76808" name="Text Box 27">
              <a:extLst>
                <a:ext uri="{FF2B5EF4-FFF2-40B4-BE49-F238E27FC236}">
                  <a16:creationId xmlns:a16="http://schemas.microsoft.com/office/drawing/2014/main" id="{B516BFF8-A4BD-48B7-BAAD-875B9A1CF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3" y="587"/>
              <a:ext cx="504" cy="24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18000" bIns="10800"/>
            <a:lstStyle>
              <a:lvl1pPr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i="1">
                  <a:solidFill>
                    <a:srgbClr val="8000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2400" baseline="-25000">
                  <a:solidFill>
                    <a:srgbClr val="8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>
                  <a:solidFill>
                    <a:srgbClr val="8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solidFill>
                    <a:srgbClr val="8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400">
                  <a:solidFill>
                    <a:srgbClr val="8000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76809" name="Line 28">
              <a:extLst>
                <a:ext uri="{FF2B5EF4-FFF2-40B4-BE49-F238E27FC236}">
                  <a16:creationId xmlns:a16="http://schemas.microsoft.com/office/drawing/2014/main" id="{61CE80AA-3735-44A8-8DD6-681ED71D4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2" y="715"/>
              <a:ext cx="36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0" name="Line 29">
              <a:extLst>
                <a:ext uri="{FF2B5EF4-FFF2-40B4-BE49-F238E27FC236}">
                  <a16:creationId xmlns:a16="http://schemas.microsoft.com/office/drawing/2014/main" id="{6FA76D6A-E10B-44BB-81C9-B48A136C64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715"/>
              <a:ext cx="4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1" name="Line 30">
              <a:extLst>
                <a:ext uri="{FF2B5EF4-FFF2-40B4-BE49-F238E27FC236}">
                  <a16:creationId xmlns:a16="http://schemas.microsoft.com/office/drawing/2014/main" id="{3F2C66FA-95C1-4CAC-8E36-A9CAAAA7C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715"/>
              <a:ext cx="7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2" name="Line 31">
              <a:extLst>
                <a:ext uri="{FF2B5EF4-FFF2-40B4-BE49-F238E27FC236}">
                  <a16:creationId xmlns:a16="http://schemas.microsoft.com/office/drawing/2014/main" id="{51CCDFF1-7BC2-4F9A-B4E6-1D2B180B0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0" y="715"/>
              <a:ext cx="7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3" name="Text Box 32">
              <a:extLst>
                <a:ext uri="{FF2B5EF4-FFF2-40B4-BE49-F238E27FC236}">
                  <a16:creationId xmlns:a16="http://schemas.microsoft.com/office/drawing/2014/main" id="{5C3D232C-C8B8-45D5-A09C-501A0406B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1" y="1389"/>
              <a:ext cx="504" cy="24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18000" bIns="10800"/>
            <a:lstStyle>
              <a:lvl1pPr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i="1">
                  <a:solidFill>
                    <a:srgbClr val="8000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2400">
                  <a:solidFill>
                    <a:srgbClr val="8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solidFill>
                    <a:srgbClr val="8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400">
                  <a:solidFill>
                    <a:srgbClr val="8000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76814" name="Line 33">
              <a:extLst>
                <a:ext uri="{FF2B5EF4-FFF2-40B4-BE49-F238E27FC236}">
                  <a16:creationId xmlns:a16="http://schemas.microsoft.com/office/drawing/2014/main" id="{5F6DF9D9-DCD9-4956-B0A0-1E9A116B5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8" y="1514"/>
              <a:ext cx="12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5" name="Line 34">
              <a:extLst>
                <a:ext uri="{FF2B5EF4-FFF2-40B4-BE49-F238E27FC236}">
                  <a16:creationId xmlns:a16="http://schemas.microsoft.com/office/drawing/2014/main" id="{D4B1CA45-F18F-49DA-B158-2805F59474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6" y="712"/>
              <a:ext cx="0" cy="80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6" name="Line 35">
              <a:extLst>
                <a:ext uri="{FF2B5EF4-FFF2-40B4-BE49-F238E27FC236}">
                  <a16:creationId xmlns:a16="http://schemas.microsoft.com/office/drawing/2014/main" id="{C7D0454F-85D4-46E8-B6A7-806CF4D8D9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9" y="1514"/>
              <a:ext cx="9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7" name="Line 36">
              <a:extLst>
                <a:ext uri="{FF2B5EF4-FFF2-40B4-BE49-F238E27FC236}">
                  <a16:creationId xmlns:a16="http://schemas.microsoft.com/office/drawing/2014/main" id="{05EA510A-C36C-48A3-8E50-807DFF4F27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69" y="784"/>
              <a:ext cx="0" cy="7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8" name="Line 37">
              <a:extLst>
                <a:ext uri="{FF2B5EF4-FFF2-40B4-BE49-F238E27FC236}">
                  <a16:creationId xmlns:a16="http://schemas.microsoft.com/office/drawing/2014/main" id="{EBAE18B7-5303-4E52-A780-385459567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9" y="872"/>
              <a:ext cx="10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9" name="Text Box 38">
              <a:extLst>
                <a:ext uri="{FF2B5EF4-FFF2-40B4-BE49-F238E27FC236}">
                  <a16:creationId xmlns:a16="http://schemas.microsoft.com/office/drawing/2014/main" id="{09C59E0A-2FB7-4A37-ABBF-8B0FECB67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462"/>
              <a:ext cx="436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i="1">
                  <a:solidFill>
                    <a:srgbClr val="8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>
                  <a:solidFill>
                    <a:srgbClr val="8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solidFill>
                    <a:srgbClr val="8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400">
                  <a:solidFill>
                    <a:srgbClr val="800000"/>
                  </a:solidFill>
                  <a:latin typeface="Times New Roman" panose="02020603050405020304" pitchFamily="18" charset="0"/>
                </a:rPr>
                <a:t>)</a:t>
              </a:r>
              <a:endParaRPr lang="zh-CN" altLang="en-US" sz="2400">
                <a:solidFill>
                  <a:srgbClr val="8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820" name="Text Box 39">
              <a:extLst>
                <a:ext uri="{FF2B5EF4-FFF2-40B4-BE49-F238E27FC236}">
                  <a16:creationId xmlns:a16="http://schemas.microsoft.com/office/drawing/2014/main" id="{D39CA80C-1D93-4D6D-A347-15A0E82A7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2" y="436"/>
              <a:ext cx="44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i="1">
                  <a:solidFill>
                    <a:srgbClr val="80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400">
                  <a:solidFill>
                    <a:srgbClr val="8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solidFill>
                    <a:srgbClr val="8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400">
                  <a:solidFill>
                    <a:srgbClr val="8000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76821" name="Text Box 40">
              <a:extLst>
                <a:ext uri="{FF2B5EF4-FFF2-40B4-BE49-F238E27FC236}">
                  <a16:creationId xmlns:a16="http://schemas.microsoft.com/office/drawing/2014/main" id="{B713F81D-C817-4A0F-8A0F-59A52B182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391"/>
              <a:ext cx="436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00" baseline="-25000">
                  <a:solidFill>
                    <a:schemeClr val="hlink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)</a:t>
              </a:r>
              <a:endPara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822" name="Text Box 41">
              <a:extLst>
                <a:ext uri="{FF2B5EF4-FFF2-40B4-BE49-F238E27FC236}">
                  <a16:creationId xmlns:a16="http://schemas.microsoft.com/office/drawing/2014/main" id="{F91DD7FB-2C7E-49F0-9DB0-C2DBFA79B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388"/>
              <a:ext cx="436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00" baseline="-25000">
                  <a:solidFill>
                    <a:schemeClr val="hlink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)</a:t>
              </a:r>
              <a:endPara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823" name="Text Box 42">
              <a:extLst>
                <a:ext uri="{FF2B5EF4-FFF2-40B4-BE49-F238E27FC236}">
                  <a16:creationId xmlns:a16="http://schemas.microsoft.com/office/drawing/2014/main" id="{4DF579F7-0182-44DE-912A-8E4D6BBF5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1253"/>
              <a:ext cx="436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00" baseline="-25000">
                  <a:solidFill>
                    <a:schemeClr val="hlink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)</a:t>
              </a:r>
              <a:endPara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824" name="AutoShape 43">
              <a:extLst>
                <a:ext uri="{FF2B5EF4-FFF2-40B4-BE49-F238E27FC236}">
                  <a16:creationId xmlns:a16="http://schemas.microsoft.com/office/drawing/2014/main" id="{B658DE1B-2767-4425-950C-66063C4AC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" y="612"/>
              <a:ext cx="203" cy="175"/>
            </a:xfrm>
            <a:prstGeom prst="flowChartSummingJunction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76804" name="文本框 23">
            <a:extLst>
              <a:ext uri="{FF2B5EF4-FFF2-40B4-BE49-F238E27FC236}">
                <a16:creationId xmlns:a16="http://schemas.microsoft.com/office/drawing/2014/main" id="{6243A32B-D0AA-487B-9EFF-11225B40F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862013"/>
            <a:ext cx="459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kumimoji="1" lang="zh-CN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闭环控制系统的传递函数</a:t>
            </a:r>
          </a:p>
        </p:txBody>
      </p:sp>
      <p:sp>
        <p:nvSpPr>
          <p:cNvPr id="76805" name="文本框 1">
            <a:extLst>
              <a:ext uri="{FF2B5EF4-FFF2-40B4-BE49-F238E27FC236}">
                <a16:creationId xmlns:a16="http://schemas.microsoft.com/office/drawing/2014/main" id="{061B46CA-CB4C-45F1-9724-558C57380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113" y="2378075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/>
              <a:t>控制器</a:t>
            </a:r>
          </a:p>
        </p:txBody>
      </p:sp>
      <p:sp>
        <p:nvSpPr>
          <p:cNvPr id="76806" name="文本框 23">
            <a:extLst>
              <a:ext uri="{FF2B5EF4-FFF2-40B4-BE49-F238E27FC236}">
                <a16:creationId xmlns:a16="http://schemas.microsoft.com/office/drawing/2014/main" id="{9DC4B00B-3CDF-4DBE-B978-C08CC9BE2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8688" y="2405063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/>
              <a:t>被控对象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图片 5">
            <a:extLst>
              <a:ext uri="{FF2B5EF4-FFF2-40B4-BE49-F238E27FC236}">
                <a16:creationId xmlns:a16="http://schemas.microsoft.com/office/drawing/2014/main" id="{06554E50-F964-4385-8D88-2285DF1DB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" t="12485" r="4527" b="6184"/>
          <a:stretch>
            <a:fillRect/>
          </a:stretch>
        </p:blipFill>
        <p:spPr bwMode="auto">
          <a:xfrm>
            <a:off x="344488" y="4049713"/>
            <a:ext cx="850900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文本占位符 2">
            <a:extLst>
              <a:ext uri="{FF2B5EF4-FFF2-40B4-BE49-F238E27FC236}">
                <a16:creationId xmlns:a16="http://schemas.microsoft.com/office/drawing/2014/main" id="{027297AC-7F47-40EC-9C28-2904DF256F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5425" y="3898900"/>
            <a:ext cx="8374063" cy="1268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zh-CN" altLang="en-US" sz="2400"/>
              <a:t>闭环控制系统结构</a:t>
            </a:r>
          </a:p>
        </p:txBody>
      </p:sp>
      <p:sp>
        <p:nvSpPr>
          <p:cNvPr id="74756" name="矩形 4">
            <a:extLst>
              <a:ext uri="{FF2B5EF4-FFF2-40B4-BE49-F238E27FC236}">
                <a16:creationId xmlns:a16="http://schemas.microsoft.com/office/drawing/2014/main" id="{416D8D2F-9DE9-4001-A954-174469672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0"/>
            <a:ext cx="64087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5000"/>
              </a:lnSpc>
            </a:pPr>
            <a:r>
              <a:rPr lang="zh-CN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知识回顾</a:t>
            </a:r>
            <a:endParaRPr lang="zh-CN" altLang="en-US" sz="3600" b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4757" name="图片 4">
            <a:extLst>
              <a:ext uri="{FF2B5EF4-FFF2-40B4-BE49-F238E27FC236}">
                <a16:creationId xmlns:a16="http://schemas.microsoft.com/office/drawing/2014/main" id="{0FF3E9BE-C2B3-451B-BFCB-BE2267CFD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1" r="1994"/>
          <a:stretch>
            <a:fillRect/>
          </a:stretch>
        </p:blipFill>
        <p:spPr bwMode="auto">
          <a:xfrm>
            <a:off x="190500" y="927100"/>
            <a:ext cx="8816975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矩形 3">
            <a:extLst>
              <a:ext uri="{FF2B5EF4-FFF2-40B4-BE49-F238E27FC236}">
                <a16:creationId xmlns:a16="http://schemas.microsoft.com/office/drawing/2014/main" id="{A44BDACA-0FF2-4540-BFA7-6E48BD2A6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0"/>
            <a:ext cx="640873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5000"/>
              </a:lnSpc>
            </a:pPr>
            <a:r>
              <a:rPr lang="zh-CN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控制系统的传递函数</a:t>
            </a:r>
            <a:endParaRPr lang="zh-CN" altLang="en-US" sz="3600" b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8611" name="图片 4">
            <a:extLst>
              <a:ext uri="{FF2B5EF4-FFF2-40B4-BE49-F238E27FC236}">
                <a16:creationId xmlns:a16="http://schemas.microsoft.com/office/drawing/2014/main" id="{F19C6D0B-B66B-404F-B7BF-5AAABA066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68"/>
          <a:stretch>
            <a:fillRect/>
          </a:stretch>
        </p:blipFill>
        <p:spPr bwMode="auto">
          <a:xfrm>
            <a:off x="490538" y="1989138"/>
            <a:ext cx="852170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文本框 5">
            <a:extLst>
              <a:ext uri="{FF2B5EF4-FFF2-40B4-BE49-F238E27FC236}">
                <a16:creationId xmlns:a16="http://schemas.microsoft.com/office/drawing/2014/main" id="{BB6CDB60-7C00-4106-9DF6-DCC6CD722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01738"/>
            <a:ext cx="4595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kumimoji="1" lang="zh-CN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闭环控制系统的传递函数</a:t>
            </a:r>
          </a:p>
        </p:txBody>
      </p:sp>
      <p:pic>
        <p:nvPicPr>
          <p:cNvPr id="68613" name="图片 6">
            <a:extLst>
              <a:ext uri="{FF2B5EF4-FFF2-40B4-BE49-F238E27FC236}">
                <a16:creationId xmlns:a16="http://schemas.microsoft.com/office/drawing/2014/main" id="{0C025C96-A31D-4140-81EB-5B96DC8F6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3" t="80026" r="25919" b="5937"/>
          <a:stretch>
            <a:fillRect/>
          </a:stretch>
        </p:blipFill>
        <p:spPr bwMode="auto">
          <a:xfrm>
            <a:off x="1331913" y="5373688"/>
            <a:ext cx="6218237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矩形 3">
            <a:extLst>
              <a:ext uri="{FF2B5EF4-FFF2-40B4-BE49-F238E27FC236}">
                <a16:creationId xmlns:a16="http://schemas.microsoft.com/office/drawing/2014/main" id="{CD6A07EA-0FE8-4CF1-83F5-FCD9DC880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0"/>
            <a:ext cx="640873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5000"/>
              </a:lnSpc>
            </a:pPr>
            <a:r>
              <a:rPr lang="zh-CN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控制系统的传递函数</a:t>
            </a:r>
            <a:endParaRPr lang="zh-CN" altLang="en-US" sz="3600" b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0659" name="图片 4">
            <a:extLst>
              <a:ext uri="{FF2B5EF4-FFF2-40B4-BE49-F238E27FC236}">
                <a16:creationId xmlns:a16="http://schemas.microsoft.com/office/drawing/2014/main" id="{B516A6BF-3F93-41A9-B93A-214BA0E4B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44675"/>
            <a:ext cx="8623300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文本框 5">
            <a:extLst>
              <a:ext uri="{FF2B5EF4-FFF2-40B4-BE49-F238E27FC236}">
                <a16:creationId xmlns:a16="http://schemas.microsoft.com/office/drawing/2014/main" id="{81113DB6-D3B9-4799-893D-EB7E84F2F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01738"/>
            <a:ext cx="4595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kumimoji="1" lang="zh-CN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闭环控制系统的传递函数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图片 3">
            <a:extLst>
              <a:ext uri="{FF2B5EF4-FFF2-40B4-BE49-F238E27FC236}">
                <a16:creationId xmlns:a16="http://schemas.microsoft.com/office/drawing/2014/main" id="{B6BEF76B-EC46-4783-A232-42A938D71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1912938"/>
            <a:ext cx="9144000" cy="404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3" name="矩形 4">
            <a:extLst>
              <a:ext uri="{FF2B5EF4-FFF2-40B4-BE49-F238E27FC236}">
                <a16:creationId xmlns:a16="http://schemas.microsoft.com/office/drawing/2014/main" id="{2DA698EC-2200-4825-B286-C59E40725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0"/>
            <a:ext cx="640873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5000"/>
              </a:lnSpc>
            </a:pP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控制系统的传递函数</a:t>
            </a:r>
            <a:endParaRPr lang="zh-CN" altLang="en-US" sz="36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684" name="文本框 5">
            <a:extLst>
              <a:ext uri="{FF2B5EF4-FFF2-40B4-BE49-F238E27FC236}">
                <a16:creationId xmlns:a16="http://schemas.microsoft.com/office/drawing/2014/main" id="{E28CC0A0-6A20-4549-A6F8-8232A87D1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01738"/>
            <a:ext cx="4595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kumimoji="1" lang="zh-CN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闭环控制系统的传递函数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图片 3">
            <a:extLst>
              <a:ext uri="{FF2B5EF4-FFF2-40B4-BE49-F238E27FC236}">
                <a16:creationId xmlns:a16="http://schemas.microsoft.com/office/drawing/2014/main" id="{FE2E01C9-7A4D-44D6-B18E-5D1752A3E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57"/>
          <a:stretch>
            <a:fillRect/>
          </a:stretch>
        </p:blipFill>
        <p:spPr bwMode="auto">
          <a:xfrm>
            <a:off x="44450" y="1916113"/>
            <a:ext cx="9105900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7" name="图片 4">
            <a:extLst>
              <a:ext uri="{FF2B5EF4-FFF2-40B4-BE49-F238E27FC236}">
                <a16:creationId xmlns:a16="http://schemas.microsoft.com/office/drawing/2014/main" id="{E97C4CCF-9098-45DE-991D-452D8F3D1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0" t="78947"/>
          <a:stretch>
            <a:fillRect/>
          </a:stretch>
        </p:blipFill>
        <p:spPr bwMode="auto">
          <a:xfrm>
            <a:off x="44450" y="5241925"/>
            <a:ext cx="91646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9" name="文本框 6">
            <a:extLst>
              <a:ext uri="{FF2B5EF4-FFF2-40B4-BE49-F238E27FC236}">
                <a16:creationId xmlns:a16="http://schemas.microsoft.com/office/drawing/2014/main" id="{0E467CC5-1E37-4253-9BB5-2D6082C3D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01738"/>
            <a:ext cx="4595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kumimoji="1" lang="zh-CN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闭环控制系统的传递函数</a:t>
            </a: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E2700F3A-DE60-4A87-98B6-EA07CF265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3" y="0"/>
            <a:ext cx="7056958" cy="72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5000"/>
              </a:lnSpc>
            </a:pP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控制系统的传递函数</a:t>
            </a:r>
            <a:endParaRPr lang="zh-CN" altLang="en-US" sz="36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>
            <a:extLst>
              <a:ext uri="{FF2B5EF4-FFF2-40B4-BE49-F238E27FC236}">
                <a16:creationId xmlns:a16="http://schemas.microsoft.com/office/drawing/2014/main" id="{E2E8279A-1E52-4448-9DDD-01702DDD7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8273"/>
            <a:ext cx="8424936" cy="65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实验一：开环系统和闭环系统抗扰动性能对比</a:t>
            </a:r>
            <a:endParaRPr lang="zh-CN" altLang="en-US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CE40D1-8A5B-401C-B456-81B2D4530D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525" b="9051"/>
          <a:stretch/>
        </p:blipFill>
        <p:spPr>
          <a:xfrm>
            <a:off x="762111" y="1124744"/>
            <a:ext cx="782293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8992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>
            <a:extLst>
              <a:ext uri="{FF2B5EF4-FFF2-40B4-BE49-F238E27FC236}">
                <a16:creationId xmlns:a16="http://schemas.microsoft.com/office/drawing/2014/main" id="{FD3491A8-9AAF-4A9D-916E-32A90849A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44624"/>
            <a:ext cx="8424936" cy="65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开环系统</a:t>
            </a:r>
            <a:endParaRPr lang="zh-CN" altLang="en-US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E345B7-ED39-4B38-A438-0188BD437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052736"/>
            <a:ext cx="7747787" cy="309634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2B22047-403A-4BB1-9387-B25EB2EB68E4}"/>
              </a:ext>
            </a:extLst>
          </p:cNvPr>
          <p:cNvSpPr/>
          <p:nvPr/>
        </p:nvSpPr>
        <p:spPr>
          <a:xfrm>
            <a:off x="3707904" y="1174696"/>
            <a:ext cx="5112568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1B38FA0-C430-4ACC-859A-94F5F0840E95}"/>
              </a:ext>
            </a:extLst>
          </p:cNvPr>
          <p:cNvGrpSpPr/>
          <p:nvPr/>
        </p:nvGrpSpPr>
        <p:grpSpPr>
          <a:xfrm>
            <a:off x="6084168" y="3334936"/>
            <a:ext cx="576064" cy="720080"/>
            <a:chOff x="6156176" y="3429000"/>
            <a:chExt cx="576064" cy="72008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F6977A2-F2A7-468B-89D0-3BDF443D4D71}"/>
                </a:ext>
              </a:extLst>
            </p:cNvPr>
            <p:cNvCxnSpPr/>
            <p:nvPr/>
          </p:nvCxnSpPr>
          <p:spPr>
            <a:xfrm>
              <a:off x="6372200" y="3429000"/>
              <a:ext cx="360040" cy="6480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13180E7-C36C-472C-897D-EA81E96C607A}"/>
                </a:ext>
              </a:extLst>
            </p:cNvPr>
            <p:cNvCxnSpPr/>
            <p:nvPr/>
          </p:nvCxnSpPr>
          <p:spPr>
            <a:xfrm>
              <a:off x="6156176" y="3501008"/>
              <a:ext cx="360040" cy="6480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6962E7E-E795-4E88-B32F-50DCD239564F}"/>
                </a:ext>
              </a:extLst>
            </p:cNvPr>
            <p:cNvSpPr/>
            <p:nvPr/>
          </p:nvSpPr>
          <p:spPr>
            <a:xfrm rot="19877457">
              <a:off x="6350602" y="3510205"/>
              <a:ext cx="182690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5B7916DD-90AC-47BD-979D-3F5C3671CCF9}"/>
              </a:ext>
            </a:extLst>
          </p:cNvPr>
          <p:cNvSpPr txBox="1"/>
          <p:nvPr/>
        </p:nvSpPr>
        <p:spPr>
          <a:xfrm>
            <a:off x="1115616" y="17507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F36F65-1276-47CA-A51F-2760DE0339BA}"/>
              </a:ext>
            </a:extLst>
          </p:cNvPr>
          <p:cNvSpPr txBox="1"/>
          <p:nvPr/>
        </p:nvSpPr>
        <p:spPr>
          <a:xfrm>
            <a:off x="3635896" y="161157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8181A12-6EE6-4519-8132-3CEB3F86B624}"/>
                  </a:ext>
                </a:extLst>
              </p:cNvPr>
              <p:cNvSpPr txBox="1"/>
              <p:nvPr/>
            </p:nvSpPr>
            <p:spPr>
              <a:xfrm>
                <a:off x="2339752" y="5170631"/>
                <a:ext cx="4816318" cy="1025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𝒔𝒚𝒔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𝒐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8181A12-6EE6-4519-8132-3CEB3F86B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5170631"/>
                <a:ext cx="4816318" cy="1025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3C2AC9E6-3ABC-4D5B-88FA-DFAF7A0B0AE4}"/>
              </a:ext>
            </a:extLst>
          </p:cNvPr>
          <p:cNvSpPr txBox="1"/>
          <p:nvPr/>
        </p:nvSpPr>
        <p:spPr>
          <a:xfrm>
            <a:off x="683568" y="4290309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开环传递函数</a:t>
            </a:r>
          </a:p>
        </p:txBody>
      </p:sp>
    </p:spTree>
    <p:extLst>
      <p:ext uri="{BB962C8B-B14F-4D97-AF65-F5344CB8AC3E}">
        <p14:creationId xmlns:p14="http://schemas.microsoft.com/office/powerpoint/2010/main" val="23060504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>
            <a:extLst>
              <a:ext uri="{FF2B5EF4-FFF2-40B4-BE49-F238E27FC236}">
                <a16:creationId xmlns:a16="http://schemas.microsoft.com/office/drawing/2014/main" id="{FD3491A8-9AAF-4A9D-916E-32A90849A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44624"/>
            <a:ext cx="8424936" cy="65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闭环系统</a:t>
            </a:r>
            <a:endParaRPr lang="zh-CN" altLang="en-US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E345B7-ED39-4B38-A438-0188BD437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052736"/>
            <a:ext cx="7747787" cy="309634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B7916DD-90AC-47BD-979D-3F5C3671CCF9}"/>
              </a:ext>
            </a:extLst>
          </p:cNvPr>
          <p:cNvSpPr txBox="1"/>
          <p:nvPr/>
        </p:nvSpPr>
        <p:spPr>
          <a:xfrm>
            <a:off x="1115616" y="17507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8181A12-6EE6-4519-8132-3CEB3F86B624}"/>
                  </a:ext>
                </a:extLst>
              </p:cNvPr>
              <p:cNvSpPr txBox="1"/>
              <p:nvPr/>
            </p:nvSpPr>
            <p:spPr>
              <a:xfrm>
                <a:off x="2339752" y="5170631"/>
                <a:ext cx="4148956" cy="784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𝟓𝟒𝟏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𝒔𝒚𝒔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_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8181A12-6EE6-4519-8132-3CEB3F86B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5170631"/>
                <a:ext cx="4148956" cy="784510"/>
              </a:xfrm>
              <a:prstGeom prst="rect">
                <a:avLst/>
              </a:prstGeom>
              <a:blipFill>
                <a:blip r:embed="rId3"/>
                <a:stretch>
                  <a:fillRect l="-147" t="-1550" r="-5000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3C2AC9E6-3ABC-4D5B-88FA-DFAF7A0B0AE4}"/>
              </a:ext>
            </a:extLst>
          </p:cNvPr>
          <p:cNvSpPr txBox="1"/>
          <p:nvPr/>
        </p:nvSpPr>
        <p:spPr>
          <a:xfrm>
            <a:off x="683568" y="4290309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闭环传递函数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4DED0F-BD89-40CD-806A-AA463A7CD39D}"/>
              </a:ext>
            </a:extLst>
          </p:cNvPr>
          <p:cNvSpPr/>
          <p:nvPr/>
        </p:nvSpPr>
        <p:spPr>
          <a:xfrm>
            <a:off x="6228184" y="1717828"/>
            <a:ext cx="792088" cy="847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F5B2C4-3794-45F5-BC3E-19EC918AED72}"/>
              </a:ext>
            </a:extLst>
          </p:cNvPr>
          <p:cNvSpPr txBox="1"/>
          <p:nvPr/>
        </p:nvSpPr>
        <p:spPr>
          <a:xfrm>
            <a:off x="6575789" y="1339544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sys1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5EFE01EA-74F7-462D-92F1-8D4A59CE77AC}"/>
              </a:ext>
            </a:extLst>
          </p:cNvPr>
          <p:cNvSpPr/>
          <p:nvPr/>
        </p:nvSpPr>
        <p:spPr>
          <a:xfrm>
            <a:off x="2018714" y="1603717"/>
            <a:ext cx="3348111" cy="2511083"/>
          </a:xfrm>
          <a:custGeom>
            <a:avLst/>
            <a:gdLst>
              <a:gd name="connsiteX0" fmla="*/ 3348111 w 3348111"/>
              <a:gd name="connsiteY0" fmla="*/ 1526345 h 2511083"/>
              <a:gd name="connsiteX1" fmla="*/ 3348111 w 3348111"/>
              <a:gd name="connsiteY1" fmla="*/ 2482948 h 2511083"/>
              <a:gd name="connsiteX2" fmla="*/ 91440 w 3348111"/>
              <a:gd name="connsiteY2" fmla="*/ 2511083 h 2511083"/>
              <a:gd name="connsiteX3" fmla="*/ 0 w 3348111"/>
              <a:gd name="connsiteY3" fmla="*/ 63305 h 2511083"/>
              <a:gd name="connsiteX4" fmla="*/ 1878037 w 3348111"/>
              <a:gd name="connsiteY4" fmla="*/ 0 h 2511083"/>
              <a:gd name="connsiteX5" fmla="*/ 1913206 w 3348111"/>
              <a:gd name="connsiteY5" fmla="*/ 1624818 h 2511083"/>
              <a:gd name="connsiteX6" fmla="*/ 3348111 w 3348111"/>
              <a:gd name="connsiteY6" fmla="*/ 1526345 h 251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48111" h="2511083">
                <a:moveTo>
                  <a:pt x="3348111" y="1526345"/>
                </a:moveTo>
                <a:lnTo>
                  <a:pt x="3348111" y="2482948"/>
                </a:lnTo>
                <a:lnTo>
                  <a:pt x="91440" y="2511083"/>
                </a:lnTo>
                <a:lnTo>
                  <a:pt x="0" y="63305"/>
                </a:lnTo>
                <a:lnTo>
                  <a:pt x="1878037" y="0"/>
                </a:lnTo>
                <a:lnTo>
                  <a:pt x="1913206" y="1624818"/>
                </a:lnTo>
                <a:lnTo>
                  <a:pt x="3348111" y="1526345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86EBC47-FF66-4D1D-81DD-8E19CF9276F8}"/>
              </a:ext>
            </a:extLst>
          </p:cNvPr>
          <p:cNvSpPr txBox="1"/>
          <p:nvPr/>
        </p:nvSpPr>
        <p:spPr>
          <a:xfrm>
            <a:off x="2627784" y="1169327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sys2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255D514-99D9-4A9C-ABA9-F70677894E0B}"/>
              </a:ext>
            </a:extLst>
          </p:cNvPr>
          <p:cNvSpPr/>
          <p:nvPr/>
        </p:nvSpPr>
        <p:spPr>
          <a:xfrm>
            <a:off x="5366825" y="2564904"/>
            <a:ext cx="645335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2FF5E17-CFC4-4031-AF93-8A1970436C35}"/>
              </a:ext>
            </a:extLst>
          </p:cNvPr>
          <p:cNvSpPr txBox="1"/>
          <p:nvPr/>
        </p:nvSpPr>
        <p:spPr>
          <a:xfrm>
            <a:off x="5987828" y="2841643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sys3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E92075D-D1D1-4022-91D3-A5A23ACFF832}"/>
              </a:ext>
            </a:extLst>
          </p:cNvPr>
          <p:cNvSpPr/>
          <p:nvPr/>
        </p:nvSpPr>
        <p:spPr>
          <a:xfrm>
            <a:off x="4482942" y="1844824"/>
            <a:ext cx="489675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A404C2B-7CE0-470E-AB2F-D55EA7EF1304}"/>
              </a:ext>
            </a:extLst>
          </p:cNvPr>
          <p:cNvSpPr txBox="1"/>
          <p:nvPr/>
        </p:nvSpPr>
        <p:spPr>
          <a:xfrm>
            <a:off x="5987022" y="2842120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sys3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89A1F0C-C947-42AD-9249-92762FC311E5}"/>
              </a:ext>
            </a:extLst>
          </p:cNvPr>
          <p:cNvSpPr txBox="1"/>
          <p:nvPr/>
        </p:nvSpPr>
        <p:spPr>
          <a:xfrm>
            <a:off x="4334467" y="1410434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sys4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35202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256B9B"/>
      </a:accent1>
      <a:accent2>
        <a:srgbClr val="003366"/>
      </a:accent2>
      <a:accent3>
        <a:srgbClr val="FFFFFF"/>
      </a:accent3>
      <a:accent4>
        <a:srgbClr val="000000"/>
      </a:accent4>
      <a:accent5>
        <a:srgbClr val="ACBACB"/>
      </a:accent5>
      <a:accent6>
        <a:srgbClr val="002D5C"/>
      </a:accent6>
      <a:hlink>
        <a:srgbClr val="0066CC"/>
      </a:hlink>
      <a:folHlink>
        <a:srgbClr val="808080"/>
      </a:folHlink>
    </a:clrScheme>
    <a:fontScheme name="默认设计模板">
      <a:majorFont>
        <a:latin typeface="Arial"/>
        <a:ea typeface="华文细黑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256B9B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CBACB"/>
        </a:accent5>
        <a:accent6>
          <a:srgbClr val="002D5C"/>
        </a:accent6>
        <a:hlink>
          <a:srgbClr val="0066C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18135</TotalTime>
  <Words>270</Words>
  <Application>Microsoft Office PowerPoint</Application>
  <PresentationFormat>全屏显示(4:3)</PresentationFormat>
  <Paragraphs>59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CMLGKC+KaiTi_GB2312</vt:lpstr>
      <vt:lpstr>DengXian</vt:lpstr>
      <vt:lpstr>Microsoft YaHei</vt:lpstr>
      <vt:lpstr>MVNKQH+TimesNewRomanPS-BoldMT</vt:lpstr>
      <vt:lpstr>STKaiti</vt:lpstr>
      <vt:lpstr>Arial</vt:lpstr>
      <vt:lpstr>Cambria Math</vt:lpstr>
      <vt:lpstr>Times New Roman</vt:lpstr>
      <vt:lpstr>Verdana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MATLAB主要函数说明</vt:lpstr>
      <vt:lpstr>PowerPoint 演示文稿</vt:lpstr>
      <vt:lpstr>PowerPoint 演示文稿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NordriDesign原创免费模板</dc:title>
  <dc:creator>nordridesign</dc:creator>
  <cp:keywords>nordridesign,ppt</cp:keywords>
  <dc:description>Nordridesign.com</dc:description>
  <cp:lastModifiedBy>X</cp:lastModifiedBy>
  <cp:revision>455</cp:revision>
  <dcterms:created xsi:type="dcterms:W3CDTF">2009-03-18T12:50:38Z</dcterms:created>
  <dcterms:modified xsi:type="dcterms:W3CDTF">2021-11-29T09:27:40Z</dcterms:modified>
</cp:coreProperties>
</file>