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8"/>
    <p:restoredTop sz="94694"/>
  </p:normalViewPr>
  <p:slideViewPr>
    <p:cSldViewPr snapToGrid="0">
      <p:cViewPr varScale="1">
        <p:scale>
          <a:sx n="120" d="100"/>
          <a:sy n="120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0648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92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60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64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27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87997393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87997393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84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8799739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8799739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91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488745-D3D1-334C-8B95-FB005485CB10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3040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9077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01652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275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086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 and body_alt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78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24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14448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488745-D3D1-334C-8B95-FB005485CB10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8790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463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t>6/30/19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0472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2406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t>6/30/19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09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488745-D3D1-334C-8B95-FB005485CB10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85368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488745-D3D1-334C-8B95-FB005485CB10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8843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2E488745-D3D1-334C-8B95-FB005485CB10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833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Neighborhoods_in_Washington,_D.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Opening a New Pizza Place in Washington, D.C</a:t>
            </a:r>
            <a:endParaRPr sz="3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Aishwarya Nair</a:t>
            </a:r>
            <a:endParaRPr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IBM Capstone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/>
        </p:nvSpPr>
        <p:spPr>
          <a:xfrm>
            <a:off x="835275" y="424975"/>
            <a:ext cx="7338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Business Problem</a:t>
            </a:r>
            <a:endParaRPr sz="3000"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718025" y="1143000"/>
            <a:ext cx="7766400" cy="3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Location is one of the important parameters that decide whether the opening of a pizza place will be success or failure.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Objective: </a:t>
            </a:r>
            <a:r>
              <a:rPr lang="en-GB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Analyse </a:t>
            </a: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GB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neighbourhoods </a:t>
            </a: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in Washington, D.C. and select the best location to open a Pizza Place.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Lato"/>
              <a:buChar char="●"/>
            </a:pP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place should not have many Sushi Shops around to avoid competition and must be a </a:t>
            </a:r>
            <a:r>
              <a:rPr lang="en-GB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rich </a:t>
            </a:r>
            <a:r>
              <a:rPr lang="en-GB" sz="240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neighbourhood </a:t>
            </a: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for best profits. 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571500" y="337050"/>
            <a:ext cx="785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Data Description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718025" y="1143000"/>
            <a:ext cx="7766400" cy="3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34290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Neighborhoods in Washington, D.C: </a:t>
            </a:r>
            <a:r>
              <a:rPr lang="en-GB" sz="1800" u="sng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https://en.wikipedia.org/wiki/Neighborhoods_in_Washington,_D.C</a:t>
            </a: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coordinates of these neighborhoods from Open Street Map APIs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Extract following venues data from FourSquare API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5461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Pizza Place in the neighborhoods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5461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College &amp; University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5461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Offices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571500" y="337050"/>
            <a:ext cx="785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718025" y="1092750"/>
            <a:ext cx="7766400" cy="3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34290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Scraped Wikipedia page for neighborhoods in Washington, D.C.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Obtained the geographical coordinates of these neighborhoods from Open Street Map API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Used FourSquare API to retrieve nearby venue locations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Calculated the weighted sum for each neighborhood to determine the best location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Plotted all the retrieved venues in the map using Folium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571500" y="337050"/>
            <a:ext cx="785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5128825" y="1004825"/>
            <a:ext cx="3648900" cy="3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79400" lvl="0" indent="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From the weighted sums, we determined that Foggy Bottom would be the best location to open the Pizza place</a:t>
            </a:r>
            <a:endParaRPr sz="24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25" y="1245150"/>
            <a:ext cx="4080521" cy="321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/>
        </p:nvSpPr>
        <p:spPr>
          <a:xfrm>
            <a:off x="571500" y="337050"/>
            <a:ext cx="785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718025" y="1092750"/>
            <a:ext cx="7766400" cy="3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38100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-GB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Answer to the Business problem: Foggy Bottom is the best location to open a pizza place.</a:t>
            </a:r>
            <a:endParaRPr sz="24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-GB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findings of this project will help the relevant stakeholders to capitalize on the opportunities on high potential locations in their decisions to open a new pizza place. </a:t>
            </a:r>
            <a:endParaRPr sz="24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xfrm>
            <a:off x="645300" y="1833775"/>
            <a:ext cx="30633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grpSp>
        <p:nvGrpSpPr>
          <p:cNvPr id="266" name="Google Shape;266;p23"/>
          <p:cNvGrpSpPr/>
          <p:nvPr/>
        </p:nvGrpSpPr>
        <p:grpSpPr>
          <a:xfrm>
            <a:off x="4066820" y="1553491"/>
            <a:ext cx="3159984" cy="2439109"/>
            <a:chOff x="3553042" y="1657806"/>
            <a:chExt cx="3461100" cy="2671532"/>
          </a:xfrm>
        </p:grpSpPr>
        <p:sp>
          <p:nvSpPr>
            <p:cNvPr id="267" name="Google Shape;267;p2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5" name="Google Shape;275;p23" descr="offset_comp_342327_edited.jpg"/>
          <p:cNvPicPr preferRelativeResize="0"/>
          <p:nvPr/>
        </p:nvPicPr>
        <p:blipFill rotWithShape="1">
          <a:blip r:embed="rId3">
            <a:alphaModFix/>
          </a:blip>
          <a:srcRect l="45356" t="50734" r="19582" b="26215"/>
          <a:stretch/>
        </p:blipFill>
        <p:spPr>
          <a:xfrm>
            <a:off x="4115130" y="1605638"/>
            <a:ext cx="3063300" cy="17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3"/>
          <p:cNvSpPr/>
          <p:nvPr/>
        </p:nvSpPr>
        <p:spPr>
          <a:xfrm flipH="1">
            <a:off x="4114917" y="1606596"/>
            <a:ext cx="3063300" cy="17433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3"/>
          <p:cNvGrpSpPr/>
          <p:nvPr/>
        </p:nvGrpSpPr>
        <p:grpSpPr>
          <a:xfrm>
            <a:off x="6762480" y="2546254"/>
            <a:ext cx="1024386" cy="1522884"/>
            <a:chOff x="6505573" y="2745170"/>
            <a:chExt cx="1122000" cy="1668000"/>
          </a:xfrm>
        </p:grpSpPr>
        <p:sp>
          <p:nvSpPr>
            <p:cNvPr id="278" name="Google Shape;278;p23"/>
            <p:cNvSpPr/>
            <p:nvPr/>
          </p:nvSpPr>
          <p:spPr>
            <a:xfrm>
              <a:off x="6517841" y="2745170"/>
              <a:ext cx="1109700" cy="1668000"/>
            </a:xfrm>
            <a:prstGeom prst="roundRect">
              <a:avLst>
                <a:gd name="adj" fmla="val 5402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 rot="-5400000">
              <a:off x="6238873" y="3024453"/>
              <a:ext cx="1655400" cy="1122000"/>
            </a:xfrm>
            <a:prstGeom prst="roundRect">
              <a:avLst>
                <a:gd name="adj" fmla="val 4551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 rot="-5400000">
              <a:off x="6238873" y="3012061"/>
              <a:ext cx="1655400" cy="1122000"/>
            </a:xfrm>
            <a:prstGeom prst="roundRect">
              <a:avLst>
                <a:gd name="adj" fmla="val 4551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6954127" y="4329594"/>
              <a:ext cx="224700" cy="3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2" name="Google Shape;282;p23" descr="offset_comp_342327_edited.jpg"/>
          <p:cNvPicPr preferRelativeResize="0"/>
          <p:nvPr/>
        </p:nvPicPr>
        <p:blipFill rotWithShape="1">
          <a:blip r:embed="rId3">
            <a:alphaModFix/>
          </a:blip>
          <a:srcRect l="53168" t="53058" r="26238" b="16020"/>
          <a:stretch/>
        </p:blipFill>
        <p:spPr>
          <a:xfrm>
            <a:off x="6762097" y="2613771"/>
            <a:ext cx="1024200" cy="13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/>
          <p:nvPr/>
        </p:nvSpPr>
        <p:spPr>
          <a:xfrm flipH="1">
            <a:off x="6762011" y="2613990"/>
            <a:ext cx="1024200" cy="13332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3"/>
          <p:cNvGrpSpPr/>
          <p:nvPr/>
        </p:nvGrpSpPr>
        <p:grpSpPr>
          <a:xfrm>
            <a:off x="6405845" y="3121897"/>
            <a:ext cx="520684" cy="1036470"/>
            <a:chOff x="9543736" y="4486132"/>
            <a:chExt cx="570300" cy="1135235"/>
          </a:xfrm>
        </p:grpSpPr>
        <p:sp>
          <p:nvSpPr>
            <p:cNvPr id="285" name="Google Shape;285;p23"/>
            <p:cNvSpPr/>
            <p:nvPr/>
          </p:nvSpPr>
          <p:spPr>
            <a:xfrm>
              <a:off x="9543736" y="4487212"/>
              <a:ext cx="570300" cy="1132800"/>
            </a:xfrm>
            <a:prstGeom prst="roundRect">
              <a:avLst>
                <a:gd name="adj" fmla="val 5402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 rot="-5400000">
              <a:off x="9265568" y="4772968"/>
              <a:ext cx="1126800" cy="570000"/>
            </a:xfrm>
            <a:prstGeom prst="roundRect">
              <a:avLst>
                <a:gd name="adj" fmla="val 4551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 rot="-5400000">
              <a:off x="9265568" y="4764532"/>
              <a:ext cx="1126800" cy="570000"/>
            </a:xfrm>
            <a:prstGeom prst="roundRect">
              <a:avLst>
                <a:gd name="adj" fmla="val 4551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9736876" y="5519757"/>
              <a:ext cx="186300" cy="303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9" name="Google Shape;289;p23" descr="offset_comp_342327_edited.jpg"/>
          <p:cNvPicPr preferRelativeResize="0"/>
          <p:nvPr/>
        </p:nvPicPr>
        <p:blipFill rotWithShape="1">
          <a:blip r:embed="rId3">
            <a:alphaModFix/>
          </a:blip>
          <a:srcRect l="41330" t="42211" r="47980" b="36733"/>
          <a:stretch/>
        </p:blipFill>
        <p:spPr>
          <a:xfrm>
            <a:off x="6405412" y="3121559"/>
            <a:ext cx="520500" cy="888900"/>
          </a:xfrm>
          <a:prstGeom prst="round2SameRect">
            <a:avLst>
              <a:gd name="adj1" fmla="val 4129"/>
              <a:gd name="adj2" fmla="val 0"/>
            </a:avLst>
          </a:prstGeom>
          <a:noFill/>
          <a:ln>
            <a:noFill/>
          </a:ln>
        </p:spPr>
      </p:pic>
      <p:sp>
        <p:nvSpPr>
          <p:cNvPr id="290" name="Google Shape;290;p23"/>
          <p:cNvSpPr/>
          <p:nvPr/>
        </p:nvSpPr>
        <p:spPr>
          <a:xfrm flipH="1">
            <a:off x="6405284" y="3142709"/>
            <a:ext cx="520500" cy="8679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23"/>
          <p:cNvGrpSpPr/>
          <p:nvPr/>
        </p:nvGrpSpPr>
        <p:grpSpPr>
          <a:xfrm>
            <a:off x="7564804" y="3443361"/>
            <a:ext cx="455496" cy="692277"/>
            <a:chOff x="7384375" y="3728000"/>
            <a:chExt cx="498900" cy="758244"/>
          </a:xfrm>
        </p:grpSpPr>
        <p:sp>
          <p:nvSpPr>
            <p:cNvPr id="292" name="Google Shape;292;p23"/>
            <p:cNvSpPr/>
            <p:nvPr/>
          </p:nvSpPr>
          <p:spPr>
            <a:xfrm rot="10800000">
              <a:off x="7475552" y="4233644"/>
              <a:ext cx="316500" cy="252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 rot="5400000">
              <a:off x="7506587" y="4276887"/>
              <a:ext cx="140700" cy="201900"/>
            </a:xfrm>
            <a:prstGeom prst="triangle">
              <a:avLst>
                <a:gd name="adj" fmla="val 27359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7475548" y="3728000"/>
              <a:ext cx="316500" cy="252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384375" y="3860325"/>
              <a:ext cx="498900" cy="4989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23"/>
          <p:cNvGrpSpPr/>
          <p:nvPr/>
        </p:nvGrpSpPr>
        <p:grpSpPr>
          <a:xfrm>
            <a:off x="7564836" y="3561758"/>
            <a:ext cx="478081" cy="462776"/>
            <a:chOff x="7384385" y="3857442"/>
            <a:chExt cx="523637" cy="506874"/>
          </a:xfrm>
        </p:grpSpPr>
        <p:sp>
          <p:nvSpPr>
            <p:cNvPr id="297" name="Google Shape;297;p23"/>
            <p:cNvSpPr/>
            <p:nvPr/>
          </p:nvSpPr>
          <p:spPr>
            <a:xfrm>
              <a:off x="7384385" y="3865416"/>
              <a:ext cx="498900" cy="498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23"/>
            <p:cNvGrpSpPr/>
            <p:nvPr/>
          </p:nvGrpSpPr>
          <p:grpSpPr>
            <a:xfrm>
              <a:off x="7384385" y="3857442"/>
              <a:ext cx="523637" cy="498900"/>
              <a:chOff x="7384385" y="3857442"/>
              <a:chExt cx="523637" cy="498900"/>
            </a:xfrm>
          </p:grpSpPr>
          <p:sp>
            <p:nvSpPr>
              <p:cNvPr id="299" name="Google Shape;299;p23"/>
              <p:cNvSpPr/>
              <p:nvPr/>
            </p:nvSpPr>
            <p:spPr>
              <a:xfrm>
                <a:off x="7384385" y="3857442"/>
                <a:ext cx="498900" cy="498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7856422" y="4081138"/>
                <a:ext cx="51600" cy="51600"/>
              </a:xfrm>
              <a:prstGeom prst="flowChartDelay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1" name="Google Shape;301;p23" descr="offset_comp_342327_edited.jpg"/>
          <p:cNvPicPr preferRelativeResize="0"/>
          <p:nvPr/>
        </p:nvPicPr>
        <p:blipFill rotWithShape="1">
          <a:blip r:embed="rId3">
            <a:alphaModFix/>
          </a:blip>
          <a:srcRect l="48584" t="47335" r="37425" b="36557"/>
          <a:stretch/>
        </p:blipFill>
        <p:spPr>
          <a:xfrm>
            <a:off x="7591905" y="3590541"/>
            <a:ext cx="400500" cy="399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02" name="Google Shape;302;p23"/>
          <p:cNvGrpSpPr/>
          <p:nvPr/>
        </p:nvGrpSpPr>
        <p:grpSpPr>
          <a:xfrm>
            <a:off x="8110843" y="3443361"/>
            <a:ext cx="435785" cy="692277"/>
            <a:chOff x="7982421" y="3727763"/>
            <a:chExt cx="477311" cy="758244"/>
          </a:xfrm>
        </p:grpSpPr>
        <p:sp>
          <p:nvSpPr>
            <p:cNvPr id="303" name="Google Shape;303;p23"/>
            <p:cNvSpPr/>
            <p:nvPr/>
          </p:nvSpPr>
          <p:spPr>
            <a:xfrm>
              <a:off x="8054507" y="3728825"/>
              <a:ext cx="316500" cy="756600"/>
            </a:xfrm>
            <a:prstGeom prst="roundRect">
              <a:avLst>
                <a:gd name="adj" fmla="val 15418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 rot="10800000">
              <a:off x="8054264" y="4233407"/>
              <a:ext cx="316500" cy="252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 rot="5400000">
              <a:off x="8085300" y="4276650"/>
              <a:ext cx="140700" cy="201900"/>
            </a:xfrm>
            <a:prstGeom prst="triangle">
              <a:avLst>
                <a:gd name="adj" fmla="val 27359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8054261" y="3727763"/>
              <a:ext cx="316500" cy="252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7991115" y="3866003"/>
              <a:ext cx="434400" cy="486900"/>
            </a:xfrm>
            <a:prstGeom prst="roundRect">
              <a:avLst>
                <a:gd name="adj" fmla="val 12273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7982425" y="3884047"/>
              <a:ext cx="451800" cy="499800"/>
            </a:xfrm>
            <a:prstGeom prst="roundRect">
              <a:avLst>
                <a:gd name="adj" fmla="val 1024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8408132" y="4081081"/>
              <a:ext cx="51600" cy="51600"/>
            </a:xfrm>
            <a:prstGeom prst="flowChartDelay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7982421" y="3863888"/>
              <a:ext cx="451800" cy="513900"/>
            </a:xfrm>
            <a:prstGeom prst="roundRect">
              <a:avLst>
                <a:gd name="adj" fmla="val 1024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1" name="Google Shape;311;p23" descr="offset_comp_342327_edited.jpg"/>
          <p:cNvPicPr preferRelativeResize="0"/>
          <p:nvPr/>
        </p:nvPicPr>
        <p:blipFill rotWithShape="1">
          <a:blip r:embed="rId3">
            <a:alphaModFix/>
          </a:blip>
          <a:srcRect l="49668" t="55915" r="37351" b="27092"/>
          <a:stretch/>
        </p:blipFill>
        <p:spPr>
          <a:xfrm>
            <a:off x="8127235" y="3586562"/>
            <a:ext cx="379200" cy="429900"/>
          </a:xfrm>
          <a:prstGeom prst="roundRect">
            <a:avLst>
              <a:gd name="adj" fmla="val 7794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246</Words>
  <Application>Microsoft Macintosh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Lato</vt:lpstr>
      <vt:lpstr>Crop</vt:lpstr>
      <vt:lpstr>Opening a New Pizza Place in Washington, D.C Aishwarya Nair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Pizza Place in Washington, D.C Aishwarya Nair</dc:title>
  <cp:lastModifiedBy>Aishwarya Chandrasekharan Nair</cp:lastModifiedBy>
  <cp:revision>2</cp:revision>
  <dcterms:modified xsi:type="dcterms:W3CDTF">2019-06-30T14:17:52Z</dcterms:modified>
</cp:coreProperties>
</file>