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BD0F9-93B8-4FCB-9B24-46D00FB555C3}" v="6" dt="2021-04-18T10:00:33.1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857" y="324230"/>
            <a:ext cx="11424284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9553" y="833691"/>
            <a:ext cx="5612892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2514" y="1395094"/>
            <a:ext cx="1004697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ralsciencecreativity.com/post/esp32-cam-blynk-multiple-camera-surveillance" TargetMode="External"/><Relationship Id="rId3" Type="http://schemas.openxmlformats.org/officeDocument/2006/relationships/hyperlink" Target="https://randomnerdtutorials.com/installing-the-esp32-board-in-arduino-ide-windows-instructions/" TargetMode="External"/><Relationship Id="rId7" Type="http://schemas.openxmlformats.org/officeDocument/2006/relationships/hyperlink" Target="https://iotdesignpro.com/projects/iot-controlled-led-using-esp32-with-blynk-app" TargetMode="External"/><Relationship Id="rId2" Type="http://schemas.openxmlformats.org/officeDocument/2006/relationships/hyperlink" Target="https://blog.asksensors.com/connect-pir-motion-sensor-esp32-mqt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onics-lab.com/project/video-streaming-server-esp32-cam/" TargetMode="External"/><Relationship Id="rId5" Type="http://schemas.openxmlformats.org/officeDocument/2006/relationships/hyperlink" Target="https://randomnerdtutorials.com/esp32-cam-pir-motion-detector-photo-capture/" TargetMode="External"/><Relationship Id="rId10" Type="http://schemas.openxmlformats.org/officeDocument/2006/relationships/image" Target="../media/image24.jpg"/><Relationship Id="rId4" Type="http://schemas.openxmlformats.org/officeDocument/2006/relationships/hyperlink" Target="https://electronicsinnovation.com/how-to-make-an-esp32-cam-blynk-app-based-security-camera-with-motion-detection/" TargetMode="External"/><Relationship Id="rId9" Type="http://schemas.openxmlformats.org/officeDocument/2006/relationships/hyperlink" Target="https://www.elementzonline.com/blog/Accessing-ESP32-CAM-Video-Streaming-from-anywhere-in-the-world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.arduino.cc/projecthub/benjineering/easy-iot-remotely-controlling-esp32-using-an-android-app-99a1dd" TargetMode="External"/><Relationship Id="rId3" Type="http://schemas.openxmlformats.org/officeDocument/2006/relationships/hyperlink" Target="https://i0.wp.com/techtutorialsx.com/wp-content/uploads/2018/07/esp32-pir-motion-detector-arduino.png?resize=875%2C787&amp;ssl=1" TargetMode="External"/><Relationship Id="rId7" Type="http://schemas.openxmlformats.org/officeDocument/2006/relationships/hyperlink" Target="https://www.espressif.com/en/products/socs/esp32" TargetMode="External"/><Relationship Id="rId2" Type="http://schemas.openxmlformats.org/officeDocument/2006/relationships/hyperlink" Target="http://192.168.82.131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ker.pro/arduino/projects/how-to-build-an-esp32-based-facial-recognition-system" TargetMode="External"/><Relationship Id="rId5" Type="http://schemas.openxmlformats.org/officeDocument/2006/relationships/hyperlink" Target="https://www.hackster.io/ashshaks/esp32-cam-face-detection-face-recognition-2468e0" TargetMode="External"/><Relationship Id="rId10" Type="http://schemas.openxmlformats.org/officeDocument/2006/relationships/image" Target="../media/image6.jpg"/><Relationship Id="rId4" Type="http://schemas.openxmlformats.org/officeDocument/2006/relationships/hyperlink" Target="https://techtutorialsx.com/2018/07/01/esp32-arduino-pir-motion-sensor/" TargetMode="External"/><Relationship Id="rId9" Type="http://schemas.openxmlformats.org/officeDocument/2006/relationships/hyperlink" Target="https://www.instructables.com/How-to-Add-WiFi-Control-to-Any-Project-ESP32-Begi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0" y="0"/>
            <a:ext cx="12203430" cy="6880225"/>
            <a:chOff x="5160" y="0"/>
            <a:chExt cx="12203430" cy="6880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0" y="24161"/>
              <a:ext cx="12172251" cy="68196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753" y="0"/>
              <a:ext cx="6677025" cy="6867525"/>
            </a:xfrm>
            <a:custGeom>
              <a:avLst/>
              <a:gdLst/>
              <a:ahLst/>
              <a:cxnLst/>
              <a:rect l="l" t="t" r="r" b="b"/>
              <a:pathLst>
                <a:path w="6677025" h="6867525">
                  <a:moveTo>
                    <a:pt x="1408380" y="38337"/>
                  </a:moveTo>
                  <a:lnTo>
                    <a:pt x="-8830" y="6867569"/>
                  </a:lnTo>
                  <a:lnTo>
                    <a:pt x="6657522" y="6867569"/>
                  </a:lnTo>
                  <a:lnTo>
                    <a:pt x="6657522" y="52356"/>
                  </a:lnTo>
                  <a:lnTo>
                    <a:pt x="1408380" y="38337"/>
                  </a:lnTo>
                  <a:close/>
                </a:path>
              </a:pathLst>
            </a:custGeom>
            <a:solidFill>
              <a:srgbClr val="001F5F">
                <a:alpha val="7764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24753" y="0"/>
              <a:ext cx="6677025" cy="6867525"/>
            </a:xfrm>
            <a:custGeom>
              <a:avLst/>
              <a:gdLst/>
              <a:ahLst/>
              <a:cxnLst/>
              <a:rect l="l" t="t" r="r" b="b"/>
              <a:pathLst>
                <a:path w="6677025" h="6867525">
                  <a:moveTo>
                    <a:pt x="1408380" y="38337"/>
                  </a:moveTo>
                  <a:lnTo>
                    <a:pt x="6657522" y="52356"/>
                  </a:lnTo>
                  <a:lnTo>
                    <a:pt x="6657522" y="6867569"/>
                  </a:lnTo>
                  <a:lnTo>
                    <a:pt x="-8830" y="6867569"/>
                  </a:lnTo>
                  <a:lnTo>
                    <a:pt x="1408380" y="38337"/>
                  </a:lnTo>
                </a:path>
              </a:pathLst>
            </a:custGeom>
            <a:ln w="1265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73230" y="2205101"/>
              <a:ext cx="323850" cy="1704975"/>
            </a:xfrm>
            <a:custGeom>
              <a:avLst/>
              <a:gdLst/>
              <a:ahLst/>
              <a:cxnLst/>
              <a:rect l="l" t="t" r="r" b="b"/>
              <a:pathLst>
                <a:path w="323850" h="1704975">
                  <a:moveTo>
                    <a:pt x="304355" y="25938"/>
                  </a:moveTo>
                  <a:lnTo>
                    <a:pt x="-18976" y="25938"/>
                  </a:lnTo>
                  <a:lnTo>
                    <a:pt x="-18976" y="1721408"/>
                  </a:lnTo>
                  <a:lnTo>
                    <a:pt x="304355" y="1721408"/>
                  </a:lnTo>
                  <a:lnTo>
                    <a:pt x="304355" y="2593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841" y="289300"/>
              <a:ext cx="3128221" cy="8204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329294" y="182499"/>
            <a:ext cx="26695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spc="30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2000" b="1" spc="30" dirty="0">
                <a:solidFill>
                  <a:srgbClr val="FFFFFF"/>
                </a:solidFill>
                <a:latin typeface="Calibri"/>
                <a:cs typeface="Calibri"/>
              </a:rPr>
              <a:t>28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000" b="1" spc="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6195">
              <a:lnSpc>
                <a:spcPct val="100000"/>
              </a:lnSpc>
              <a:spcBef>
                <a:spcPts val="100"/>
              </a:spcBef>
              <a:tabLst>
                <a:tab pos="5294630" algn="l"/>
              </a:tabLst>
            </a:pPr>
            <a:r>
              <a:rPr dirty="0"/>
              <a:t>B</a:t>
            </a:r>
            <a:r>
              <a:rPr spc="15" dirty="0"/>
              <a:t>a</a:t>
            </a:r>
            <a:r>
              <a:rPr dirty="0"/>
              <a:t>t</a:t>
            </a:r>
            <a:r>
              <a:rPr spc="-35" dirty="0"/>
              <a:t>c</a:t>
            </a:r>
            <a:r>
              <a:rPr dirty="0"/>
              <a:t>h</a:t>
            </a:r>
            <a:r>
              <a:rPr spc="-30" dirty="0"/>
              <a:t> </a:t>
            </a:r>
            <a:r>
              <a:rPr dirty="0"/>
              <a:t>N</a:t>
            </a:r>
            <a:r>
              <a:rPr spc="-25" dirty="0"/>
              <a:t>o</a:t>
            </a:r>
            <a:r>
              <a:rPr spc="30" dirty="0"/>
              <a:t>.</a:t>
            </a:r>
            <a:r>
              <a:rPr dirty="0"/>
              <a:t>:	</a:t>
            </a:r>
            <a:r>
              <a:rPr spc="-20" dirty="0"/>
              <a:t>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11926" y="1469961"/>
            <a:ext cx="5667375" cy="52197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123950">
              <a:lnSpc>
                <a:spcPct val="100000"/>
              </a:lnSpc>
              <a:spcBef>
                <a:spcPts val="100"/>
              </a:spcBef>
              <a:tabLst>
                <a:tab pos="1905000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Title:	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Spycamera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alibri"/>
              <a:cs typeface="Calibri"/>
            </a:endParaRPr>
          </a:p>
          <a:p>
            <a:pPr marL="1123950">
              <a:lnSpc>
                <a:spcPct val="100000"/>
              </a:lnSpc>
            </a:pP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Class:</a:t>
            </a:r>
            <a:r>
              <a:rPr sz="24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Calibri"/>
                <a:cs typeface="Calibri"/>
              </a:rPr>
              <a:t>II</a:t>
            </a:r>
            <a:r>
              <a:rPr sz="24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ECE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B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123950">
              <a:lnSpc>
                <a:spcPct val="100000"/>
              </a:lnSpc>
              <a:tabLst>
                <a:tab pos="2305685" algn="l"/>
              </a:tabLst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:	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spc="-2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3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spc="-114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8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b="1" spc="1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400" b="1" spc="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Calibri"/>
              <a:cs typeface="Calibri"/>
            </a:endParaRPr>
          </a:p>
          <a:p>
            <a:pPr marL="1123950">
              <a:lnSpc>
                <a:spcPct val="100000"/>
              </a:lnSpc>
            </a:pP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24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endParaRPr sz="2400">
              <a:latin typeface="Calibri"/>
              <a:cs typeface="Calibri"/>
            </a:endParaRPr>
          </a:p>
          <a:p>
            <a:pPr marL="1900555" indent="-457834">
              <a:lnSpc>
                <a:spcPts val="2870"/>
              </a:lnSpc>
              <a:spcBef>
                <a:spcPts val="1975"/>
              </a:spcBef>
              <a:buAutoNum type="arabicPeriod"/>
              <a:tabLst>
                <a:tab pos="1900555" algn="l"/>
                <a:tab pos="1901189" algn="l"/>
              </a:tabLst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19EC093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K.SOWNDAR</a:t>
            </a:r>
            <a:endParaRPr sz="2400">
              <a:latin typeface="Calibri"/>
              <a:cs typeface="Calibri"/>
            </a:endParaRPr>
          </a:p>
          <a:p>
            <a:pPr marL="1900555" indent="-457834">
              <a:lnSpc>
                <a:spcPts val="2870"/>
              </a:lnSpc>
              <a:buAutoNum type="arabicPeriod"/>
              <a:tabLst>
                <a:tab pos="1900555" algn="l"/>
                <a:tab pos="1901189" algn="l"/>
              </a:tabLst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19EC065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N.PRAVEEN</a:t>
            </a:r>
            <a:endParaRPr sz="2400">
              <a:latin typeface="Calibri"/>
              <a:cs typeface="Calibri"/>
            </a:endParaRPr>
          </a:p>
          <a:p>
            <a:pPr marL="1900555" indent="-457834">
              <a:lnSpc>
                <a:spcPts val="2865"/>
              </a:lnSpc>
              <a:spcBef>
                <a:spcPts val="50"/>
              </a:spcBef>
              <a:buAutoNum type="arabicPeriod"/>
              <a:tabLst>
                <a:tab pos="1900555" algn="l"/>
                <a:tab pos="1901189" algn="l"/>
              </a:tabLst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19EC079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S.ROOPAK</a:t>
            </a:r>
            <a:endParaRPr sz="2400">
              <a:latin typeface="Calibri"/>
              <a:cs typeface="Calibri"/>
            </a:endParaRPr>
          </a:p>
          <a:p>
            <a:pPr marL="1900555" indent="-457834">
              <a:lnSpc>
                <a:spcPts val="2865"/>
              </a:lnSpc>
              <a:buAutoNum type="arabicPeriod"/>
              <a:tabLst>
                <a:tab pos="1900555" algn="l"/>
                <a:tab pos="1901189" algn="l"/>
              </a:tabLst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19EC091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G.P.SHWETHAA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Date:</a:t>
            </a:r>
            <a:r>
              <a:rPr lang="en-US" sz="2400" b="1" spc="-35" dirty="0">
                <a:solidFill>
                  <a:srgbClr val="FFFFFF"/>
                </a:solidFill>
                <a:latin typeface="Calibri"/>
                <a:cs typeface="Calibri"/>
              </a:rPr>
              <a:t> 20</a:t>
            </a:r>
            <a:r>
              <a:rPr lang="en-US" sz="2400" b="1" spc="-5" dirty="0">
                <a:solidFill>
                  <a:srgbClr val="FFFFFF"/>
                </a:solidFill>
                <a:latin typeface="Calibri"/>
                <a:cs typeface="Calibri"/>
              </a:rPr>
              <a:t>.04.2021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410" y="704215"/>
            <a:ext cx="35883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dirty="0">
                <a:solidFill>
                  <a:srgbClr val="000000"/>
                </a:solidFill>
                <a:latin typeface="Arial Black"/>
                <a:cs typeface="Arial Black"/>
              </a:rPr>
              <a:t>REFERENCES: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0794" y="1360741"/>
            <a:ext cx="9980295" cy="515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ts val="287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https://blog.asksensors.com/connect-pir-motion-sensor-esp32-mqtt/</a:t>
            </a:r>
            <a:endParaRPr sz="2400">
              <a:latin typeface="Calibri"/>
              <a:cs typeface="Calibri"/>
            </a:endParaRPr>
          </a:p>
          <a:p>
            <a:pPr marL="298450" marR="172085" indent="-286385">
              <a:lnSpc>
                <a:spcPts val="2930"/>
              </a:lnSpc>
              <a:spcBef>
                <a:spcPts val="45"/>
              </a:spcBef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https://randomnerdtutorials.com/installing-the-esp32-board-in-arduino-ide- </a:t>
            </a:r>
            <a:r>
              <a:rPr sz="2400" spc="-5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windows-instructions/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745"/>
              </a:lnSpc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https://electronicsinnovation.com/how-to-make-an-esp32-cam-blynk-app-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ts val="2865"/>
              </a:lnSpc>
              <a:spcBef>
                <a:spcPts val="50"/>
              </a:spcBef>
            </a:pP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based-security-camera-with-motion-detection/</a:t>
            </a:r>
            <a:endParaRPr sz="2400">
              <a:latin typeface="Calibri"/>
              <a:cs typeface="Calibri"/>
            </a:endParaRPr>
          </a:p>
          <a:p>
            <a:pPr marL="298450" marR="552450" indent="-286385">
              <a:lnSpc>
                <a:spcPts val="286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https://randomnerdtutorials.com/esp32-cam-pir-motion-detector-photo- </a:t>
            </a:r>
            <a:r>
              <a:rPr sz="2400" spc="-530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capture/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820"/>
              </a:lnSpc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https://www.electronics-lab.com/project/video-streaming-server-esp32-cam/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870"/>
              </a:lnSpc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https://iotdesignpro.com/projects/iot-controlled-led-using-esp32-with-blynk-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ts val="2870"/>
              </a:lnSpc>
              <a:spcBef>
                <a:spcPts val="50"/>
              </a:spcBef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app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855"/>
              </a:lnSpc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https://www.viralsciencecreativity.com/post/esp32-cam-blynk-multiple-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ts val="2865"/>
              </a:lnSpc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camera-surveillance</a:t>
            </a:r>
            <a:endParaRPr sz="2400">
              <a:latin typeface="Calibri"/>
              <a:cs typeface="Calibri"/>
            </a:endParaRPr>
          </a:p>
          <a:p>
            <a:pPr marL="298450" marR="1048385" indent="-286385">
              <a:lnSpc>
                <a:spcPts val="2850"/>
              </a:lnSpc>
              <a:spcBef>
                <a:spcPts val="170"/>
              </a:spcBef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https://www.elementzonline.com/blog/Accessing-ESP32-CAM-Video- </a:t>
            </a:r>
            <a:r>
              <a:rPr sz="2400" spc="-530" dirty="0">
                <a:solidFill>
                  <a:srgbClr val="0462C1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Streaming-from-anywhere-in-the-world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58325" y="0"/>
            <a:ext cx="273367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775" y="598741"/>
            <a:ext cx="10080625" cy="552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ts val="2865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http://192.168.82.131/</a:t>
            </a:r>
            <a:endParaRPr sz="2400">
              <a:latin typeface="Calibri"/>
              <a:cs typeface="Calibri"/>
            </a:endParaRPr>
          </a:p>
          <a:p>
            <a:pPr marL="298450" marR="376555" indent="-286385">
              <a:lnSpc>
                <a:spcPts val="2930"/>
              </a:lnSpc>
              <a:spcBef>
                <a:spcPts val="45"/>
              </a:spcBef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https://i0.wp.com/techtutorialsx.com/wp-content/uploads/2018/07/esp32- </a:t>
            </a:r>
            <a:r>
              <a:rPr sz="2400" spc="-5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pir-motion-detector-arduino.png?resize=875%2C787&amp;ssl=1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745"/>
              </a:lnSpc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https://techtutorialsx.com/2018/07/01/esp32-arduino-pir-motion-sensor/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865"/>
              </a:lnSpc>
              <a:spcBef>
                <a:spcPts val="50"/>
              </a:spcBef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https://www.hackster.io/ashshaks/esp32-cam-face-detection-face-recognition-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ts val="2855"/>
              </a:lnSpc>
            </a:pP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2468e0</a:t>
            </a:r>
            <a:endParaRPr sz="2400">
              <a:latin typeface="Calibri"/>
              <a:cs typeface="Calibri"/>
            </a:endParaRPr>
          </a:p>
          <a:p>
            <a:pPr marL="298450" marR="748665" indent="-286385">
              <a:lnSpc>
                <a:spcPts val="2930"/>
              </a:lnSpc>
              <a:spcBef>
                <a:spcPts val="40"/>
              </a:spcBef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https://maker.pro/arduino/projects/how-to-build-an-esp32-based-facial- </a:t>
            </a:r>
            <a:r>
              <a:rPr sz="2400" spc="-530" dirty="0">
                <a:solidFill>
                  <a:srgbClr val="0462C1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recognition-system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745"/>
              </a:lnSpc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https://www.espressif.com/en/products/socs/esp32#:~:text=Engineered%20fo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ts val="2865"/>
              </a:lnSpc>
              <a:spcBef>
                <a:spcPts val="50"/>
              </a:spcBef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r%20mobile%20devices%2C%20wearable,modes%20and%20dynamic%20pow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ts val="2855"/>
              </a:lnSpc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er%20scaling</a:t>
            </a:r>
            <a:r>
              <a:rPr sz="2400" spc="-5" dirty="0">
                <a:latin typeface="Calibri"/>
                <a:cs typeface="Calibri"/>
                <a:hlinkClick r:id="rId7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8450" marR="1101090" indent="-286385">
              <a:lnSpc>
                <a:spcPts val="2930"/>
              </a:lnSpc>
              <a:spcBef>
                <a:spcPts val="45"/>
              </a:spcBef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https://create.arduino.cc/projecthub/benjineering/easy-iot-remotely- </a:t>
            </a:r>
            <a:r>
              <a:rPr sz="2400" spc="-530" dirty="0">
                <a:solidFill>
                  <a:srgbClr val="0462C1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controlling-esp32-using-an-android-app-99a1dd</a:t>
            </a:r>
            <a:endParaRPr sz="2400">
              <a:latin typeface="Calibri"/>
              <a:cs typeface="Calibri"/>
            </a:endParaRPr>
          </a:p>
          <a:p>
            <a:pPr marL="298450" indent="-286385">
              <a:lnSpc>
                <a:spcPts val="2745"/>
              </a:lnSpc>
              <a:buClr>
                <a:srgbClr val="000000"/>
              </a:buClr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https://www.instructables.com/How-to-Add-WiFi-Control-to-Any-Project-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50"/>
              </a:spcBef>
            </a:pP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ESP32-Begin/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01175" y="0"/>
            <a:ext cx="2743200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8325" y="0"/>
            <a:ext cx="2733675" cy="6762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6925" y="895350"/>
            <a:ext cx="807720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57" y="324230"/>
            <a:ext cx="46577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33930" algn="l"/>
              </a:tabLst>
            </a:pPr>
            <a:r>
              <a:rPr sz="3600" b="0" spc="20" dirty="0">
                <a:solidFill>
                  <a:srgbClr val="000000"/>
                </a:solidFill>
                <a:latin typeface="Arial Black"/>
                <a:cs typeface="Arial Black"/>
              </a:rPr>
              <a:t>P</a:t>
            </a:r>
            <a:r>
              <a:rPr sz="3600" b="0" spc="45" dirty="0">
                <a:solidFill>
                  <a:srgbClr val="000000"/>
                </a:solidFill>
                <a:latin typeface="Arial Black"/>
                <a:cs typeface="Arial Black"/>
              </a:rPr>
              <a:t>r</a:t>
            </a:r>
            <a:r>
              <a:rPr sz="3600" b="0" dirty="0">
                <a:solidFill>
                  <a:srgbClr val="000000"/>
                </a:solidFill>
                <a:latin typeface="Arial Black"/>
                <a:cs typeface="Arial Black"/>
              </a:rPr>
              <a:t>oblem	</a:t>
            </a:r>
            <a:r>
              <a:rPr sz="3600" b="0" spc="-40" dirty="0">
                <a:solidFill>
                  <a:srgbClr val="000000"/>
                </a:solidFill>
                <a:latin typeface="Arial Black"/>
                <a:cs typeface="Arial Black"/>
              </a:rPr>
              <a:t>D</a:t>
            </a:r>
            <a:r>
              <a:rPr sz="3600" b="0" dirty="0">
                <a:solidFill>
                  <a:srgbClr val="000000"/>
                </a:solidFill>
                <a:latin typeface="Arial Black"/>
                <a:cs typeface="Arial Black"/>
              </a:rPr>
              <a:t>e</a:t>
            </a:r>
            <a:r>
              <a:rPr sz="3600" b="0" spc="15" dirty="0">
                <a:solidFill>
                  <a:srgbClr val="000000"/>
                </a:solidFill>
                <a:latin typeface="Arial Black"/>
                <a:cs typeface="Arial Black"/>
              </a:rPr>
              <a:t>f</a:t>
            </a:r>
            <a:r>
              <a:rPr sz="3600" b="0" dirty="0">
                <a:solidFill>
                  <a:srgbClr val="000000"/>
                </a:solidFill>
                <a:latin typeface="Arial Black"/>
                <a:cs typeface="Arial Black"/>
              </a:rPr>
              <a:t>ini</a:t>
            </a:r>
            <a:r>
              <a:rPr sz="3600" b="0" spc="-30" dirty="0">
                <a:solidFill>
                  <a:srgbClr val="000000"/>
                </a:solidFill>
                <a:latin typeface="Arial Black"/>
                <a:cs typeface="Arial Black"/>
              </a:rPr>
              <a:t>t</a:t>
            </a:r>
            <a:r>
              <a:rPr sz="3600" b="0" dirty="0">
                <a:solidFill>
                  <a:srgbClr val="000000"/>
                </a:solidFill>
                <a:latin typeface="Arial Black"/>
                <a:cs typeface="Arial Black"/>
              </a:rPr>
              <a:t>ion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2514" y="1395094"/>
            <a:ext cx="9025890" cy="2586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day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day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life,we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facing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consequences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,particularly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10" dirty="0">
                <a:latin typeface="Calibri"/>
                <a:cs typeface="Calibri"/>
              </a:rPr>
              <a:t>home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security.Some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422275" indent="-410209">
              <a:lnSpc>
                <a:spcPct val="100000"/>
              </a:lnSpc>
              <a:buFont typeface="Wingdings"/>
              <a:buChar char=""/>
              <a:tabLst>
                <a:tab pos="422275" algn="l"/>
                <a:tab pos="422909" algn="l"/>
              </a:tabLst>
            </a:pPr>
            <a:r>
              <a:rPr sz="2400" spc="-40" dirty="0">
                <a:latin typeface="Calibri"/>
                <a:cs typeface="Calibri"/>
              </a:rPr>
              <a:t>Robbery.</a:t>
            </a:r>
            <a:endParaRPr sz="2400">
              <a:latin typeface="Calibri"/>
              <a:cs typeface="Calibri"/>
            </a:endParaRPr>
          </a:p>
          <a:p>
            <a:pPr marL="422275" indent="-410209">
              <a:lnSpc>
                <a:spcPts val="2865"/>
              </a:lnSpc>
              <a:spcBef>
                <a:spcPts val="55"/>
              </a:spcBef>
              <a:buFont typeface="Wingdings"/>
              <a:buChar char=""/>
              <a:tabLst>
                <a:tab pos="422275" algn="l"/>
                <a:tab pos="422909" algn="l"/>
              </a:tabLst>
            </a:pP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Kids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Aged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people.</a:t>
            </a:r>
            <a:endParaRPr sz="2400">
              <a:latin typeface="Calibri"/>
              <a:cs typeface="Calibri"/>
            </a:endParaRPr>
          </a:p>
          <a:p>
            <a:pPr marL="422275" indent="-410209">
              <a:lnSpc>
                <a:spcPts val="2855"/>
              </a:lnSpc>
              <a:buFont typeface="Wingdings"/>
              <a:buChar char=""/>
              <a:tabLst>
                <a:tab pos="422275" algn="l"/>
                <a:tab pos="422909" algn="l"/>
                <a:tab pos="965200" algn="l"/>
              </a:tabLst>
            </a:pPr>
            <a:r>
              <a:rPr sz="2400" spc="5" dirty="0">
                <a:latin typeface="Calibri"/>
                <a:cs typeface="Calibri"/>
              </a:rPr>
              <a:t>For	</a:t>
            </a:r>
            <a:r>
              <a:rPr sz="2400" spc="10" dirty="0">
                <a:latin typeface="Calibri"/>
                <a:cs typeface="Calibri"/>
              </a:rPr>
              <a:t>House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Patient.</a:t>
            </a:r>
            <a:endParaRPr sz="2400">
              <a:latin typeface="Calibri"/>
              <a:cs typeface="Calibri"/>
            </a:endParaRPr>
          </a:p>
          <a:p>
            <a:pPr marL="422275" indent="-410209">
              <a:lnSpc>
                <a:spcPts val="2865"/>
              </a:lnSpc>
              <a:buFont typeface="Wingdings"/>
              <a:buChar char=""/>
              <a:tabLst>
                <a:tab pos="422275" algn="l"/>
                <a:tab pos="422909" algn="l"/>
              </a:tabLst>
            </a:pPr>
            <a:r>
              <a:rPr sz="2400" spc="-20" dirty="0">
                <a:latin typeface="Calibri"/>
                <a:cs typeface="Calibri"/>
              </a:rPr>
              <a:t>Relatives.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1157" y="2076450"/>
            <a:ext cx="2321827" cy="22288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2850" y="4219575"/>
            <a:ext cx="3171825" cy="2447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91450" y="4533900"/>
            <a:ext cx="4048125" cy="2133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8800" y="0"/>
            <a:ext cx="2743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57" y="324230"/>
            <a:ext cx="61937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0" dirty="0">
                <a:solidFill>
                  <a:srgbClr val="000000"/>
                </a:solidFill>
                <a:latin typeface="Arial Black"/>
                <a:cs typeface="Arial Black"/>
              </a:rPr>
              <a:t>Market</a:t>
            </a:r>
            <a:r>
              <a:rPr sz="3600" b="0" spc="1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dirty="0">
                <a:solidFill>
                  <a:srgbClr val="000000"/>
                </a:solidFill>
                <a:latin typeface="Arial Black"/>
                <a:cs typeface="Arial Black"/>
              </a:rPr>
              <a:t>Analysis</a:t>
            </a:r>
            <a:r>
              <a:rPr sz="3600" b="0" spc="2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dirty="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r>
              <a:rPr sz="3600" b="0" spc="-5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20" dirty="0">
                <a:solidFill>
                  <a:srgbClr val="000000"/>
                </a:solidFill>
                <a:latin typeface="Arial Black"/>
                <a:cs typeface="Arial Black"/>
              </a:rPr>
              <a:t>Survey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76" y="2485825"/>
            <a:ext cx="3595848" cy="23862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5537" y="2386310"/>
            <a:ext cx="7155814" cy="36797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22718" y="1952053"/>
            <a:ext cx="2007870" cy="7543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20" dirty="0">
                <a:latin typeface="Arial Black"/>
                <a:cs typeface="Arial Black"/>
              </a:rPr>
              <a:t>ROBBERY </a:t>
            </a:r>
            <a:r>
              <a:rPr sz="2400" spc="-15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S</a:t>
            </a:r>
            <a:r>
              <a:rPr sz="2400" spc="-160" dirty="0">
                <a:latin typeface="Arial Black"/>
                <a:cs typeface="Arial Black"/>
              </a:rPr>
              <a:t>T</a:t>
            </a:r>
            <a:r>
              <a:rPr sz="2400" spc="-145" dirty="0">
                <a:latin typeface="Arial Black"/>
                <a:cs typeface="Arial Black"/>
              </a:rPr>
              <a:t>A</a:t>
            </a:r>
            <a:r>
              <a:rPr sz="2400" spc="-10" dirty="0">
                <a:latin typeface="Arial Black"/>
                <a:cs typeface="Arial Black"/>
              </a:rPr>
              <a:t>T</a:t>
            </a:r>
            <a:r>
              <a:rPr sz="2400" spc="-35" dirty="0">
                <a:latin typeface="Arial Black"/>
                <a:cs typeface="Arial Black"/>
              </a:rPr>
              <a:t>I</a:t>
            </a:r>
            <a:r>
              <a:rPr sz="2400" spc="-10" dirty="0">
                <a:latin typeface="Arial Black"/>
                <a:cs typeface="Arial Black"/>
              </a:rPr>
              <a:t>ST</a:t>
            </a:r>
            <a:r>
              <a:rPr sz="2400" spc="-35" dirty="0">
                <a:latin typeface="Arial Black"/>
                <a:cs typeface="Arial Black"/>
              </a:rPr>
              <a:t>I</a:t>
            </a:r>
            <a:r>
              <a:rPr sz="2400" dirty="0">
                <a:latin typeface="Arial Black"/>
                <a:cs typeface="Arial Black"/>
              </a:rPr>
              <a:t>CS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8325" y="0"/>
            <a:ext cx="2733675" cy="6762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78519" y="6115684"/>
            <a:ext cx="346773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SOURCE:https://images.app.goo.gl/7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MZB55EBLvE8a9t48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450" y="1523618"/>
            <a:ext cx="2952750" cy="17278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-5" dirty="0">
                <a:latin typeface="Calibri"/>
                <a:cs typeface="Calibri"/>
              </a:rPr>
              <a:t>Apartments</a:t>
            </a: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15" dirty="0">
                <a:latin typeface="Calibri"/>
                <a:cs typeface="Calibri"/>
              </a:rPr>
              <a:t>Own</a:t>
            </a:r>
            <a:r>
              <a:rPr sz="2750" spc="-2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houses</a:t>
            </a: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20" dirty="0">
                <a:latin typeface="Calibri"/>
                <a:cs typeface="Calibri"/>
              </a:rPr>
              <a:t>Smart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city</a:t>
            </a: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-5" dirty="0">
                <a:latin typeface="Calibri"/>
                <a:cs typeface="Calibri"/>
              </a:rPr>
              <a:t>In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election</a:t>
            </a:r>
            <a:r>
              <a:rPr sz="2750" spc="2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votin</a:t>
            </a: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472" y="483235"/>
            <a:ext cx="45091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5" dirty="0">
                <a:solidFill>
                  <a:srgbClr val="000000"/>
                </a:solidFill>
                <a:latin typeface="Arial Black"/>
                <a:cs typeface="Arial Black"/>
              </a:rPr>
              <a:t>Target</a:t>
            </a:r>
            <a:r>
              <a:rPr sz="3600" b="0" spc="-7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Arial Black"/>
                <a:cs typeface="Arial Black"/>
              </a:rPr>
              <a:t>Customers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1125" y="1714500"/>
            <a:ext cx="2381250" cy="2066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2525" y="4171950"/>
            <a:ext cx="2782897" cy="2066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86825" y="3962400"/>
            <a:ext cx="2743200" cy="2057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86825" y="1762125"/>
            <a:ext cx="2743200" cy="18383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58325" y="0"/>
            <a:ext cx="273367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57" y="324230"/>
            <a:ext cx="20847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0" dirty="0">
                <a:latin typeface="Arial Black"/>
                <a:cs typeface="Arial Black"/>
              </a:rPr>
              <a:t>S</a:t>
            </a:r>
            <a:r>
              <a:rPr sz="3600" dirty="0">
                <a:latin typeface="Arial Black"/>
                <a:cs typeface="Arial Black"/>
              </a:rPr>
              <a:t>olu</a:t>
            </a:r>
            <a:r>
              <a:rPr sz="3600" spc="-30" dirty="0">
                <a:latin typeface="Arial Black"/>
                <a:cs typeface="Arial Black"/>
              </a:rPr>
              <a:t>t</a:t>
            </a:r>
            <a:r>
              <a:rPr sz="3600" dirty="0">
                <a:latin typeface="Arial Black"/>
                <a:cs typeface="Arial Black"/>
              </a:rPr>
              <a:t>ion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" y="5247409"/>
            <a:ext cx="1576566" cy="12872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7450" y="3438525"/>
            <a:ext cx="7000875" cy="2971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2667" y="1548383"/>
            <a:ext cx="7950834" cy="1127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  <a:tabLst>
                <a:tab pos="1375410" algn="l"/>
              </a:tabLst>
            </a:pP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f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il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 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  respective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watch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live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stream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via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mobile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8325" y="0"/>
            <a:ext cx="273367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2511" y="446156"/>
            <a:ext cx="5251297" cy="57623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1062" y="510286"/>
            <a:ext cx="37020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20" dirty="0">
                <a:solidFill>
                  <a:srgbClr val="000000"/>
                </a:solidFill>
                <a:latin typeface="Arial Black"/>
                <a:cs typeface="Arial Black"/>
              </a:rPr>
              <a:t>Block</a:t>
            </a:r>
            <a:r>
              <a:rPr sz="3600" b="0" spc="-1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20" dirty="0">
                <a:solidFill>
                  <a:srgbClr val="000000"/>
                </a:solidFill>
                <a:latin typeface="Arial Black"/>
                <a:cs typeface="Arial Black"/>
              </a:rPr>
              <a:t>Diagram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8325" y="0"/>
            <a:ext cx="273367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422" y="459740"/>
            <a:ext cx="39687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dirty="0">
                <a:solidFill>
                  <a:srgbClr val="000000"/>
                </a:solidFill>
                <a:latin typeface="Arial Black"/>
                <a:cs typeface="Arial Black"/>
              </a:rPr>
              <a:t>Circuit</a:t>
            </a:r>
            <a:r>
              <a:rPr sz="3600" b="0" spc="-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20" dirty="0">
                <a:solidFill>
                  <a:srgbClr val="000000"/>
                </a:solidFill>
                <a:latin typeface="Arial Black"/>
                <a:cs typeface="Arial Black"/>
              </a:rPr>
              <a:t>Diagram</a:t>
            </a:r>
            <a:endParaRPr sz="36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38475" y="1685352"/>
            <a:ext cx="5967730" cy="4610735"/>
            <a:chOff x="3038475" y="1685352"/>
            <a:chExt cx="5967730" cy="4610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8475" y="1685352"/>
              <a:ext cx="5967730" cy="3086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5975" y="4295775"/>
              <a:ext cx="2009775" cy="2000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23282" y="3114675"/>
              <a:ext cx="995680" cy="2057400"/>
            </a:xfrm>
            <a:custGeom>
              <a:avLst/>
              <a:gdLst/>
              <a:ahLst/>
              <a:cxnLst/>
              <a:rect l="l" t="t" r="r" b="b"/>
              <a:pathLst>
                <a:path w="995679" h="2057400">
                  <a:moveTo>
                    <a:pt x="952701" y="1992894"/>
                  </a:moveTo>
                  <a:lnTo>
                    <a:pt x="926972" y="2005330"/>
                  </a:lnTo>
                  <a:lnTo>
                    <a:pt x="994409" y="2057400"/>
                  </a:lnTo>
                  <a:lnTo>
                    <a:pt x="995122" y="2004314"/>
                  </a:lnTo>
                  <a:lnTo>
                    <a:pt x="958214" y="2004314"/>
                  </a:lnTo>
                  <a:lnTo>
                    <a:pt x="952701" y="1992894"/>
                  </a:lnTo>
                  <a:close/>
                </a:path>
                <a:path w="995679" h="2057400">
                  <a:moveTo>
                    <a:pt x="969834" y="1984613"/>
                  </a:moveTo>
                  <a:lnTo>
                    <a:pt x="952701" y="1992894"/>
                  </a:lnTo>
                  <a:lnTo>
                    <a:pt x="958214" y="2004314"/>
                  </a:lnTo>
                  <a:lnTo>
                    <a:pt x="975359" y="1996058"/>
                  </a:lnTo>
                  <a:lnTo>
                    <a:pt x="969834" y="1984613"/>
                  </a:lnTo>
                  <a:close/>
                </a:path>
                <a:path w="995679" h="2057400">
                  <a:moveTo>
                    <a:pt x="995552" y="1972183"/>
                  </a:moveTo>
                  <a:lnTo>
                    <a:pt x="969834" y="1984613"/>
                  </a:lnTo>
                  <a:lnTo>
                    <a:pt x="975359" y="1996058"/>
                  </a:lnTo>
                  <a:lnTo>
                    <a:pt x="958214" y="2004314"/>
                  </a:lnTo>
                  <a:lnTo>
                    <a:pt x="995122" y="2004314"/>
                  </a:lnTo>
                  <a:lnTo>
                    <a:pt x="995552" y="1972183"/>
                  </a:lnTo>
                  <a:close/>
                </a:path>
                <a:path w="995679" h="2057400">
                  <a:moveTo>
                    <a:pt x="42851" y="64505"/>
                  </a:moveTo>
                  <a:lnTo>
                    <a:pt x="25718" y="72786"/>
                  </a:lnTo>
                  <a:lnTo>
                    <a:pt x="952701" y="1992894"/>
                  </a:lnTo>
                  <a:lnTo>
                    <a:pt x="969834" y="1984613"/>
                  </a:lnTo>
                  <a:lnTo>
                    <a:pt x="42851" y="64505"/>
                  </a:lnTo>
                  <a:close/>
                </a:path>
                <a:path w="995679" h="2057400">
                  <a:moveTo>
                    <a:pt x="1142" y="0"/>
                  </a:moveTo>
                  <a:lnTo>
                    <a:pt x="0" y="85216"/>
                  </a:lnTo>
                  <a:lnTo>
                    <a:pt x="25718" y="72786"/>
                  </a:lnTo>
                  <a:lnTo>
                    <a:pt x="20192" y="61340"/>
                  </a:lnTo>
                  <a:lnTo>
                    <a:pt x="37337" y="53086"/>
                  </a:lnTo>
                  <a:lnTo>
                    <a:pt x="66477" y="53086"/>
                  </a:lnTo>
                  <a:lnTo>
                    <a:pt x="68579" y="52070"/>
                  </a:lnTo>
                  <a:lnTo>
                    <a:pt x="1142" y="0"/>
                  </a:lnTo>
                  <a:close/>
                </a:path>
                <a:path w="995679" h="2057400">
                  <a:moveTo>
                    <a:pt x="37337" y="53086"/>
                  </a:moveTo>
                  <a:lnTo>
                    <a:pt x="20192" y="61340"/>
                  </a:lnTo>
                  <a:lnTo>
                    <a:pt x="25718" y="72786"/>
                  </a:lnTo>
                  <a:lnTo>
                    <a:pt x="42851" y="64505"/>
                  </a:lnTo>
                  <a:lnTo>
                    <a:pt x="37337" y="53086"/>
                  </a:lnTo>
                  <a:close/>
                </a:path>
                <a:path w="995679" h="2057400">
                  <a:moveTo>
                    <a:pt x="66477" y="53086"/>
                  </a:moveTo>
                  <a:lnTo>
                    <a:pt x="37337" y="53086"/>
                  </a:lnTo>
                  <a:lnTo>
                    <a:pt x="42851" y="64505"/>
                  </a:lnTo>
                  <a:lnTo>
                    <a:pt x="66477" y="5308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29279" y="2600325"/>
              <a:ext cx="83820" cy="2543810"/>
            </a:xfrm>
            <a:custGeom>
              <a:avLst/>
              <a:gdLst/>
              <a:ahLst/>
              <a:cxnLst/>
              <a:rect l="l" t="t" r="r" b="b"/>
              <a:pathLst>
                <a:path w="83820" h="2543810">
                  <a:moveTo>
                    <a:pt x="35902" y="2467387"/>
                  </a:moveTo>
                  <a:lnTo>
                    <a:pt x="7366" y="2467483"/>
                  </a:lnTo>
                  <a:lnTo>
                    <a:pt x="45720" y="2543556"/>
                  </a:lnTo>
                  <a:lnTo>
                    <a:pt x="77205" y="2480056"/>
                  </a:lnTo>
                  <a:lnTo>
                    <a:pt x="35941" y="2480056"/>
                  </a:lnTo>
                  <a:lnTo>
                    <a:pt x="35902" y="2467387"/>
                  </a:lnTo>
                  <a:close/>
                </a:path>
                <a:path w="83820" h="2543810">
                  <a:moveTo>
                    <a:pt x="54952" y="2467324"/>
                  </a:moveTo>
                  <a:lnTo>
                    <a:pt x="35902" y="2467387"/>
                  </a:lnTo>
                  <a:lnTo>
                    <a:pt x="35941" y="2480056"/>
                  </a:lnTo>
                  <a:lnTo>
                    <a:pt x="54991" y="2479929"/>
                  </a:lnTo>
                  <a:lnTo>
                    <a:pt x="54952" y="2467324"/>
                  </a:lnTo>
                  <a:close/>
                </a:path>
                <a:path w="83820" h="2543810">
                  <a:moveTo>
                    <a:pt x="83566" y="2467229"/>
                  </a:moveTo>
                  <a:lnTo>
                    <a:pt x="54952" y="2467324"/>
                  </a:lnTo>
                  <a:lnTo>
                    <a:pt x="54991" y="2479929"/>
                  </a:lnTo>
                  <a:lnTo>
                    <a:pt x="35941" y="2480056"/>
                  </a:lnTo>
                  <a:lnTo>
                    <a:pt x="77205" y="2480056"/>
                  </a:lnTo>
                  <a:lnTo>
                    <a:pt x="83566" y="2467229"/>
                  </a:lnTo>
                  <a:close/>
                </a:path>
                <a:path w="83820" h="2543810">
                  <a:moveTo>
                    <a:pt x="47663" y="76168"/>
                  </a:moveTo>
                  <a:lnTo>
                    <a:pt x="28613" y="76231"/>
                  </a:lnTo>
                  <a:lnTo>
                    <a:pt x="35902" y="2467387"/>
                  </a:lnTo>
                  <a:lnTo>
                    <a:pt x="54952" y="2467324"/>
                  </a:lnTo>
                  <a:lnTo>
                    <a:pt x="47663" y="76168"/>
                  </a:lnTo>
                  <a:close/>
                </a:path>
                <a:path w="83820" h="2543810">
                  <a:moveTo>
                    <a:pt x="37846" y="0"/>
                  </a:moveTo>
                  <a:lnTo>
                    <a:pt x="0" y="76326"/>
                  </a:lnTo>
                  <a:lnTo>
                    <a:pt x="28613" y="76231"/>
                  </a:lnTo>
                  <a:lnTo>
                    <a:pt x="28575" y="63500"/>
                  </a:lnTo>
                  <a:lnTo>
                    <a:pt x="69861" y="63500"/>
                  </a:lnTo>
                  <a:lnTo>
                    <a:pt x="37846" y="0"/>
                  </a:lnTo>
                  <a:close/>
                </a:path>
                <a:path w="83820" h="2543810">
                  <a:moveTo>
                    <a:pt x="47625" y="63500"/>
                  </a:moveTo>
                  <a:lnTo>
                    <a:pt x="28575" y="63500"/>
                  </a:lnTo>
                  <a:lnTo>
                    <a:pt x="28613" y="76231"/>
                  </a:lnTo>
                  <a:lnTo>
                    <a:pt x="47663" y="76168"/>
                  </a:lnTo>
                  <a:lnTo>
                    <a:pt x="47625" y="63500"/>
                  </a:lnTo>
                  <a:close/>
                </a:path>
                <a:path w="83820" h="2543810">
                  <a:moveTo>
                    <a:pt x="69861" y="63500"/>
                  </a:moveTo>
                  <a:lnTo>
                    <a:pt x="47625" y="63500"/>
                  </a:lnTo>
                  <a:lnTo>
                    <a:pt x="47663" y="76168"/>
                  </a:lnTo>
                  <a:lnTo>
                    <a:pt x="76200" y="76073"/>
                  </a:lnTo>
                  <a:lnTo>
                    <a:pt x="69861" y="6350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1075" y="3581399"/>
              <a:ext cx="1111885" cy="1781810"/>
            </a:xfrm>
            <a:custGeom>
              <a:avLst/>
              <a:gdLst/>
              <a:ahLst/>
              <a:cxnLst/>
              <a:rect l="l" t="t" r="r" b="b"/>
              <a:pathLst>
                <a:path w="1111885" h="1781810">
                  <a:moveTo>
                    <a:pt x="1111504" y="1743075"/>
                  </a:moveTo>
                  <a:lnTo>
                    <a:pt x="1092708" y="1733804"/>
                  </a:lnTo>
                  <a:lnTo>
                    <a:pt x="1035050" y="1705356"/>
                  </a:lnTo>
                  <a:lnTo>
                    <a:pt x="1035189" y="1733867"/>
                  </a:lnTo>
                  <a:lnTo>
                    <a:pt x="53721" y="1738515"/>
                  </a:lnTo>
                  <a:lnTo>
                    <a:pt x="71208" y="1705102"/>
                  </a:lnTo>
                  <a:lnTo>
                    <a:pt x="77597" y="1692910"/>
                  </a:lnTo>
                  <a:lnTo>
                    <a:pt x="48983" y="1692389"/>
                  </a:lnTo>
                  <a:lnTo>
                    <a:pt x="77749" y="76365"/>
                  </a:lnTo>
                  <a:lnTo>
                    <a:pt x="106426" y="76835"/>
                  </a:lnTo>
                  <a:lnTo>
                    <a:pt x="99961" y="63373"/>
                  </a:lnTo>
                  <a:lnTo>
                    <a:pt x="69596" y="0"/>
                  </a:lnTo>
                  <a:lnTo>
                    <a:pt x="30226" y="75565"/>
                  </a:lnTo>
                  <a:lnTo>
                    <a:pt x="58699" y="76047"/>
                  </a:lnTo>
                  <a:lnTo>
                    <a:pt x="29933" y="1692046"/>
                  </a:lnTo>
                  <a:lnTo>
                    <a:pt x="1397" y="1691513"/>
                  </a:lnTo>
                  <a:lnTo>
                    <a:pt x="23901" y="1738655"/>
                  </a:lnTo>
                  <a:lnTo>
                    <a:pt x="0" y="1738757"/>
                  </a:lnTo>
                  <a:lnTo>
                    <a:pt x="0" y="1757807"/>
                  </a:lnTo>
                  <a:lnTo>
                    <a:pt x="32981" y="1757654"/>
                  </a:lnTo>
                  <a:lnTo>
                    <a:pt x="38100" y="1768348"/>
                  </a:lnTo>
                  <a:lnTo>
                    <a:pt x="43726" y="1757603"/>
                  </a:lnTo>
                  <a:lnTo>
                    <a:pt x="1035278" y="1752917"/>
                  </a:lnTo>
                  <a:lnTo>
                    <a:pt x="1035431" y="1781556"/>
                  </a:lnTo>
                  <a:lnTo>
                    <a:pt x="1111504" y="1743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66616" y="5095875"/>
              <a:ext cx="2255520" cy="156845"/>
            </a:xfrm>
            <a:custGeom>
              <a:avLst/>
              <a:gdLst/>
              <a:ahLst/>
              <a:cxnLst/>
              <a:rect l="l" t="t" r="r" b="b"/>
              <a:pathLst>
                <a:path w="2255520" h="156845">
                  <a:moveTo>
                    <a:pt x="2180717" y="80644"/>
                  </a:moveTo>
                  <a:lnTo>
                    <a:pt x="2179286" y="109216"/>
                  </a:lnTo>
                  <a:lnTo>
                    <a:pt x="2192020" y="109855"/>
                  </a:lnTo>
                  <a:lnTo>
                    <a:pt x="2191131" y="128905"/>
                  </a:lnTo>
                  <a:lnTo>
                    <a:pt x="2178299" y="128905"/>
                  </a:lnTo>
                  <a:lnTo>
                    <a:pt x="2176907" y="156718"/>
                  </a:lnTo>
                  <a:lnTo>
                    <a:pt x="2240494" y="128905"/>
                  </a:lnTo>
                  <a:lnTo>
                    <a:pt x="2191131" y="128905"/>
                  </a:lnTo>
                  <a:lnTo>
                    <a:pt x="2178332" y="128263"/>
                  </a:lnTo>
                  <a:lnTo>
                    <a:pt x="2241961" y="128263"/>
                  </a:lnTo>
                  <a:lnTo>
                    <a:pt x="2255012" y="122555"/>
                  </a:lnTo>
                  <a:lnTo>
                    <a:pt x="2180717" y="80644"/>
                  </a:lnTo>
                  <a:close/>
                </a:path>
                <a:path w="2255520" h="156845">
                  <a:moveTo>
                    <a:pt x="2179286" y="109216"/>
                  </a:moveTo>
                  <a:lnTo>
                    <a:pt x="2178332" y="128263"/>
                  </a:lnTo>
                  <a:lnTo>
                    <a:pt x="2191131" y="128905"/>
                  </a:lnTo>
                  <a:lnTo>
                    <a:pt x="2192020" y="109855"/>
                  </a:lnTo>
                  <a:lnTo>
                    <a:pt x="2179286" y="109216"/>
                  </a:lnTo>
                  <a:close/>
                </a:path>
                <a:path w="2255520" h="156845">
                  <a:moveTo>
                    <a:pt x="1016" y="0"/>
                  </a:moveTo>
                  <a:lnTo>
                    <a:pt x="0" y="19050"/>
                  </a:lnTo>
                  <a:lnTo>
                    <a:pt x="2178332" y="128263"/>
                  </a:lnTo>
                  <a:lnTo>
                    <a:pt x="2179286" y="109216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278751" y="5994717"/>
            <a:ext cx="1129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PIR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SENSOR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36966" y="4098607"/>
            <a:ext cx="1336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15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D</a:t>
            </a:r>
            <a:r>
              <a:rPr sz="1800" spc="-3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3101" y="4689157"/>
            <a:ext cx="1087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32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8325" y="0"/>
            <a:ext cx="273367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353060"/>
            <a:ext cx="39598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36040" algn="l"/>
              </a:tabLst>
            </a:pPr>
            <a:r>
              <a:rPr sz="3600" b="0" dirty="0">
                <a:solidFill>
                  <a:srgbClr val="000000"/>
                </a:solidFill>
                <a:latin typeface="Arial Black"/>
                <a:cs typeface="Arial Black"/>
              </a:rPr>
              <a:t>Core	</a:t>
            </a:r>
            <a:r>
              <a:rPr sz="3600" b="0" spc="-30" dirty="0">
                <a:solidFill>
                  <a:srgbClr val="000000"/>
                </a:solidFill>
                <a:latin typeface="Arial Black"/>
                <a:cs typeface="Arial Black"/>
              </a:rPr>
              <a:t>Innovation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1726" y="4601146"/>
            <a:ext cx="2498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Alerting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notification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884" y="2202618"/>
            <a:ext cx="1784151" cy="17822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0" y="2314575"/>
            <a:ext cx="1962150" cy="19431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85890" y="4600257"/>
            <a:ext cx="1851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Face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detection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5558" y="4658677"/>
            <a:ext cx="14687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alibri"/>
                <a:cs typeface="Calibri"/>
              </a:rPr>
              <a:t>Live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Stream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8325" y="0"/>
            <a:ext cx="2733675" cy="6762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85987" y="2028825"/>
            <a:ext cx="2439238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353060"/>
            <a:ext cx="52762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5" dirty="0">
                <a:solidFill>
                  <a:srgbClr val="000000"/>
                </a:solidFill>
                <a:latin typeface="Arial Black"/>
                <a:cs typeface="Arial Black"/>
              </a:rPr>
              <a:t>Prototype</a:t>
            </a:r>
            <a:r>
              <a:rPr sz="3600" b="0" spc="4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dirty="0">
                <a:solidFill>
                  <a:srgbClr val="000000"/>
                </a:solidFill>
                <a:latin typeface="Arial Black"/>
                <a:cs typeface="Arial Black"/>
              </a:rPr>
              <a:t>and</a:t>
            </a:r>
            <a:r>
              <a:rPr sz="3600" b="0" spc="-2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600" b="0" spc="-25" dirty="0">
                <a:solidFill>
                  <a:srgbClr val="000000"/>
                </a:solidFill>
                <a:latin typeface="Arial Black"/>
                <a:cs typeface="Arial Black"/>
              </a:rPr>
              <a:t>Result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8325" y="0"/>
            <a:ext cx="2733675" cy="6762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725" y="1609725"/>
            <a:ext cx="4552950" cy="4276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0900" y="1609725"/>
            <a:ext cx="4810125" cy="426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Batch No.: 13</vt:lpstr>
      <vt:lpstr>Problem Definition</vt:lpstr>
      <vt:lpstr>Market Analysis / Survey</vt:lpstr>
      <vt:lpstr>Target Customers</vt:lpstr>
      <vt:lpstr>PowerPoint Presentation</vt:lpstr>
      <vt:lpstr>Block Diagram</vt:lpstr>
      <vt:lpstr>Circuit Diagram</vt:lpstr>
      <vt:lpstr>Core Innovation</vt:lpstr>
      <vt:lpstr>Prototype and Result</vt:lpstr>
      <vt:lpstr>REFERENCES: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No.: 13</dc:title>
  <cp:revision>4</cp:revision>
  <dcterms:created xsi:type="dcterms:W3CDTF">2021-04-18T09:45:42Z</dcterms:created>
  <dcterms:modified xsi:type="dcterms:W3CDTF">2021-04-18T10:00:42Z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2021-04-18T00:00:00Z</vt:filetime>
  </property>
  <property fmtid="{D5CDD505-2E9C-101B-9397-08002B2CF9AE}" pid="3" name="LastSaved">
    <vt:filetime>2021-04-18T00:00:00Z</vt:filetime>
  </property>
</Properties>
</file>