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embeddedFontLst>
    <p:embeddedFont>
      <p:font typeface="Montserrat"/>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ontserrat-boldItalic.fntdata"/><Relationship Id="rId72" Type="http://schemas.openxmlformats.org/officeDocument/2006/relationships/font" Target="fonts/Montserrat-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Montserrat-bold.fntdata"/><Relationship Id="rId70" Type="http://schemas.openxmlformats.org/officeDocument/2006/relationships/font" Target="fonts/Montserrat-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f63e12e8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f63e12e8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to plan, track, and report requirements activities</a:t>
            </a:r>
            <a:endParaRPr/>
          </a:p>
          <a:p>
            <a:pPr indent="0" lvl="0" marL="0" rtl="0" algn="l">
              <a:spcBef>
                <a:spcPts val="0"/>
              </a:spcBef>
              <a:spcAft>
                <a:spcPts val="0"/>
              </a:spcAft>
              <a:buClr>
                <a:schemeClr val="dk1"/>
              </a:buClr>
              <a:buSzPts val="1100"/>
              <a:buFont typeface="Arial"/>
              <a:buNone/>
            </a:pPr>
            <a:r>
              <a:rPr lang="en"/>
              <a:t>How to perform configuration management activities</a:t>
            </a:r>
            <a:endParaRPr/>
          </a:p>
          <a:p>
            <a:pPr indent="0" lvl="0" marL="0" rtl="0" algn="l">
              <a:spcBef>
                <a:spcPts val="0"/>
              </a:spcBef>
              <a:spcAft>
                <a:spcPts val="0"/>
              </a:spcAft>
              <a:buClr>
                <a:schemeClr val="dk1"/>
              </a:buClr>
              <a:buSzPts val="1100"/>
              <a:buFont typeface="Arial"/>
              <a:buNone/>
            </a:pPr>
            <a:r>
              <a:rPr lang="en"/>
              <a:t>How to prioritize requirements</a:t>
            </a:r>
            <a:endParaRPr/>
          </a:p>
          <a:p>
            <a:pPr indent="0" lvl="0" marL="0" rtl="0" algn="l">
              <a:spcBef>
                <a:spcPts val="0"/>
              </a:spcBef>
              <a:spcAft>
                <a:spcPts val="0"/>
              </a:spcAft>
              <a:buClr>
                <a:schemeClr val="dk1"/>
              </a:buClr>
              <a:buSzPts val="1100"/>
              <a:buFont typeface="Arial"/>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4f63e12e8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4f63e12e8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if you are designing a house, it is much cheaper</a:t>
            </a:r>
            <a:endParaRPr/>
          </a:p>
          <a:p>
            <a:pPr indent="0" lvl="0" marL="0" rtl="0" algn="l">
              <a:spcBef>
                <a:spcPts val="0"/>
              </a:spcBef>
              <a:spcAft>
                <a:spcPts val="0"/>
              </a:spcAft>
              <a:buNone/>
            </a:pPr>
            <a:r>
              <a:rPr lang="en"/>
              <a:t>to decide where windows and walls will be on paper or a computer screen than after the</a:t>
            </a:r>
            <a:endParaRPr/>
          </a:p>
          <a:p>
            <a:pPr indent="0" lvl="0" marL="0" rtl="0" algn="l">
              <a:spcBef>
                <a:spcPts val="0"/>
              </a:spcBef>
              <a:spcAft>
                <a:spcPts val="0"/>
              </a:spcAft>
              <a:buNone/>
            </a:pPr>
            <a:r>
              <a:rPr lang="en"/>
              <a:t>entire house is framed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f63e12e8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f63e12e8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f63e12e8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f63e12e8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f63e12e8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f63e12e8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f63e12e8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f63e12e8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f63e12e8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f63e12e8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f63e12e8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f63e12e8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f63e12e8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f63e12e8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f63e12e8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f63e12e8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f63e12e8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f63e12e8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4f63e12e8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4f63e12e8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f63e12e8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4f63e12e8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f63e12e8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f63e12e8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4f63e12e8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4f63e12e8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f63e12e89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4f63e12e8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f63e12e8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4f63e12e8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4f63e12e8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4f63e12e8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f63e12e8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f63e12e8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4f63e12e8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4f63e12e8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4f63e12e8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4f63e12e8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f63e12e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f63e12e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f63e12e8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4f63e12e8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4f63e12e8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4f63e12e8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f63e12e8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4f63e12e8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4f63e12e89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4f63e12e89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4f63e12e8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4f63e12e8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4f63e12e8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4f63e12e8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4f63e12e8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4f63e12e8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4f63e12e8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4f63e12e8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4f63e12e8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4f63e12e8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4f63e12e89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4f63e12e89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f63e12e8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4f63e12e8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f63e12e89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4f63e12e8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4f63e12e89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4f63e12e8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4f63e12e8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4f63e12e8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4f63e12e89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4f63e12e89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4f63e12e8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4f63e12e8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plan, track, and report requirements activities</a:t>
            </a:r>
            <a:endParaRPr/>
          </a:p>
          <a:p>
            <a:pPr indent="0" lvl="0" marL="0" rtl="0" algn="l">
              <a:spcBef>
                <a:spcPts val="0"/>
              </a:spcBef>
              <a:spcAft>
                <a:spcPts val="0"/>
              </a:spcAft>
              <a:buNone/>
            </a:pPr>
            <a:r>
              <a:rPr lang="en"/>
              <a:t>How to perform configuration management activities</a:t>
            </a:r>
            <a:endParaRPr/>
          </a:p>
          <a:p>
            <a:pPr indent="0" lvl="0" marL="0" rtl="0" algn="l">
              <a:spcBef>
                <a:spcPts val="0"/>
              </a:spcBef>
              <a:spcAft>
                <a:spcPts val="0"/>
              </a:spcAft>
              <a:buNone/>
            </a:pPr>
            <a:r>
              <a:rPr lang="en"/>
              <a:t>How to prioritize requirements</a:t>
            </a:r>
            <a:endParaRPr/>
          </a:p>
          <a:p>
            <a:pPr indent="0" lvl="0" marL="0" rtl="0" algn="l">
              <a:spcBef>
                <a:spcPts val="0"/>
              </a:spcBef>
              <a:spcAft>
                <a:spcPts val="0"/>
              </a:spcAft>
              <a:buNone/>
            </a:pPr>
            <a:r>
              <a:rPr lang="en"/>
              <a:t>How to use product metrics</a:t>
            </a:r>
            <a:endParaRPr/>
          </a:p>
          <a:p>
            <a:pPr indent="0" lvl="0" marL="0" rtl="0" algn="l">
              <a:spcBef>
                <a:spcPts val="0"/>
              </a:spcBef>
              <a:spcAft>
                <a:spcPts val="0"/>
              </a:spcAft>
              <a:buNone/>
            </a:pPr>
            <a:r>
              <a:rPr lang="en"/>
              <a:t>How to trace and capture attributes of requirements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4f63e12e89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4f63e12e8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4f63e12e8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4f63e12e8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4f63e12e89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4f63e12e89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4f63e12e89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4f63e12e89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4f63e12e8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4f63e12e8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f63e12e8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f63e12e8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4f63e12e89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4f63e12e89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4f63e12e8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4f63e12e89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4f63e12e8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4f63e12e8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4f63e12e89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4f63e12e89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4f63e12e89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4f63e12e89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4f63e12e89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4f63e12e89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4f63e12e89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4f63e12e89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4f63e12e89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4f63e12e89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4f63e12e89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4f63e12e89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4f63e12e89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4f63e12e89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f63e12e8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f63e12e8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4f63e12e89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4f63e12e89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4f63e12e8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4f63e12e8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4f63e12e89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4f63e12e89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4f63e12e89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4f63e12e89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4f63e12e89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4f63e12e89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f63e12e8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f63e12e8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f63e12e8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f63e12e8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f63e12e8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f63e12e8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11.png"/><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52400"/>
            <a:ext cx="4260300" cy="121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9900"/>
                </a:solidFill>
              </a:rPr>
              <a:t>Project Scope Management</a:t>
            </a:r>
            <a:endParaRPr b="1" sz="3600">
              <a:solidFill>
                <a:srgbClr val="FF9900"/>
              </a:solidFill>
            </a:endParaRPr>
          </a:p>
        </p:txBody>
      </p:sp>
      <p:pic>
        <p:nvPicPr>
          <p:cNvPr id="55" name="Google Shape;55;p13"/>
          <p:cNvPicPr preferRelativeResize="0"/>
          <p:nvPr/>
        </p:nvPicPr>
        <p:blipFill>
          <a:blip r:embed="rId3">
            <a:alphaModFix/>
          </a:blip>
          <a:stretch>
            <a:fillRect/>
          </a:stretch>
        </p:blipFill>
        <p:spPr>
          <a:xfrm>
            <a:off x="4491300" y="0"/>
            <a:ext cx="4522149" cy="483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Planning scope management</a:t>
            </a:r>
            <a:endParaRPr sz="3600">
              <a:solidFill>
                <a:schemeClr val="accent3"/>
              </a:solidFill>
            </a:endParaRPr>
          </a:p>
        </p:txBody>
      </p:sp>
      <p:sp>
        <p:nvSpPr>
          <p:cNvPr id="117" name="Google Shape;117;p22"/>
          <p:cNvSpPr txBox="1"/>
          <p:nvPr>
            <p:ph idx="1" type="body"/>
          </p:nvPr>
        </p:nvSpPr>
        <p:spPr>
          <a:xfrm>
            <a:off x="153075" y="1084800"/>
            <a:ext cx="8838600" cy="3885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How to control requests for changes to the project scope:</a:t>
            </a:r>
            <a:endParaRPr sz="2100">
              <a:solidFill>
                <a:srgbClr val="222222"/>
              </a:solidFill>
              <a:highlight>
                <a:srgbClr val="FFFFFF"/>
              </a:highlight>
              <a:latin typeface="Montserrat"/>
              <a:ea typeface="Montserrat"/>
              <a:cs typeface="Montserrat"/>
              <a:sym typeface="Montserrat"/>
            </a:endParaRPr>
          </a:p>
          <a:p>
            <a:pPr indent="0" lvl="0" marL="0" rtl="0" algn="l">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361950" lvl="0" marL="914400" rtl="0" algn="l">
              <a:lnSpc>
                <a:spcPct val="150000"/>
              </a:lnSpc>
              <a:spcBef>
                <a:spcPts val="1200"/>
              </a:spcBef>
              <a:spcAft>
                <a:spcPts val="0"/>
              </a:spcAft>
              <a:buClr>
                <a:srgbClr val="222222"/>
              </a:buClr>
              <a:buSzPts val="2100"/>
              <a:buFont typeface="Montserrat"/>
              <a:buChar char="●"/>
            </a:pPr>
            <a:r>
              <a:rPr lang="en" sz="2100">
                <a:solidFill>
                  <a:srgbClr val="222222"/>
                </a:solidFill>
                <a:highlight>
                  <a:srgbClr val="FFFFFF"/>
                </a:highlight>
                <a:latin typeface="Montserrat"/>
                <a:ea typeface="Montserrat"/>
                <a:cs typeface="Montserrat"/>
                <a:sym typeface="Montserrat"/>
              </a:rPr>
              <a:t>Organizations often have </a:t>
            </a:r>
            <a:r>
              <a:rPr lang="en" sz="2100">
                <a:solidFill>
                  <a:srgbClr val="222222"/>
                </a:solidFill>
                <a:highlight>
                  <a:srgbClr val="FFFFFF"/>
                </a:highlight>
                <a:latin typeface="Montserrat"/>
                <a:ea typeface="Montserrat"/>
                <a:cs typeface="Montserrat"/>
                <a:sym typeface="Montserrat"/>
              </a:rPr>
              <a:t>guidelines</a:t>
            </a:r>
            <a:r>
              <a:rPr lang="en" sz="2100">
                <a:solidFill>
                  <a:srgbClr val="222222"/>
                </a:solidFill>
                <a:highlight>
                  <a:srgbClr val="FFFFFF"/>
                </a:highlight>
                <a:latin typeface="Montserrat"/>
                <a:ea typeface="Montserrat"/>
                <a:cs typeface="Montserrat"/>
                <a:sym typeface="Montserrat"/>
              </a:rPr>
              <a:t> for submitting, evaluating, and approving changes to the scope, and this section specifies how to handle change </a:t>
            </a:r>
            <a:r>
              <a:rPr lang="en" sz="2100">
                <a:solidFill>
                  <a:srgbClr val="222222"/>
                </a:solidFill>
                <a:highlight>
                  <a:srgbClr val="FFFFFF"/>
                </a:highlight>
                <a:latin typeface="Montserrat"/>
                <a:ea typeface="Montserrat"/>
                <a:cs typeface="Montserrat"/>
                <a:sym typeface="Montserrat"/>
              </a:rPr>
              <a:t>requests for the project</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Collecting requirements</a:t>
            </a:r>
            <a:endParaRPr sz="3600">
              <a:solidFill>
                <a:schemeClr val="accent3"/>
              </a:solidFill>
            </a:endParaRPr>
          </a:p>
        </p:txBody>
      </p:sp>
      <p:pic>
        <p:nvPicPr>
          <p:cNvPr id="123" name="Google Shape;123;p23"/>
          <p:cNvPicPr preferRelativeResize="0"/>
          <p:nvPr/>
        </p:nvPicPr>
        <p:blipFill>
          <a:blip r:embed="rId3">
            <a:alphaModFix/>
          </a:blip>
          <a:stretch>
            <a:fillRect/>
          </a:stretch>
        </p:blipFill>
        <p:spPr>
          <a:xfrm>
            <a:off x="152400" y="1082700"/>
            <a:ext cx="4696342" cy="3908400"/>
          </a:xfrm>
          <a:prstGeom prst="rect">
            <a:avLst/>
          </a:prstGeom>
          <a:noFill/>
          <a:ln>
            <a:noFill/>
          </a:ln>
        </p:spPr>
      </p:pic>
      <p:sp>
        <p:nvSpPr>
          <p:cNvPr id="124" name="Google Shape;124;p23"/>
          <p:cNvSpPr txBox="1"/>
          <p:nvPr/>
        </p:nvSpPr>
        <p:spPr>
          <a:xfrm>
            <a:off x="5061850" y="1082700"/>
            <a:ext cx="3929700" cy="2447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A major consequence of not defining requirements well is rework, which can consume up to half of project costs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Collecting requirements</a:t>
            </a:r>
            <a:endParaRPr sz="3600">
              <a:solidFill>
                <a:schemeClr val="accent3"/>
              </a:solidFill>
            </a:endParaRPr>
          </a:p>
        </p:txBody>
      </p:sp>
      <p:sp>
        <p:nvSpPr>
          <p:cNvPr id="130" name="Google Shape;130;p24"/>
          <p:cNvSpPr txBox="1"/>
          <p:nvPr>
            <p:ph idx="1" type="body"/>
          </p:nvPr>
        </p:nvSpPr>
        <p:spPr>
          <a:xfrm>
            <a:off x="153075" y="1084800"/>
            <a:ext cx="8838600" cy="12216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Interviewing stakeholders one on one (it can be expensive and time-consuming)</a:t>
            </a:r>
            <a:endParaRPr sz="2100">
              <a:solidFill>
                <a:srgbClr val="222222"/>
              </a:solidFill>
              <a:highlight>
                <a:srgbClr val="FFFFFF"/>
              </a:highlight>
              <a:latin typeface="Montserrat"/>
              <a:ea typeface="Montserrat"/>
              <a:cs typeface="Montserrat"/>
              <a:sym typeface="Montserrat"/>
            </a:endParaRPr>
          </a:p>
        </p:txBody>
      </p:sp>
      <p:pic>
        <p:nvPicPr>
          <p:cNvPr id="131" name="Google Shape;131;p24"/>
          <p:cNvPicPr preferRelativeResize="0"/>
          <p:nvPr/>
        </p:nvPicPr>
        <p:blipFill>
          <a:blip r:embed="rId3">
            <a:alphaModFix/>
          </a:blip>
          <a:stretch>
            <a:fillRect/>
          </a:stretch>
        </p:blipFill>
        <p:spPr>
          <a:xfrm>
            <a:off x="0" y="2284726"/>
            <a:ext cx="9144001" cy="28600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Collecting requirements</a:t>
            </a:r>
            <a:endParaRPr sz="3600">
              <a:solidFill>
                <a:schemeClr val="accent3"/>
              </a:solidFill>
            </a:endParaRPr>
          </a:p>
        </p:txBody>
      </p:sp>
      <p:sp>
        <p:nvSpPr>
          <p:cNvPr id="137" name="Google Shape;137;p25"/>
          <p:cNvSpPr txBox="1"/>
          <p:nvPr>
            <p:ph idx="1" type="body"/>
          </p:nvPr>
        </p:nvSpPr>
        <p:spPr>
          <a:xfrm>
            <a:off x="153075" y="1084800"/>
            <a:ext cx="8838600" cy="15687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Holding focus groups and facilitated workshops, and using group creativity and decision-making techniques (normally faster and less expensive than one-on-one interviews)</a:t>
            </a:r>
            <a:endParaRPr sz="2100">
              <a:solidFill>
                <a:srgbClr val="222222"/>
              </a:solidFill>
              <a:highlight>
                <a:srgbClr val="FFFFFF"/>
              </a:highlight>
              <a:latin typeface="Montserrat"/>
              <a:ea typeface="Montserrat"/>
              <a:cs typeface="Montserrat"/>
              <a:sym typeface="Montserrat"/>
            </a:endParaRPr>
          </a:p>
        </p:txBody>
      </p:sp>
      <p:pic>
        <p:nvPicPr>
          <p:cNvPr id="138" name="Google Shape;138;p25"/>
          <p:cNvPicPr preferRelativeResize="0"/>
          <p:nvPr/>
        </p:nvPicPr>
        <p:blipFill>
          <a:blip r:embed="rId3">
            <a:alphaModFix/>
          </a:blip>
          <a:stretch>
            <a:fillRect/>
          </a:stretch>
        </p:blipFill>
        <p:spPr>
          <a:xfrm>
            <a:off x="1770825" y="2808000"/>
            <a:ext cx="5603076" cy="218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Collecting requirements</a:t>
            </a:r>
            <a:endParaRPr sz="3600">
              <a:solidFill>
                <a:schemeClr val="accent3"/>
              </a:solidFill>
            </a:endParaRPr>
          </a:p>
        </p:txBody>
      </p:sp>
      <p:sp>
        <p:nvSpPr>
          <p:cNvPr id="144" name="Google Shape;144;p26"/>
          <p:cNvSpPr txBox="1"/>
          <p:nvPr>
            <p:ph idx="1" type="body"/>
          </p:nvPr>
        </p:nvSpPr>
        <p:spPr>
          <a:xfrm>
            <a:off x="153075" y="1084800"/>
            <a:ext cx="8838600" cy="16299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Questionnaires and surveys can be efficient ways to collect requirements as long as key stakeholders provide honest and thorough information.</a:t>
            </a:r>
            <a:endParaRPr sz="2100">
              <a:solidFill>
                <a:srgbClr val="222222"/>
              </a:solidFill>
              <a:highlight>
                <a:srgbClr val="FFFFFF"/>
              </a:highlight>
              <a:latin typeface="Montserrat"/>
              <a:ea typeface="Montserrat"/>
              <a:cs typeface="Montserrat"/>
              <a:sym typeface="Montserrat"/>
            </a:endParaRPr>
          </a:p>
        </p:txBody>
      </p:sp>
      <p:pic>
        <p:nvPicPr>
          <p:cNvPr id="145" name="Google Shape;145;p26"/>
          <p:cNvPicPr preferRelativeResize="0"/>
          <p:nvPr/>
        </p:nvPicPr>
        <p:blipFill>
          <a:blip r:embed="rId3">
            <a:alphaModFix/>
          </a:blip>
          <a:stretch>
            <a:fillRect/>
          </a:stretch>
        </p:blipFill>
        <p:spPr>
          <a:xfrm>
            <a:off x="1917375" y="2871850"/>
            <a:ext cx="5310000" cy="21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Collecting requirements</a:t>
            </a:r>
            <a:endParaRPr sz="3600">
              <a:solidFill>
                <a:schemeClr val="accent3"/>
              </a:solidFill>
            </a:endParaRPr>
          </a:p>
        </p:txBody>
      </p:sp>
      <p:sp>
        <p:nvSpPr>
          <p:cNvPr id="151" name="Google Shape;151;p27"/>
          <p:cNvSpPr txBox="1"/>
          <p:nvPr>
            <p:ph idx="1" type="body"/>
          </p:nvPr>
        </p:nvSpPr>
        <p:spPr>
          <a:xfrm>
            <a:off x="153075" y="1084800"/>
            <a:ext cx="8838600" cy="16299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Observation can also be a good technique for collecting requirements, especially for projects that involve improving work processes and procedures</a:t>
            </a:r>
            <a:endParaRPr sz="2100">
              <a:solidFill>
                <a:srgbClr val="222222"/>
              </a:solidFill>
              <a:highlight>
                <a:srgbClr val="FFFFFF"/>
              </a:highlight>
              <a:latin typeface="Montserrat"/>
              <a:ea typeface="Montserrat"/>
              <a:cs typeface="Montserrat"/>
              <a:sym typeface="Montserrat"/>
            </a:endParaRPr>
          </a:p>
        </p:txBody>
      </p:sp>
      <p:pic>
        <p:nvPicPr>
          <p:cNvPr id="152" name="Google Shape;152;p27"/>
          <p:cNvPicPr preferRelativeResize="0"/>
          <p:nvPr/>
        </p:nvPicPr>
        <p:blipFill>
          <a:blip r:embed="rId3">
            <a:alphaModFix/>
          </a:blip>
          <a:stretch>
            <a:fillRect/>
          </a:stretch>
        </p:blipFill>
        <p:spPr>
          <a:xfrm>
            <a:off x="2528025" y="2869200"/>
            <a:ext cx="4088700" cy="212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Collecting requirements</a:t>
            </a:r>
            <a:endParaRPr sz="3600">
              <a:solidFill>
                <a:schemeClr val="accent3"/>
              </a:solidFill>
            </a:endParaRPr>
          </a:p>
        </p:txBody>
      </p:sp>
      <p:sp>
        <p:nvSpPr>
          <p:cNvPr id="158" name="Google Shape;158;p28"/>
          <p:cNvSpPr txBox="1"/>
          <p:nvPr>
            <p:ph idx="1" type="body"/>
          </p:nvPr>
        </p:nvSpPr>
        <p:spPr>
          <a:xfrm>
            <a:off x="153075" y="1084800"/>
            <a:ext cx="8838600" cy="16299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For software development projects, prototyping and document</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analysis are common techniques for collecting requirements</a:t>
            </a:r>
            <a:endParaRPr sz="2100">
              <a:solidFill>
                <a:srgbClr val="222222"/>
              </a:solidFill>
              <a:highlight>
                <a:srgbClr val="FFFFFF"/>
              </a:highlight>
              <a:latin typeface="Montserrat"/>
              <a:ea typeface="Montserrat"/>
              <a:cs typeface="Montserrat"/>
              <a:sym typeface="Montserrat"/>
            </a:endParaRPr>
          </a:p>
        </p:txBody>
      </p:sp>
      <p:pic>
        <p:nvPicPr>
          <p:cNvPr id="159" name="Google Shape;159;p28"/>
          <p:cNvPicPr preferRelativeResize="0"/>
          <p:nvPr/>
        </p:nvPicPr>
        <p:blipFill>
          <a:blip r:embed="rId3">
            <a:alphaModFix/>
          </a:blip>
          <a:stretch>
            <a:fillRect/>
          </a:stretch>
        </p:blipFill>
        <p:spPr>
          <a:xfrm>
            <a:off x="152400" y="2867100"/>
            <a:ext cx="4201147" cy="2124000"/>
          </a:xfrm>
          <a:prstGeom prst="rect">
            <a:avLst/>
          </a:prstGeom>
          <a:noFill/>
          <a:ln>
            <a:noFill/>
          </a:ln>
        </p:spPr>
      </p:pic>
      <p:pic>
        <p:nvPicPr>
          <p:cNvPr id="160" name="Google Shape;160;p28"/>
          <p:cNvPicPr preferRelativeResize="0"/>
          <p:nvPr/>
        </p:nvPicPr>
        <p:blipFill>
          <a:blip r:embed="rId4">
            <a:alphaModFix/>
          </a:blip>
          <a:stretch>
            <a:fillRect/>
          </a:stretch>
        </p:blipFill>
        <p:spPr>
          <a:xfrm>
            <a:off x="4505947" y="2867100"/>
            <a:ext cx="4248000" cy="212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Collecting requirements</a:t>
            </a:r>
            <a:endParaRPr sz="3600">
              <a:solidFill>
                <a:schemeClr val="accent3"/>
              </a:solidFill>
            </a:endParaRPr>
          </a:p>
        </p:txBody>
      </p:sp>
      <p:sp>
        <p:nvSpPr>
          <p:cNvPr id="166" name="Google Shape;166;p29"/>
          <p:cNvSpPr txBox="1"/>
          <p:nvPr>
            <p:ph idx="1" type="body"/>
          </p:nvPr>
        </p:nvSpPr>
        <p:spPr>
          <a:xfrm>
            <a:off x="153075" y="1084800"/>
            <a:ext cx="8838600" cy="16299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On agile software development</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projects, the product owner creates the prioritized product backlog for each sprint</a:t>
            </a:r>
            <a:endParaRPr sz="2100">
              <a:solidFill>
                <a:srgbClr val="222222"/>
              </a:solidFill>
              <a:highlight>
                <a:srgbClr val="FFFFFF"/>
              </a:highlight>
              <a:latin typeface="Montserrat"/>
              <a:ea typeface="Montserrat"/>
              <a:cs typeface="Montserrat"/>
              <a:sym typeface="Montserrat"/>
            </a:endParaRPr>
          </a:p>
        </p:txBody>
      </p:sp>
      <p:pic>
        <p:nvPicPr>
          <p:cNvPr id="167" name="Google Shape;167;p29"/>
          <p:cNvPicPr preferRelativeResize="0"/>
          <p:nvPr/>
        </p:nvPicPr>
        <p:blipFill>
          <a:blip r:embed="rId3">
            <a:alphaModFix/>
          </a:blip>
          <a:stretch>
            <a:fillRect/>
          </a:stretch>
        </p:blipFill>
        <p:spPr>
          <a:xfrm>
            <a:off x="2540250" y="2869200"/>
            <a:ext cx="4063500" cy="212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Some statistics</a:t>
            </a:r>
            <a:endParaRPr sz="3600">
              <a:solidFill>
                <a:schemeClr val="accent3"/>
              </a:solidFill>
            </a:endParaRPr>
          </a:p>
        </p:txBody>
      </p:sp>
      <p:sp>
        <p:nvSpPr>
          <p:cNvPr id="173" name="Google Shape;173;p30"/>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88% of the software projects involved enhancing existing products instead of creating new ones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Some statistics</a:t>
            </a:r>
            <a:endParaRPr sz="3600">
              <a:solidFill>
                <a:schemeClr val="accent3"/>
              </a:solidFill>
            </a:endParaRPr>
          </a:p>
        </p:txBody>
      </p:sp>
      <p:sp>
        <p:nvSpPr>
          <p:cNvPr id="179" name="Google Shape;179;p31"/>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Clr>
                <a:schemeClr val="dk1"/>
              </a:buClr>
              <a:buSzPts val="1100"/>
              <a:buFont typeface="Arial"/>
              <a:buNone/>
            </a:pPr>
            <a:r>
              <a:rPr lang="en" sz="2100">
                <a:solidFill>
                  <a:srgbClr val="222222"/>
                </a:solidFill>
                <a:highlight>
                  <a:srgbClr val="FFFFFF"/>
                </a:highlight>
                <a:latin typeface="Montserrat"/>
                <a:ea typeface="Montserrat"/>
                <a:cs typeface="Montserrat"/>
                <a:sym typeface="Montserrat"/>
              </a:rPr>
              <a:t>86% of respondents said that customer satisfaction was the most important metric for measuring the success of development projects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What is Project Scope?</a:t>
            </a:r>
            <a:endParaRPr sz="3600">
              <a:solidFill>
                <a:schemeClr val="accent3"/>
              </a:solidFill>
            </a:endParaRPr>
          </a:p>
        </p:txBody>
      </p:sp>
      <p:sp>
        <p:nvSpPr>
          <p:cNvPr id="61" name="Google Shape;61;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Work that needs to be accomplished to deliver a product, service, or result with the specified features and functions.</a:t>
            </a:r>
            <a:endParaRPr sz="2100">
              <a:solidFill>
                <a:srgbClr val="222222"/>
              </a:solidFill>
              <a:highlight>
                <a:srgbClr val="FFFFFF"/>
              </a:highlight>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3272100" y="1295400"/>
            <a:ext cx="5719500" cy="300120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Some statistics</a:t>
            </a:r>
            <a:endParaRPr sz="3600">
              <a:solidFill>
                <a:schemeClr val="accent3"/>
              </a:solidFill>
            </a:endParaRPr>
          </a:p>
        </p:txBody>
      </p:sp>
      <p:sp>
        <p:nvSpPr>
          <p:cNvPr id="185" name="Google Shape;185;p32"/>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82% said that feedback from customers and partners was</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the main source of product ideas and requirements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Some statistics</a:t>
            </a:r>
            <a:endParaRPr sz="3600">
              <a:solidFill>
                <a:schemeClr val="accent3"/>
              </a:solidFill>
            </a:endParaRPr>
          </a:p>
        </p:txBody>
      </p:sp>
      <p:sp>
        <p:nvSpPr>
          <p:cNvPr id="191" name="Google Shape;191;p33"/>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73% said the most important challenge for their teams was gaining a clear understanding of what customers wanted</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Some statistics</a:t>
            </a:r>
            <a:endParaRPr sz="3600">
              <a:solidFill>
                <a:schemeClr val="accent3"/>
              </a:solidFill>
            </a:endParaRPr>
          </a:p>
        </p:txBody>
      </p:sp>
      <p:sp>
        <p:nvSpPr>
          <p:cNvPr id="197" name="Google Shape;197;p34"/>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75% of respondents were managing projects with at least 100 requirements</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20% were managing projects with over 1,000 requirements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Some statistics</a:t>
            </a:r>
            <a:endParaRPr sz="3600">
              <a:solidFill>
                <a:schemeClr val="accent3"/>
              </a:solidFill>
            </a:endParaRPr>
          </a:p>
        </p:txBody>
      </p:sp>
      <p:sp>
        <p:nvSpPr>
          <p:cNvPr id="203" name="Google Shape;203;p35"/>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70% of respondents spent at least 10% of their time managing</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rPr lang="en" sz="2100">
                <a:solidFill>
                  <a:srgbClr val="222222"/>
                </a:solidFill>
                <a:highlight>
                  <a:srgbClr val="FFFFFF"/>
                </a:highlight>
                <a:latin typeface="Montserrat"/>
                <a:ea typeface="Montserrat"/>
                <a:cs typeface="Montserrat"/>
                <a:sym typeface="Montserrat"/>
              </a:rPr>
              <a:t>changes to requirements</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30% spent more than 25% of their time on such changes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Some statistics</a:t>
            </a:r>
            <a:endParaRPr sz="3600">
              <a:solidFill>
                <a:schemeClr val="accent3"/>
              </a:solidFill>
            </a:endParaRPr>
          </a:p>
        </p:txBody>
      </p:sp>
      <p:sp>
        <p:nvSpPr>
          <p:cNvPr id="209" name="Google Shape;209;p36"/>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The majority of software development teams used a hybrid methodology</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26% used waterfall or modified waterfall techniques, and 19% used agile techniques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Some statistics</a:t>
            </a:r>
            <a:endParaRPr sz="3600">
              <a:solidFill>
                <a:schemeClr val="accent3"/>
              </a:solidFill>
            </a:endParaRPr>
          </a:p>
        </p:txBody>
      </p:sp>
      <p:sp>
        <p:nvSpPr>
          <p:cNvPr id="215" name="Google Shape;215;p37"/>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83% of software development teams still use Microsoft Office applications such as Word and Excel as their main tools to communicate requirements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Some statistics</a:t>
            </a:r>
            <a:endParaRPr sz="3600">
              <a:solidFill>
                <a:schemeClr val="accent3"/>
              </a:solidFill>
            </a:endParaRPr>
          </a:p>
        </p:txBody>
      </p:sp>
      <p:sp>
        <p:nvSpPr>
          <p:cNvPr id="221" name="Google Shape;221;p38"/>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The respondents listed “requirements collaboration and management software” and “requirements modeling and visualization” as the top two software tools on their wish list</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Defining scope</a:t>
            </a:r>
            <a:endParaRPr sz="3600">
              <a:solidFill>
                <a:schemeClr val="accent3"/>
              </a:solidFill>
            </a:endParaRPr>
          </a:p>
        </p:txBody>
      </p:sp>
      <p:sp>
        <p:nvSpPr>
          <p:cNvPr id="227" name="Google Shape;227;p39"/>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Good scope definition is very important to project success because it helps improve the accuracy of time, cost, and resource estimates</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As time progresses, the scope of a project should become more clear and specific.</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Defining scope</a:t>
            </a:r>
            <a:endParaRPr sz="3600">
              <a:solidFill>
                <a:schemeClr val="accent3"/>
              </a:solidFill>
            </a:endParaRPr>
          </a:p>
        </p:txBody>
      </p:sp>
      <p:sp>
        <p:nvSpPr>
          <p:cNvPr id="233" name="Google Shape;233;p40"/>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An up-to-date project scope statement is an important document for developing and confirming a common understanding of the project scope.</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Creating the WBS</a:t>
            </a:r>
            <a:endParaRPr sz="3600">
              <a:solidFill>
                <a:schemeClr val="accent3"/>
              </a:solidFill>
            </a:endParaRPr>
          </a:p>
        </p:txBody>
      </p:sp>
      <p:sp>
        <p:nvSpPr>
          <p:cNvPr id="239" name="Google Shape;239;p41"/>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After collecting requirements and defining scope, the next step in project scope management is to create a work breakdown structure.</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What is Project Scope?</a:t>
            </a:r>
            <a:endParaRPr sz="3600">
              <a:solidFill>
                <a:schemeClr val="accent3"/>
              </a:solidFill>
            </a:endParaRPr>
          </a:p>
        </p:txBody>
      </p:sp>
      <p:sp>
        <p:nvSpPr>
          <p:cNvPr id="68" name="Google Shape;68;p15"/>
          <p:cNvSpPr txBox="1"/>
          <p:nvPr>
            <p:ph idx="1" type="body"/>
          </p:nvPr>
        </p:nvSpPr>
        <p:spPr>
          <a:xfrm>
            <a:off x="153075" y="1084800"/>
            <a:ext cx="4776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Detailed set of deliverables or elements of a project, which are derived from a project’s requirements.</a:t>
            </a:r>
            <a:endParaRPr sz="2100">
              <a:solidFill>
                <a:srgbClr val="222222"/>
              </a:solidFill>
              <a:highlight>
                <a:srgbClr val="FFFFFF"/>
              </a:highlight>
              <a:latin typeface="Montserrat"/>
              <a:ea typeface="Montserrat"/>
              <a:cs typeface="Montserrat"/>
              <a:sym typeface="Montserrat"/>
            </a:endParaRPr>
          </a:p>
        </p:txBody>
      </p:sp>
      <p:pic>
        <p:nvPicPr>
          <p:cNvPr id="69" name="Google Shape;69;p15"/>
          <p:cNvPicPr preferRelativeResize="0"/>
          <p:nvPr/>
        </p:nvPicPr>
        <p:blipFill>
          <a:blip r:embed="rId3">
            <a:alphaModFix/>
          </a:blip>
          <a:stretch>
            <a:fillRect/>
          </a:stretch>
        </p:blipFill>
        <p:spPr>
          <a:xfrm>
            <a:off x="5253300" y="1235100"/>
            <a:ext cx="3908400" cy="3908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Creating the WBS</a:t>
            </a:r>
            <a:endParaRPr sz="3600">
              <a:solidFill>
                <a:schemeClr val="accent3"/>
              </a:solidFill>
            </a:endParaRPr>
          </a:p>
        </p:txBody>
      </p:sp>
      <p:sp>
        <p:nvSpPr>
          <p:cNvPr id="245" name="Google Shape;245;p42"/>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A work breakdown structure (WBS) is a deliverable-oriented grouping of the work involved in a project that defines its total scope.</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3"/>
          <p:cNvPicPr preferRelativeResize="0"/>
          <p:nvPr/>
        </p:nvPicPr>
        <p:blipFill>
          <a:blip r:embed="rId3">
            <a:alphaModFix/>
          </a:blip>
          <a:stretch>
            <a:fillRect/>
          </a:stretch>
        </p:blipFill>
        <p:spPr>
          <a:xfrm>
            <a:off x="270938" y="152400"/>
            <a:ext cx="8602132"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Creating the WBS</a:t>
            </a:r>
            <a:endParaRPr sz="3600">
              <a:solidFill>
                <a:schemeClr val="accent3"/>
              </a:solidFill>
            </a:endParaRPr>
          </a:p>
        </p:txBody>
      </p:sp>
      <p:sp>
        <p:nvSpPr>
          <p:cNvPr id="256" name="Google Shape;256;p44"/>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Because</a:t>
            </a:r>
            <a:r>
              <a:rPr lang="en" sz="2100">
                <a:solidFill>
                  <a:srgbClr val="222222"/>
                </a:solidFill>
                <a:highlight>
                  <a:srgbClr val="FFFFFF"/>
                </a:highlight>
                <a:latin typeface="Montserrat"/>
                <a:ea typeface="Montserrat"/>
                <a:cs typeface="Montserrat"/>
                <a:sym typeface="Montserrat"/>
              </a:rPr>
              <a:t> projects involve many people and many different deliverables, it is important to organize and divide the work into logical parts based on how the work will be performed.</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Creating the WBS</a:t>
            </a:r>
            <a:endParaRPr sz="3600">
              <a:solidFill>
                <a:schemeClr val="accent3"/>
              </a:solidFill>
            </a:endParaRPr>
          </a:p>
        </p:txBody>
      </p:sp>
      <p:sp>
        <p:nvSpPr>
          <p:cNvPr id="262" name="Google Shape;262;p45"/>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The WBS is a foundation document in project management because it provides the basis for planning and managing project schedules, costs, resources, and changes.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Creating the WBS</a:t>
            </a:r>
            <a:endParaRPr sz="3600">
              <a:solidFill>
                <a:schemeClr val="accent3"/>
              </a:solidFill>
            </a:endParaRPr>
          </a:p>
        </p:txBody>
      </p:sp>
      <p:sp>
        <p:nvSpPr>
          <p:cNvPr id="268" name="Google Shape;268;p46"/>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Because the WBS defines the total scope of the project, some project management experts believe that work should not be done on a project if it is not included in the WBS.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Creating the WBS</a:t>
            </a:r>
            <a:endParaRPr sz="3600">
              <a:solidFill>
                <a:schemeClr val="accent3"/>
              </a:solidFill>
            </a:endParaRPr>
          </a:p>
        </p:txBody>
      </p:sp>
      <p:sp>
        <p:nvSpPr>
          <p:cNvPr id="274" name="Google Shape;274;p47"/>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The project scope management plan, scope statement, requirements documentation, enterprise environmental factors, and organizational process assets are the primary inputs for creating a WBS.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Creating the WBS</a:t>
            </a:r>
            <a:endParaRPr sz="3600">
              <a:solidFill>
                <a:schemeClr val="accent3"/>
              </a:solidFill>
            </a:endParaRPr>
          </a:p>
        </p:txBody>
      </p:sp>
      <p:sp>
        <p:nvSpPr>
          <p:cNvPr id="280" name="Google Shape;280;p48"/>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The main tool or technique is decomposition—that is, subdividing project deliverables into smaller pieces.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Creating the WBS</a:t>
            </a:r>
            <a:endParaRPr sz="3600">
              <a:solidFill>
                <a:schemeClr val="accent3"/>
              </a:solidFill>
            </a:endParaRPr>
          </a:p>
        </p:txBody>
      </p:sp>
      <p:sp>
        <p:nvSpPr>
          <p:cNvPr id="286" name="Google Shape;286;p49"/>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A WBS is often depicted as a task-oriented tree of activities,</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similar to an organizational chart.</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50"/>
          <p:cNvPicPr preferRelativeResize="0"/>
          <p:nvPr/>
        </p:nvPicPr>
        <p:blipFill>
          <a:blip r:embed="rId3">
            <a:alphaModFix/>
          </a:blip>
          <a:stretch>
            <a:fillRect/>
          </a:stretch>
        </p:blipFill>
        <p:spPr>
          <a:xfrm>
            <a:off x="3962400" y="152400"/>
            <a:ext cx="5093371" cy="4838703"/>
          </a:xfrm>
          <a:prstGeom prst="rect">
            <a:avLst/>
          </a:prstGeom>
          <a:noFill/>
          <a:ln>
            <a:noFill/>
          </a:ln>
        </p:spPr>
      </p:pic>
      <p:pic>
        <p:nvPicPr>
          <p:cNvPr id="292" name="Google Shape;292;p50"/>
          <p:cNvPicPr preferRelativeResize="0"/>
          <p:nvPr/>
        </p:nvPicPr>
        <p:blipFill>
          <a:blip r:embed="rId4">
            <a:alphaModFix/>
          </a:blip>
          <a:stretch>
            <a:fillRect/>
          </a:stretch>
        </p:blipFill>
        <p:spPr>
          <a:xfrm>
            <a:off x="193225" y="1238250"/>
            <a:ext cx="3543300" cy="2667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Creating the WBS</a:t>
            </a:r>
            <a:endParaRPr sz="3600">
              <a:solidFill>
                <a:schemeClr val="accent3"/>
              </a:solidFill>
            </a:endParaRPr>
          </a:p>
        </p:txBody>
      </p:sp>
      <p:sp>
        <p:nvSpPr>
          <p:cNvPr id="298" name="Google Shape;298;p51"/>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A work package is a task at the lowest level of the WBS</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A work package also represents the level of work that the project manager monitors and controls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What is Project Scope Management?</a:t>
            </a:r>
            <a:endParaRPr sz="3600">
              <a:solidFill>
                <a:schemeClr val="accent3"/>
              </a:solidFill>
            </a:endParaRPr>
          </a:p>
        </p:txBody>
      </p:sp>
      <p:sp>
        <p:nvSpPr>
          <p:cNvPr id="75" name="Google Shape;75;p16"/>
          <p:cNvSpPr txBox="1"/>
          <p:nvPr>
            <p:ph idx="1" type="body"/>
          </p:nvPr>
        </p:nvSpPr>
        <p:spPr>
          <a:xfrm>
            <a:off x="153075" y="1084800"/>
            <a:ext cx="8838600" cy="1272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Project scope management includes the processes involved in defining and controlling what work is or is not included in a project.</a:t>
            </a:r>
            <a:endParaRPr sz="2100">
              <a:solidFill>
                <a:srgbClr val="222222"/>
              </a:solidFill>
              <a:highlight>
                <a:srgbClr val="FFFFFF"/>
              </a:highlight>
              <a:latin typeface="Montserrat"/>
              <a:ea typeface="Montserrat"/>
              <a:cs typeface="Montserrat"/>
              <a:sym typeface="Montserrat"/>
            </a:endParaRPr>
          </a:p>
        </p:txBody>
      </p:sp>
      <p:sp>
        <p:nvSpPr>
          <p:cNvPr id="76" name="Google Shape;76;p16"/>
          <p:cNvSpPr/>
          <p:nvPr/>
        </p:nvSpPr>
        <p:spPr>
          <a:xfrm>
            <a:off x="1490675" y="2745250"/>
            <a:ext cx="1760700" cy="1673700"/>
          </a:xfrm>
          <a:prstGeom prst="chevron">
            <a:avLst>
              <a:gd fmla="val 21660"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Collecting</a:t>
            </a:r>
            <a:endParaRPr>
              <a:solidFill>
                <a:schemeClr val="lt1"/>
              </a:solidFill>
            </a:endParaRPr>
          </a:p>
          <a:p>
            <a:pPr indent="0" lvl="0" marL="0" rtl="0" algn="ctr">
              <a:spcBef>
                <a:spcPts val="0"/>
              </a:spcBef>
              <a:spcAft>
                <a:spcPts val="0"/>
              </a:spcAft>
              <a:buNone/>
            </a:pPr>
            <a:r>
              <a:rPr lang="en">
                <a:solidFill>
                  <a:schemeClr val="lt1"/>
                </a:solidFill>
              </a:rPr>
              <a:t>Requirements</a:t>
            </a:r>
            <a:endParaRPr>
              <a:solidFill>
                <a:schemeClr val="lt1"/>
              </a:solidFill>
            </a:endParaRPr>
          </a:p>
        </p:txBody>
      </p:sp>
      <p:sp>
        <p:nvSpPr>
          <p:cNvPr id="77" name="Google Shape;77;p16"/>
          <p:cNvSpPr/>
          <p:nvPr/>
        </p:nvSpPr>
        <p:spPr>
          <a:xfrm>
            <a:off x="42875" y="2745250"/>
            <a:ext cx="1760700" cy="1673700"/>
          </a:xfrm>
          <a:prstGeom prst="chevron">
            <a:avLst>
              <a:gd fmla="val 21660"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Planning</a:t>
            </a:r>
            <a:endParaRPr>
              <a:solidFill>
                <a:schemeClr val="lt1"/>
              </a:solidFill>
            </a:endParaRPr>
          </a:p>
          <a:p>
            <a:pPr indent="0" lvl="0" marL="0" rtl="0" algn="ctr">
              <a:spcBef>
                <a:spcPts val="0"/>
              </a:spcBef>
              <a:spcAft>
                <a:spcPts val="0"/>
              </a:spcAft>
              <a:buNone/>
            </a:pPr>
            <a:r>
              <a:rPr lang="en">
                <a:solidFill>
                  <a:schemeClr val="lt1"/>
                </a:solidFill>
              </a:rPr>
              <a:t>the</a:t>
            </a:r>
            <a:endParaRPr>
              <a:solidFill>
                <a:schemeClr val="lt1"/>
              </a:solidFill>
            </a:endParaRPr>
          </a:p>
          <a:p>
            <a:pPr indent="0" lvl="0" marL="0" rtl="0" algn="ctr">
              <a:spcBef>
                <a:spcPts val="0"/>
              </a:spcBef>
              <a:spcAft>
                <a:spcPts val="0"/>
              </a:spcAft>
              <a:buNone/>
            </a:pPr>
            <a:r>
              <a:rPr lang="en">
                <a:solidFill>
                  <a:schemeClr val="lt1"/>
                </a:solidFill>
              </a:rPr>
              <a:t>Scope</a:t>
            </a:r>
            <a:endParaRPr>
              <a:solidFill>
                <a:schemeClr val="lt1"/>
              </a:solidFill>
            </a:endParaRPr>
          </a:p>
        </p:txBody>
      </p:sp>
      <p:sp>
        <p:nvSpPr>
          <p:cNvPr id="78" name="Google Shape;78;p16"/>
          <p:cNvSpPr/>
          <p:nvPr/>
        </p:nvSpPr>
        <p:spPr>
          <a:xfrm>
            <a:off x="4386275" y="2745250"/>
            <a:ext cx="1760700" cy="1673700"/>
          </a:xfrm>
          <a:prstGeom prst="chevron">
            <a:avLst>
              <a:gd fmla="val 21660"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Creating</a:t>
            </a:r>
            <a:endParaRPr>
              <a:solidFill>
                <a:schemeClr val="lt1"/>
              </a:solidFill>
            </a:endParaRPr>
          </a:p>
          <a:p>
            <a:pPr indent="0" lvl="0" marL="0" rtl="0" algn="ctr">
              <a:spcBef>
                <a:spcPts val="0"/>
              </a:spcBef>
              <a:spcAft>
                <a:spcPts val="0"/>
              </a:spcAft>
              <a:buNone/>
            </a:pPr>
            <a:r>
              <a:rPr lang="en">
                <a:solidFill>
                  <a:schemeClr val="lt1"/>
                </a:solidFill>
              </a:rPr>
              <a:t>a WBS</a:t>
            </a:r>
            <a:endParaRPr>
              <a:solidFill>
                <a:schemeClr val="lt1"/>
              </a:solidFill>
            </a:endParaRPr>
          </a:p>
        </p:txBody>
      </p:sp>
      <p:sp>
        <p:nvSpPr>
          <p:cNvPr id="79" name="Google Shape;79;p16"/>
          <p:cNvSpPr/>
          <p:nvPr/>
        </p:nvSpPr>
        <p:spPr>
          <a:xfrm>
            <a:off x="5834075" y="2745250"/>
            <a:ext cx="1760700" cy="1673700"/>
          </a:xfrm>
          <a:prstGeom prst="chevron">
            <a:avLst>
              <a:gd fmla="val 21660" name="adj"/>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Validating</a:t>
            </a:r>
            <a:endParaRPr>
              <a:solidFill>
                <a:schemeClr val="lt1"/>
              </a:solidFill>
            </a:endParaRPr>
          </a:p>
          <a:p>
            <a:pPr indent="0" lvl="0" marL="0" rtl="0" algn="ctr">
              <a:spcBef>
                <a:spcPts val="0"/>
              </a:spcBef>
              <a:spcAft>
                <a:spcPts val="0"/>
              </a:spcAft>
              <a:buNone/>
            </a:pPr>
            <a:r>
              <a:rPr lang="en">
                <a:solidFill>
                  <a:schemeClr val="lt1"/>
                </a:solidFill>
              </a:rPr>
              <a:t>t</a:t>
            </a:r>
            <a:r>
              <a:rPr lang="en">
                <a:solidFill>
                  <a:schemeClr val="lt1"/>
                </a:solidFill>
              </a:rPr>
              <a:t>he</a:t>
            </a:r>
            <a:endParaRPr>
              <a:solidFill>
                <a:schemeClr val="lt1"/>
              </a:solidFill>
            </a:endParaRPr>
          </a:p>
          <a:p>
            <a:pPr indent="0" lvl="0" marL="0" rtl="0" algn="ctr">
              <a:spcBef>
                <a:spcPts val="0"/>
              </a:spcBef>
              <a:spcAft>
                <a:spcPts val="0"/>
              </a:spcAft>
              <a:buNone/>
            </a:pPr>
            <a:r>
              <a:rPr lang="en">
                <a:solidFill>
                  <a:schemeClr val="lt1"/>
                </a:solidFill>
              </a:rPr>
              <a:t>Scope</a:t>
            </a:r>
            <a:endParaRPr>
              <a:solidFill>
                <a:schemeClr val="lt1"/>
              </a:solidFill>
            </a:endParaRPr>
          </a:p>
        </p:txBody>
      </p:sp>
      <p:sp>
        <p:nvSpPr>
          <p:cNvPr id="80" name="Google Shape;80;p16"/>
          <p:cNvSpPr/>
          <p:nvPr/>
        </p:nvSpPr>
        <p:spPr>
          <a:xfrm>
            <a:off x="2938475" y="2745250"/>
            <a:ext cx="1760700" cy="1673700"/>
          </a:xfrm>
          <a:prstGeom prst="chevron">
            <a:avLst>
              <a:gd fmla="val 2166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Defining</a:t>
            </a:r>
            <a:endParaRPr>
              <a:solidFill>
                <a:schemeClr val="lt1"/>
              </a:solidFill>
            </a:endParaRPr>
          </a:p>
          <a:p>
            <a:pPr indent="0" lvl="0" marL="0" rtl="0" algn="ctr">
              <a:spcBef>
                <a:spcPts val="0"/>
              </a:spcBef>
              <a:spcAft>
                <a:spcPts val="0"/>
              </a:spcAft>
              <a:buNone/>
            </a:pPr>
            <a:r>
              <a:rPr lang="en">
                <a:solidFill>
                  <a:schemeClr val="lt1"/>
                </a:solidFill>
              </a:rPr>
              <a:t>t</a:t>
            </a:r>
            <a:r>
              <a:rPr lang="en">
                <a:solidFill>
                  <a:schemeClr val="lt1"/>
                </a:solidFill>
              </a:rPr>
              <a:t>he</a:t>
            </a:r>
            <a:endParaRPr>
              <a:solidFill>
                <a:schemeClr val="lt1"/>
              </a:solidFill>
            </a:endParaRPr>
          </a:p>
          <a:p>
            <a:pPr indent="0" lvl="0" marL="0" rtl="0" algn="ctr">
              <a:spcBef>
                <a:spcPts val="0"/>
              </a:spcBef>
              <a:spcAft>
                <a:spcPts val="0"/>
              </a:spcAft>
              <a:buNone/>
            </a:pPr>
            <a:r>
              <a:rPr lang="en">
                <a:solidFill>
                  <a:schemeClr val="lt1"/>
                </a:solidFill>
              </a:rPr>
              <a:t>Scope</a:t>
            </a:r>
            <a:endParaRPr>
              <a:solidFill>
                <a:schemeClr val="lt1"/>
              </a:solidFill>
            </a:endParaRPr>
          </a:p>
        </p:txBody>
      </p:sp>
      <p:sp>
        <p:nvSpPr>
          <p:cNvPr id="81" name="Google Shape;81;p16"/>
          <p:cNvSpPr/>
          <p:nvPr/>
        </p:nvSpPr>
        <p:spPr>
          <a:xfrm>
            <a:off x="7281875" y="2745250"/>
            <a:ext cx="1760700" cy="1673700"/>
          </a:xfrm>
          <a:prstGeom prst="chevron">
            <a:avLst>
              <a:gd fmla="val 2166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Controlling</a:t>
            </a:r>
            <a:endParaRPr>
              <a:solidFill>
                <a:schemeClr val="lt1"/>
              </a:solidFill>
            </a:endParaRPr>
          </a:p>
          <a:p>
            <a:pPr indent="0" lvl="0" marL="0" rtl="0" algn="ctr">
              <a:spcBef>
                <a:spcPts val="0"/>
              </a:spcBef>
              <a:spcAft>
                <a:spcPts val="0"/>
              </a:spcAft>
              <a:buNone/>
            </a:pPr>
            <a:r>
              <a:rPr lang="en">
                <a:solidFill>
                  <a:schemeClr val="lt1"/>
                </a:solidFill>
              </a:rPr>
              <a:t>t</a:t>
            </a:r>
            <a:r>
              <a:rPr lang="en">
                <a:solidFill>
                  <a:schemeClr val="lt1"/>
                </a:solidFill>
              </a:rPr>
              <a:t>he </a:t>
            </a:r>
            <a:endParaRPr>
              <a:solidFill>
                <a:schemeClr val="lt1"/>
              </a:solidFill>
            </a:endParaRPr>
          </a:p>
          <a:p>
            <a:pPr indent="0" lvl="0" marL="0" rtl="0" algn="ctr">
              <a:spcBef>
                <a:spcPts val="0"/>
              </a:spcBef>
              <a:spcAft>
                <a:spcPts val="0"/>
              </a:spcAft>
              <a:buNone/>
            </a:pPr>
            <a:r>
              <a:rPr lang="en">
                <a:solidFill>
                  <a:schemeClr val="lt1"/>
                </a:solidFill>
              </a:rPr>
              <a:t>Scope</a:t>
            </a:r>
            <a:endParaRPr>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Creating the WBS</a:t>
            </a:r>
            <a:endParaRPr sz="3600">
              <a:solidFill>
                <a:schemeClr val="accent3"/>
              </a:solidFill>
            </a:endParaRPr>
          </a:p>
        </p:txBody>
      </p:sp>
      <p:sp>
        <p:nvSpPr>
          <p:cNvPr id="304" name="Google Shape;304;p52"/>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If a project has a relatively short time frame and requires weekly progress reports, a work package might represent work completed in one week or less.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3"/>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Creating the WBS</a:t>
            </a:r>
            <a:endParaRPr sz="3600">
              <a:solidFill>
                <a:schemeClr val="accent3"/>
              </a:solidFill>
            </a:endParaRPr>
          </a:p>
        </p:txBody>
      </p:sp>
      <p:sp>
        <p:nvSpPr>
          <p:cNvPr id="310" name="Google Shape;310;p53"/>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If a project has a very long time frame and requires quarterly progress reports, a work package might represent work completed in one month or more.</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Creating the WBS</a:t>
            </a:r>
            <a:endParaRPr sz="3600">
              <a:solidFill>
                <a:schemeClr val="accent3"/>
              </a:solidFill>
            </a:endParaRPr>
          </a:p>
        </p:txBody>
      </p:sp>
      <p:sp>
        <p:nvSpPr>
          <p:cNvPr id="316" name="Google Shape;316;p54"/>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A work package should be defined at the proper level so the project manager can clearly establish an estimate of the effort needed to complete it, estimate the cost of all required resources, and evaluate the quality of the results when the work package is finished.</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55"/>
          <p:cNvPicPr preferRelativeResize="0"/>
          <p:nvPr/>
        </p:nvPicPr>
        <p:blipFill>
          <a:blip r:embed="rId3">
            <a:alphaModFix/>
          </a:blip>
          <a:stretch>
            <a:fillRect/>
          </a:stretch>
        </p:blipFill>
        <p:spPr>
          <a:xfrm>
            <a:off x="152400" y="152400"/>
            <a:ext cx="6540853" cy="48387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Approaches to Developing WBS</a:t>
            </a:r>
            <a:endParaRPr sz="3600">
              <a:solidFill>
                <a:schemeClr val="accent3"/>
              </a:solidFill>
            </a:endParaRPr>
          </a:p>
        </p:txBody>
      </p:sp>
      <p:sp>
        <p:nvSpPr>
          <p:cNvPr id="327" name="Google Shape;327;p56"/>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Using </a:t>
            </a:r>
            <a:r>
              <a:rPr lang="en" sz="2100">
                <a:solidFill>
                  <a:srgbClr val="222222"/>
                </a:solidFill>
                <a:highlight>
                  <a:srgbClr val="FFFFFF"/>
                </a:highlight>
                <a:latin typeface="Montserrat"/>
                <a:ea typeface="Montserrat"/>
                <a:cs typeface="Montserrat"/>
                <a:sym typeface="Montserrat"/>
              </a:rPr>
              <a:t>guidelines</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rPr lang="en" sz="2100">
                <a:solidFill>
                  <a:srgbClr val="222222"/>
                </a:solidFill>
                <a:highlight>
                  <a:srgbClr val="FFFFFF"/>
                </a:highlight>
                <a:latin typeface="Montserrat"/>
                <a:ea typeface="Montserrat"/>
                <a:cs typeface="Montserrat"/>
                <a:sym typeface="Montserrat"/>
              </a:rPr>
              <a:t>The analogy approach</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rPr lang="en" sz="2100">
                <a:solidFill>
                  <a:srgbClr val="222222"/>
                </a:solidFill>
                <a:highlight>
                  <a:srgbClr val="FFFFFF"/>
                </a:highlight>
                <a:latin typeface="Montserrat"/>
                <a:ea typeface="Montserrat"/>
                <a:cs typeface="Montserrat"/>
                <a:sym typeface="Montserrat"/>
              </a:rPr>
              <a:t>The top-down approach</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rPr lang="en" sz="2100">
                <a:solidFill>
                  <a:srgbClr val="222222"/>
                </a:solidFill>
                <a:highlight>
                  <a:srgbClr val="FFFFFF"/>
                </a:highlight>
                <a:latin typeface="Montserrat"/>
                <a:ea typeface="Montserrat"/>
                <a:cs typeface="Montserrat"/>
                <a:sym typeface="Montserrat"/>
              </a:rPr>
              <a:t>The bottom-up approach</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The mind-mapping approach</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Using Guidelines</a:t>
            </a:r>
            <a:endParaRPr sz="3600">
              <a:solidFill>
                <a:schemeClr val="accent3"/>
              </a:solidFill>
            </a:endParaRPr>
          </a:p>
        </p:txBody>
      </p:sp>
      <p:sp>
        <p:nvSpPr>
          <p:cNvPr id="333" name="Google Shape;333;p57"/>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If guidelines exist for developing a WBS, it is very important to follow them.</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the U.S. Department of Defense (DOD), for example - prescribe the form and content for WBSs for particular projects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Using Guidelines</a:t>
            </a:r>
            <a:endParaRPr sz="3600">
              <a:solidFill>
                <a:schemeClr val="accent3"/>
              </a:solidFill>
            </a:endParaRPr>
          </a:p>
        </p:txBody>
      </p:sp>
      <p:sp>
        <p:nvSpPr>
          <p:cNvPr id="339" name="Google Shape;339;p58"/>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The cost for the entire project must be calculated by summing the costs of all of the lower-level WBS tasks.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9"/>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Using Guidelines</a:t>
            </a:r>
            <a:endParaRPr sz="3600">
              <a:solidFill>
                <a:schemeClr val="accent3"/>
              </a:solidFill>
            </a:endParaRPr>
          </a:p>
        </p:txBody>
      </p:sp>
      <p:sp>
        <p:nvSpPr>
          <p:cNvPr id="345" name="Google Shape;345;p59"/>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When DOD personnel evaluate cost proposals, they must compare the contractors’ costs with the DOD’s estimates.</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A large variation in costs for a certain WBS task often indicates confusion as to what work must be done.</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0"/>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Using Guidelines</a:t>
            </a:r>
            <a:endParaRPr sz="3600">
              <a:solidFill>
                <a:schemeClr val="accent3"/>
              </a:solidFill>
            </a:endParaRPr>
          </a:p>
        </p:txBody>
      </p:sp>
      <p:sp>
        <p:nvSpPr>
          <p:cNvPr id="351" name="Google Shape;351;p60"/>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Many organizations provide guidelines and templates for developing WBSs, as well as examples of WBSs from past projects.</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Microsoft Project 2013 comes with several templates, and more are available on Microsoft’s website and other sites.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1"/>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The Analogy Approach</a:t>
            </a:r>
            <a:endParaRPr sz="3600">
              <a:solidFill>
                <a:schemeClr val="accent3"/>
              </a:solidFill>
            </a:endParaRPr>
          </a:p>
        </p:txBody>
      </p:sp>
      <p:sp>
        <p:nvSpPr>
          <p:cNvPr id="357" name="Google Shape;357;p61"/>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In the analogy approach, you use a similar project’s WBS as a starting point.</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Some organizations keep a repository of WBSs and other project documentation on file to assist people working on projects.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Planning scope management</a:t>
            </a:r>
            <a:endParaRPr sz="3600">
              <a:solidFill>
                <a:schemeClr val="accent3"/>
              </a:solidFill>
            </a:endParaRPr>
          </a:p>
        </p:txBody>
      </p:sp>
      <p:sp>
        <p:nvSpPr>
          <p:cNvPr id="87" name="Google Shape;87;p17"/>
          <p:cNvSpPr txBox="1"/>
          <p:nvPr>
            <p:ph idx="1" type="body"/>
          </p:nvPr>
        </p:nvSpPr>
        <p:spPr>
          <a:xfrm>
            <a:off x="153075" y="1084800"/>
            <a:ext cx="8838600" cy="25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222222"/>
                </a:solidFill>
                <a:highlight>
                  <a:srgbClr val="FFFFFF"/>
                </a:highlight>
                <a:latin typeface="Montserrat"/>
                <a:ea typeface="Montserrat"/>
                <a:cs typeface="Montserrat"/>
                <a:sym typeface="Montserrat"/>
              </a:rPr>
              <a:t>Determines how the project’s scope and requirements will be managed</a:t>
            </a:r>
            <a:endParaRPr sz="2100">
              <a:solidFill>
                <a:srgbClr val="222222"/>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l">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The project team works with appropriate stakeholders to create a scope management plan &amp; requirements management plan</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2"/>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The Analogy Approach</a:t>
            </a:r>
            <a:endParaRPr sz="3600">
              <a:solidFill>
                <a:schemeClr val="accent3"/>
              </a:solidFill>
            </a:endParaRPr>
          </a:p>
        </p:txBody>
      </p:sp>
      <p:sp>
        <p:nvSpPr>
          <p:cNvPr id="363" name="Google Shape;363;p62"/>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In the analogy approach, you use a similar project’s WBS as a starting point.</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Some organizations keep a repository of WBSs and other project documentation on file to assist people working on projects.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3"/>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The Top-Down Approach</a:t>
            </a:r>
            <a:endParaRPr sz="3600">
              <a:solidFill>
                <a:schemeClr val="accent3"/>
              </a:solidFill>
            </a:endParaRPr>
          </a:p>
        </p:txBody>
      </p:sp>
      <p:sp>
        <p:nvSpPr>
          <p:cNvPr id="369" name="Google Shape;369;p63"/>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To use the top-down approach, start with the largest items of the project and break them into subordinate items.</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This process involves refining the work into greater and greater levels of detail.</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4"/>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The Bottom-Up Approach</a:t>
            </a:r>
            <a:endParaRPr sz="3600">
              <a:solidFill>
                <a:schemeClr val="accent3"/>
              </a:solidFill>
            </a:endParaRPr>
          </a:p>
        </p:txBody>
      </p:sp>
      <p:sp>
        <p:nvSpPr>
          <p:cNvPr id="375" name="Google Shape;375;p64"/>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In the bottom-up approach, team members first identify as many specific tasks related to the project as possible.</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rPr lang="en" sz="2100">
                <a:solidFill>
                  <a:srgbClr val="222222"/>
                </a:solidFill>
                <a:highlight>
                  <a:srgbClr val="FFFFFF"/>
                </a:highlight>
                <a:latin typeface="Montserrat"/>
                <a:ea typeface="Montserrat"/>
                <a:cs typeface="Montserrat"/>
                <a:sym typeface="Montserrat"/>
              </a:rPr>
              <a:t>Then aggregate the specific tasks and organize</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them into summary activities, or higher levels in the WBS.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The Bottom-Up Approach</a:t>
            </a:r>
            <a:endParaRPr sz="3600">
              <a:solidFill>
                <a:schemeClr val="accent3"/>
              </a:solidFill>
            </a:endParaRPr>
          </a:p>
        </p:txBody>
      </p:sp>
      <p:sp>
        <p:nvSpPr>
          <p:cNvPr id="381" name="Google Shape;381;p65"/>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For example, a group of people might be responsible for creating a WBS to develop an e-commerce application.</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The Bottom-Up Approach</a:t>
            </a:r>
            <a:endParaRPr sz="3600">
              <a:solidFill>
                <a:schemeClr val="accent3"/>
              </a:solidFill>
            </a:endParaRPr>
          </a:p>
        </p:txBody>
      </p:sp>
      <p:sp>
        <p:nvSpPr>
          <p:cNvPr id="387" name="Google Shape;387;p66"/>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Instead of looking for guidelines on how to create a WBS or viewing WBSs from similar projects, they could begin by listing detailed tasks they think they would need to perform in order to create the application.</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The Bottom-Up Approach</a:t>
            </a:r>
            <a:endParaRPr sz="3600">
              <a:solidFill>
                <a:schemeClr val="accent3"/>
              </a:solidFill>
            </a:endParaRPr>
          </a:p>
        </p:txBody>
      </p:sp>
      <p:sp>
        <p:nvSpPr>
          <p:cNvPr id="393" name="Google Shape;393;p67"/>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After listing these detailed tasks, they would group the tasks into categories.</a:t>
            </a:r>
            <a:endParaRPr sz="2100">
              <a:solidFill>
                <a:srgbClr val="222222"/>
              </a:solidFill>
              <a:highlight>
                <a:srgbClr val="FFFFFF"/>
              </a:highlight>
              <a:latin typeface="Montserrat"/>
              <a:ea typeface="Montserrat"/>
              <a:cs typeface="Montserrat"/>
              <a:sym typeface="Montserrat"/>
            </a:endParaRPr>
          </a:p>
          <a:p>
            <a:pPr indent="0" lvl="0" marL="0" rtl="0" algn="l">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Then they would group these categories into higher-level categories.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Mind Mapping</a:t>
            </a:r>
            <a:endParaRPr sz="3600">
              <a:solidFill>
                <a:schemeClr val="accent3"/>
              </a:solidFill>
            </a:endParaRPr>
          </a:p>
        </p:txBody>
      </p:sp>
      <p:sp>
        <p:nvSpPr>
          <p:cNvPr id="399" name="Google Shape;399;p68"/>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Mind mapping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is a technique that uses branches radiating from a core idea to structure thoughts and ideas.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Mind Mapping</a:t>
            </a:r>
            <a:endParaRPr sz="3600">
              <a:solidFill>
                <a:schemeClr val="accent3"/>
              </a:solidFill>
            </a:endParaRPr>
          </a:p>
        </p:txBody>
      </p:sp>
      <p:sp>
        <p:nvSpPr>
          <p:cNvPr id="405" name="Google Shape;405;p69"/>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Instead of writing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down tasks in a list or immediately trying to create a structure for tasks, mind mapping allows people to write and even draw pictures of ideas in a nonlinear format.</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0"/>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Mind Mapping</a:t>
            </a:r>
            <a:endParaRPr sz="3600">
              <a:solidFill>
                <a:schemeClr val="accent3"/>
              </a:solidFill>
            </a:endParaRPr>
          </a:p>
        </p:txBody>
      </p:sp>
      <p:pic>
        <p:nvPicPr>
          <p:cNvPr id="411" name="Google Shape;411;p70"/>
          <p:cNvPicPr preferRelativeResize="0"/>
          <p:nvPr/>
        </p:nvPicPr>
        <p:blipFill>
          <a:blip r:embed="rId3">
            <a:alphaModFix/>
          </a:blip>
          <a:stretch>
            <a:fillRect/>
          </a:stretch>
        </p:blipFill>
        <p:spPr>
          <a:xfrm>
            <a:off x="152400" y="1082700"/>
            <a:ext cx="3902414" cy="3908399"/>
          </a:xfrm>
          <a:prstGeom prst="rect">
            <a:avLst/>
          </a:prstGeom>
          <a:noFill/>
          <a:ln>
            <a:noFill/>
          </a:ln>
        </p:spPr>
      </p:pic>
      <p:pic>
        <p:nvPicPr>
          <p:cNvPr id="412" name="Google Shape;412;p70"/>
          <p:cNvPicPr preferRelativeResize="0"/>
          <p:nvPr/>
        </p:nvPicPr>
        <p:blipFill>
          <a:blip r:embed="rId4">
            <a:alphaModFix/>
          </a:blip>
          <a:stretch>
            <a:fillRect/>
          </a:stretch>
        </p:blipFill>
        <p:spPr>
          <a:xfrm>
            <a:off x="4207214" y="1082700"/>
            <a:ext cx="4784387" cy="358829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1"/>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Mind Mapping</a:t>
            </a:r>
            <a:endParaRPr sz="3600">
              <a:solidFill>
                <a:schemeClr val="accent3"/>
              </a:solidFill>
            </a:endParaRPr>
          </a:p>
        </p:txBody>
      </p:sp>
      <p:sp>
        <p:nvSpPr>
          <p:cNvPr id="418" name="Google Shape;418;p71"/>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After discovering WBS items and their structure using the mind-mapping technique, you could then translate the information into chart or tabular form, as described earlier.</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Planning scope management</a:t>
            </a:r>
            <a:endParaRPr sz="3600">
              <a:solidFill>
                <a:schemeClr val="accent3"/>
              </a:solidFill>
            </a:endParaRPr>
          </a:p>
        </p:txBody>
      </p:sp>
      <p:sp>
        <p:nvSpPr>
          <p:cNvPr id="93" name="Google Shape;93;p18"/>
          <p:cNvSpPr txBox="1"/>
          <p:nvPr>
            <p:ph idx="1" type="body"/>
          </p:nvPr>
        </p:nvSpPr>
        <p:spPr>
          <a:xfrm>
            <a:off x="153075" y="1084800"/>
            <a:ext cx="8838600" cy="29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222222"/>
                </a:solidFill>
                <a:highlight>
                  <a:srgbClr val="FFFFFF"/>
                </a:highlight>
                <a:latin typeface="Montserrat"/>
                <a:ea typeface="Montserrat"/>
                <a:cs typeface="Montserrat"/>
                <a:sym typeface="Montserrat"/>
              </a:rPr>
              <a:t>How to prepare a </a:t>
            </a:r>
            <a:r>
              <a:rPr lang="en" sz="2100">
                <a:solidFill>
                  <a:srgbClr val="222222"/>
                </a:solidFill>
                <a:highlight>
                  <a:srgbClr val="FFFFFF"/>
                </a:highlight>
                <a:latin typeface="Montserrat"/>
                <a:ea typeface="Montserrat"/>
                <a:cs typeface="Montserrat"/>
                <a:sym typeface="Montserrat"/>
              </a:rPr>
              <a:t>detailed project scope statement:</a:t>
            </a:r>
            <a:endParaRPr sz="2100">
              <a:solidFill>
                <a:srgbClr val="222222"/>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361950" lvl="0" marL="914400" rtl="0" algn="l">
              <a:lnSpc>
                <a:spcPct val="150000"/>
              </a:lnSpc>
              <a:spcBef>
                <a:spcPts val="1200"/>
              </a:spcBef>
              <a:spcAft>
                <a:spcPts val="0"/>
              </a:spcAft>
              <a:buClr>
                <a:srgbClr val="222222"/>
              </a:buClr>
              <a:buSzPts val="2100"/>
              <a:buFont typeface="Montserrat"/>
              <a:buChar char="●"/>
            </a:pPr>
            <a:r>
              <a:rPr lang="en" sz="2100">
                <a:solidFill>
                  <a:srgbClr val="222222"/>
                </a:solidFill>
                <a:highlight>
                  <a:srgbClr val="FFFFFF"/>
                </a:highlight>
                <a:latin typeface="Montserrat"/>
                <a:ea typeface="Montserrat"/>
                <a:cs typeface="Montserrat"/>
                <a:sym typeface="Montserrat"/>
              </a:rPr>
              <a:t>Templates or guidelines to follow</a:t>
            </a:r>
            <a:endParaRPr sz="2100">
              <a:solidFill>
                <a:srgbClr val="222222"/>
              </a:solidFill>
              <a:highlight>
                <a:srgbClr val="FFFFFF"/>
              </a:highlight>
              <a:latin typeface="Montserrat"/>
              <a:ea typeface="Montserrat"/>
              <a:cs typeface="Montserrat"/>
              <a:sym typeface="Montserrat"/>
            </a:endParaRPr>
          </a:p>
          <a:p>
            <a:pPr indent="0" lvl="0" marL="0" rtl="0" algn="l">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361950" lvl="0" marL="914400" rtl="0" algn="l">
              <a:lnSpc>
                <a:spcPct val="150000"/>
              </a:lnSpc>
              <a:spcBef>
                <a:spcPts val="1200"/>
              </a:spcBef>
              <a:spcAft>
                <a:spcPts val="0"/>
              </a:spcAft>
              <a:buClr>
                <a:srgbClr val="222222"/>
              </a:buClr>
              <a:buSzPts val="2100"/>
              <a:buFont typeface="Montserrat"/>
              <a:buChar char="●"/>
            </a:pPr>
            <a:r>
              <a:rPr lang="en" sz="2100">
                <a:solidFill>
                  <a:srgbClr val="222222"/>
                </a:solidFill>
                <a:highlight>
                  <a:srgbClr val="FFFFFF"/>
                </a:highlight>
                <a:latin typeface="Montserrat"/>
                <a:ea typeface="Montserrat"/>
                <a:cs typeface="Montserrat"/>
                <a:sym typeface="Montserrat"/>
              </a:rPr>
              <a:t>How much detail is needed to describe each deliverable</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2"/>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Mind Mapping</a:t>
            </a:r>
            <a:endParaRPr sz="3600">
              <a:solidFill>
                <a:schemeClr val="accent3"/>
              </a:solidFill>
            </a:endParaRPr>
          </a:p>
        </p:txBody>
      </p:sp>
      <p:sp>
        <p:nvSpPr>
          <p:cNvPr id="424" name="Google Shape;424;p72"/>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Mind mapping can be used for developing WBSs using the top-down or bottom-up approach.</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3"/>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Mind Mapping</a:t>
            </a:r>
            <a:endParaRPr sz="3600">
              <a:solidFill>
                <a:schemeClr val="accent3"/>
              </a:solidFill>
            </a:endParaRPr>
          </a:p>
        </p:txBody>
      </p:sp>
      <p:sp>
        <p:nvSpPr>
          <p:cNvPr id="430" name="Google Shape;430;p73"/>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For example, you could conduct mind mapping for an entire project by listing the project in the center of a document,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adding the main categories on branches radiating from the center, and then adding branches for appropriate subcategories.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4"/>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Mind Mapping</a:t>
            </a:r>
            <a:endParaRPr sz="3600">
              <a:solidFill>
                <a:schemeClr val="accent3"/>
              </a:solidFill>
            </a:endParaRPr>
          </a:p>
        </p:txBody>
      </p:sp>
      <p:sp>
        <p:nvSpPr>
          <p:cNvPr id="436" name="Google Shape;436;p74"/>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You could also develop a separate mind-mapping diagram for each deliverable and then merge them to create one large diagram for the entire project.</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5"/>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Mind Mapping</a:t>
            </a:r>
            <a:endParaRPr sz="3600">
              <a:solidFill>
                <a:schemeClr val="accent3"/>
              </a:solidFill>
            </a:endParaRPr>
          </a:p>
        </p:txBody>
      </p:sp>
      <p:sp>
        <p:nvSpPr>
          <p:cNvPr id="442" name="Google Shape;442;p75"/>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100">
                <a:solidFill>
                  <a:srgbClr val="222222"/>
                </a:solidFill>
                <a:highlight>
                  <a:srgbClr val="FFFFFF"/>
                </a:highlight>
                <a:latin typeface="Montserrat"/>
                <a:ea typeface="Montserrat"/>
                <a:cs typeface="Montserrat"/>
                <a:sym typeface="Montserrat"/>
              </a:rPr>
              <a:t>You can also add items anywhere on</a:t>
            </a:r>
            <a:endParaRPr sz="2100">
              <a:solidFill>
                <a:srgbClr val="222222"/>
              </a:solidFill>
              <a:highlight>
                <a:srgbClr val="FFFFFF"/>
              </a:highlight>
              <a:latin typeface="Montserrat"/>
              <a:ea typeface="Montserrat"/>
              <a:cs typeface="Montserrat"/>
              <a:sym typeface="Montserrat"/>
            </a:endParaRPr>
          </a:p>
          <a:p>
            <a:pPr indent="0" lvl="0" marL="0" rtl="0" algn="ctr">
              <a:lnSpc>
                <a:spcPct val="150000"/>
              </a:lnSpc>
              <a:spcBef>
                <a:spcPts val="1200"/>
              </a:spcBef>
              <a:spcAft>
                <a:spcPts val="1200"/>
              </a:spcAft>
              <a:buNone/>
            </a:pPr>
            <a:r>
              <a:rPr lang="en" sz="2100">
                <a:solidFill>
                  <a:srgbClr val="222222"/>
                </a:solidFill>
                <a:highlight>
                  <a:srgbClr val="FFFFFF"/>
                </a:highlight>
                <a:latin typeface="Montserrat"/>
                <a:ea typeface="Montserrat"/>
                <a:cs typeface="Montserrat"/>
                <a:sym typeface="Montserrat"/>
              </a:rPr>
              <a:t>a mind-mapping document without following a strict top-down or bottom-up approach.</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6"/>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Mind Mapping</a:t>
            </a:r>
            <a:endParaRPr sz="3600">
              <a:solidFill>
                <a:schemeClr val="accent3"/>
              </a:solidFill>
            </a:endParaRPr>
          </a:p>
        </p:txBody>
      </p:sp>
      <p:sp>
        <p:nvSpPr>
          <p:cNvPr id="448" name="Google Shape;448;p76"/>
          <p:cNvSpPr txBox="1"/>
          <p:nvPr>
            <p:ph idx="1" type="body"/>
          </p:nvPr>
        </p:nvSpPr>
        <p:spPr>
          <a:xfrm>
            <a:off x="153075" y="1084800"/>
            <a:ext cx="8838600" cy="3293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1200"/>
              </a:spcAft>
              <a:buNone/>
            </a:pPr>
            <a:r>
              <a:rPr lang="en" sz="2100">
                <a:solidFill>
                  <a:srgbClr val="222222"/>
                </a:solidFill>
                <a:highlight>
                  <a:srgbClr val="FFFFFF"/>
                </a:highlight>
                <a:latin typeface="Montserrat"/>
                <a:ea typeface="Montserrat"/>
                <a:cs typeface="Montserrat"/>
                <a:sym typeface="Montserrat"/>
              </a:rPr>
              <a:t>After the mind-mapping documents are complete, you can convert them into a chart or tabular WBS form.</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Planning scope management</a:t>
            </a:r>
            <a:endParaRPr sz="3600">
              <a:solidFill>
                <a:schemeClr val="accent3"/>
              </a:solidFill>
            </a:endParaRPr>
          </a:p>
        </p:txBody>
      </p:sp>
      <p:sp>
        <p:nvSpPr>
          <p:cNvPr id="99" name="Google Shape;99;p19"/>
          <p:cNvSpPr txBox="1"/>
          <p:nvPr>
            <p:ph idx="1" type="body"/>
          </p:nvPr>
        </p:nvSpPr>
        <p:spPr>
          <a:xfrm>
            <a:off x="153075" y="1084800"/>
            <a:ext cx="8838600" cy="2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222222"/>
                </a:solidFill>
                <a:highlight>
                  <a:srgbClr val="FFFFFF"/>
                </a:highlight>
                <a:latin typeface="Montserrat"/>
                <a:ea typeface="Montserrat"/>
                <a:cs typeface="Montserrat"/>
                <a:sym typeface="Montserrat"/>
              </a:rPr>
              <a:t>How to create a WBS</a:t>
            </a:r>
            <a:r>
              <a:rPr lang="en" sz="2100">
                <a:solidFill>
                  <a:srgbClr val="222222"/>
                </a:solidFill>
                <a:highlight>
                  <a:srgbClr val="FFFFFF"/>
                </a:highlight>
                <a:latin typeface="Montserrat"/>
                <a:ea typeface="Montserrat"/>
                <a:cs typeface="Montserrat"/>
                <a:sym typeface="Montserrat"/>
              </a:rPr>
              <a:t>:</a:t>
            </a:r>
            <a:endParaRPr sz="2100">
              <a:solidFill>
                <a:srgbClr val="222222"/>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361950" lvl="0" marL="914400" rtl="0" algn="l">
              <a:lnSpc>
                <a:spcPct val="150000"/>
              </a:lnSpc>
              <a:spcBef>
                <a:spcPts val="1200"/>
              </a:spcBef>
              <a:spcAft>
                <a:spcPts val="0"/>
              </a:spcAft>
              <a:buClr>
                <a:srgbClr val="222222"/>
              </a:buClr>
              <a:buSzPts val="2100"/>
              <a:buFont typeface="Montserrat"/>
              <a:buChar char="●"/>
            </a:pPr>
            <a:r>
              <a:rPr lang="en" sz="2100">
                <a:solidFill>
                  <a:srgbClr val="222222"/>
                </a:solidFill>
                <a:highlight>
                  <a:srgbClr val="FFFFFF"/>
                </a:highlight>
                <a:latin typeface="Montserrat"/>
                <a:ea typeface="Montserrat"/>
                <a:cs typeface="Montserrat"/>
                <a:sym typeface="Montserrat"/>
              </a:rPr>
              <a:t>This section provides suggestions, samples, and resources for creating a WBS</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Planning scope management</a:t>
            </a:r>
            <a:endParaRPr sz="3600">
              <a:solidFill>
                <a:schemeClr val="accent3"/>
              </a:solidFill>
            </a:endParaRPr>
          </a:p>
        </p:txBody>
      </p:sp>
      <p:sp>
        <p:nvSpPr>
          <p:cNvPr id="105" name="Google Shape;105;p20"/>
          <p:cNvSpPr txBox="1"/>
          <p:nvPr>
            <p:ph idx="1" type="body"/>
          </p:nvPr>
        </p:nvSpPr>
        <p:spPr>
          <a:xfrm>
            <a:off x="153075" y="1084800"/>
            <a:ext cx="8838600" cy="38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222222"/>
                </a:solidFill>
                <a:highlight>
                  <a:srgbClr val="FFFFFF"/>
                </a:highlight>
                <a:latin typeface="Montserrat"/>
                <a:ea typeface="Montserrat"/>
                <a:cs typeface="Montserrat"/>
                <a:sym typeface="Montserrat"/>
              </a:rPr>
              <a:t>How to obtain and approve the WBS</a:t>
            </a:r>
            <a:r>
              <a:rPr lang="en" sz="2100">
                <a:solidFill>
                  <a:srgbClr val="222222"/>
                </a:solidFill>
                <a:highlight>
                  <a:srgbClr val="FFFFFF"/>
                </a:highlight>
                <a:latin typeface="Montserrat"/>
                <a:ea typeface="Montserrat"/>
                <a:cs typeface="Montserrat"/>
                <a:sym typeface="Montserrat"/>
              </a:rPr>
              <a:t>:</a:t>
            </a:r>
            <a:endParaRPr sz="2100">
              <a:solidFill>
                <a:srgbClr val="222222"/>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361950" lvl="0" marL="914400" rtl="0" algn="l">
              <a:lnSpc>
                <a:spcPct val="150000"/>
              </a:lnSpc>
              <a:spcBef>
                <a:spcPts val="1200"/>
              </a:spcBef>
              <a:spcAft>
                <a:spcPts val="0"/>
              </a:spcAft>
              <a:buClr>
                <a:srgbClr val="222222"/>
              </a:buClr>
              <a:buSzPts val="2100"/>
              <a:buFont typeface="Montserrat"/>
              <a:buChar char="●"/>
            </a:pPr>
            <a:r>
              <a:rPr lang="en" sz="2100">
                <a:solidFill>
                  <a:srgbClr val="222222"/>
                </a:solidFill>
                <a:highlight>
                  <a:srgbClr val="FFFFFF"/>
                </a:highlight>
                <a:latin typeface="Montserrat"/>
                <a:ea typeface="Montserrat"/>
                <a:cs typeface="Montserrat"/>
                <a:sym typeface="Montserrat"/>
              </a:rPr>
              <a:t>The initial WBS often changes, and the project team </a:t>
            </a:r>
            <a:r>
              <a:rPr lang="en" sz="2100">
                <a:solidFill>
                  <a:srgbClr val="222222"/>
                </a:solidFill>
                <a:highlight>
                  <a:srgbClr val="FFFFFF"/>
                </a:highlight>
                <a:latin typeface="Montserrat"/>
                <a:ea typeface="Montserrat"/>
                <a:cs typeface="Montserrat"/>
                <a:sym typeface="Montserrat"/>
              </a:rPr>
              <a:t>members</a:t>
            </a:r>
            <a:r>
              <a:rPr lang="en" sz="2100">
                <a:solidFill>
                  <a:srgbClr val="222222"/>
                </a:solidFill>
                <a:highlight>
                  <a:srgbClr val="FFFFFF"/>
                </a:highlight>
                <a:latin typeface="Montserrat"/>
                <a:ea typeface="Montserrat"/>
                <a:cs typeface="Montserrat"/>
                <a:sym typeface="Montserrat"/>
              </a:rPr>
              <a:t> often disagree on what should be included</a:t>
            </a:r>
            <a:endParaRPr sz="2100">
              <a:solidFill>
                <a:srgbClr val="222222"/>
              </a:solidFill>
              <a:highlight>
                <a:srgbClr val="FFFFFF"/>
              </a:highlight>
              <a:latin typeface="Montserrat"/>
              <a:ea typeface="Montserrat"/>
              <a:cs typeface="Montserrat"/>
              <a:sym typeface="Montserrat"/>
            </a:endParaRPr>
          </a:p>
          <a:p>
            <a:pPr indent="0" lvl="0" marL="0" rtl="0" algn="l">
              <a:lnSpc>
                <a:spcPct val="150000"/>
              </a:lnSpc>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361950" lvl="0" marL="914400" rtl="0" algn="l">
              <a:lnSpc>
                <a:spcPct val="150000"/>
              </a:lnSpc>
              <a:spcBef>
                <a:spcPts val="1200"/>
              </a:spcBef>
              <a:spcAft>
                <a:spcPts val="0"/>
              </a:spcAft>
              <a:buClr>
                <a:srgbClr val="222222"/>
              </a:buClr>
              <a:buSzPts val="2100"/>
              <a:buFont typeface="Montserrat"/>
              <a:buChar char="●"/>
            </a:pPr>
            <a:r>
              <a:rPr lang="en" sz="2100">
                <a:solidFill>
                  <a:srgbClr val="222222"/>
                </a:solidFill>
                <a:highlight>
                  <a:srgbClr val="FFFFFF"/>
                </a:highlight>
                <a:latin typeface="Montserrat"/>
                <a:ea typeface="Montserrat"/>
                <a:cs typeface="Montserrat"/>
                <a:sym typeface="Montserrat"/>
              </a:rPr>
              <a:t>The scope management plan describes </a:t>
            </a:r>
            <a:r>
              <a:rPr lang="en" sz="2100">
                <a:solidFill>
                  <a:srgbClr val="222222"/>
                </a:solidFill>
                <a:highlight>
                  <a:srgbClr val="FFFFFF"/>
                </a:highlight>
                <a:latin typeface="Montserrat"/>
                <a:ea typeface="Montserrat"/>
                <a:cs typeface="Montserrat"/>
                <a:sym typeface="Montserrat"/>
              </a:rPr>
              <a:t>guidelines</a:t>
            </a:r>
            <a:r>
              <a:rPr lang="en" sz="2100">
                <a:solidFill>
                  <a:srgbClr val="222222"/>
                </a:solidFill>
                <a:highlight>
                  <a:srgbClr val="FFFFFF"/>
                </a:highlight>
                <a:latin typeface="Montserrat"/>
                <a:ea typeface="Montserrat"/>
                <a:cs typeface="Montserrat"/>
                <a:sym typeface="Montserrat"/>
              </a:rPr>
              <a:t> for maintaining the WBS and getting approval for it</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153075" y="174600"/>
            <a:ext cx="883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solidFill>
                  <a:schemeClr val="accent3"/>
                </a:solidFill>
              </a:rPr>
              <a:t>Planning scope management</a:t>
            </a:r>
            <a:endParaRPr sz="3600">
              <a:solidFill>
                <a:schemeClr val="accent3"/>
              </a:solidFill>
            </a:endParaRPr>
          </a:p>
        </p:txBody>
      </p:sp>
      <p:sp>
        <p:nvSpPr>
          <p:cNvPr id="111" name="Google Shape;111;p21"/>
          <p:cNvSpPr txBox="1"/>
          <p:nvPr>
            <p:ph idx="1" type="body"/>
          </p:nvPr>
        </p:nvSpPr>
        <p:spPr>
          <a:xfrm>
            <a:off x="153075" y="1084800"/>
            <a:ext cx="8838600" cy="38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222222"/>
                </a:solidFill>
                <a:highlight>
                  <a:srgbClr val="FFFFFF"/>
                </a:highlight>
                <a:latin typeface="Montserrat"/>
                <a:ea typeface="Montserrat"/>
                <a:cs typeface="Montserrat"/>
                <a:sym typeface="Montserrat"/>
              </a:rPr>
              <a:t>H</a:t>
            </a:r>
            <a:r>
              <a:rPr lang="en" sz="2100">
                <a:solidFill>
                  <a:srgbClr val="222222"/>
                </a:solidFill>
                <a:highlight>
                  <a:srgbClr val="FFFFFF"/>
                </a:highlight>
                <a:latin typeface="Montserrat"/>
                <a:ea typeface="Montserrat"/>
                <a:cs typeface="Montserrat"/>
                <a:sym typeface="Montserrat"/>
              </a:rPr>
              <a:t>ow to obtain formal acceptance of the completed project deliverables:</a:t>
            </a:r>
            <a:endParaRPr sz="2100">
              <a:solidFill>
                <a:srgbClr val="222222"/>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sz="2100">
              <a:solidFill>
                <a:srgbClr val="222222"/>
              </a:solidFill>
              <a:highlight>
                <a:srgbClr val="FFFFFF"/>
              </a:highlight>
              <a:latin typeface="Montserrat"/>
              <a:ea typeface="Montserrat"/>
              <a:cs typeface="Montserrat"/>
              <a:sym typeface="Montserrat"/>
            </a:endParaRPr>
          </a:p>
          <a:p>
            <a:pPr indent="-361950" lvl="0" marL="914400" rtl="0" algn="l">
              <a:lnSpc>
                <a:spcPct val="150000"/>
              </a:lnSpc>
              <a:spcBef>
                <a:spcPts val="1200"/>
              </a:spcBef>
              <a:spcAft>
                <a:spcPts val="0"/>
              </a:spcAft>
              <a:buClr>
                <a:srgbClr val="222222"/>
              </a:buClr>
              <a:buSzPts val="2100"/>
              <a:buFont typeface="Montserrat"/>
              <a:buChar char="●"/>
            </a:pPr>
            <a:r>
              <a:rPr lang="en" sz="2100">
                <a:solidFill>
                  <a:srgbClr val="222222"/>
                </a:solidFill>
                <a:highlight>
                  <a:srgbClr val="FFFFFF"/>
                </a:highlight>
                <a:latin typeface="Montserrat"/>
                <a:ea typeface="Montserrat"/>
                <a:cs typeface="Montserrat"/>
                <a:sym typeface="Montserrat"/>
              </a:rPr>
              <a:t>It is important to understand the process for obtaining formal acceptance of completed deliverables, </a:t>
            </a:r>
            <a:r>
              <a:rPr lang="en" sz="2100">
                <a:solidFill>
                  <a:srgbClr val="222222"/>
                </a:solidFill>
                <a:highlight>
                  <a:srgbClr val="FFFFFF"/>
                </a:highlight>
                <a:latin typeface="Montserrat"/>
                <a:ea typeface="Montserrat"/>
                <a:cs typeface="Montserrat"/>
                <a:sym typeface="Montserrat"/>
              </a:rPr>
              <a:t>especially</a:t>
            </a:r>
            <a:r>
              <a:rPr lang="en" sz="2100">
                <a:solidFill>
                  <a:srgbClr val="222222"/>
                </a:solidFill>
                <a:highlight>
                  <a:srgbClr val="FFFFFF"/>
                </a:highlight>
                <a:latin typeface="Montserrat"/>
                <a:ea typeface="Montserrat"/>
                <a:cs typeface="Montserrat"/>
                <a:sym typeface="Montserrat"/>
              </a:rPr>
              <a:t> for projects in </a:t>
            </a:r>
            <a:r>
              <a:rPr lang="en" sz="2100">
                <a:solidFill>
                  <a:srgbClr val="222222"/>
                </a:solidFill>
                <a:highlight>
                  <a:srgbClr val="FFFFFF"/>
                </a:highlight>
                <a:latin typeface="Montserrat"/>
                <a:ea typeface="Montserrat"/>
                <a:cs typeface="Montserrat"/>
                <a:sym typeface="Montserrat"/>
              </a:rPr>
              <a:t>which</a:t>
            </a:r>
            <a:r>
              <a:rPr lang="en" sz="2100">
                <a:solidFill>
                  <a:srgbClr val="222222"/>
                </a:solidFill>
                <a:highlight>
                  <a:srgbClr val="FFFFFF"/>
                </a:highlight>
                <a:latin typeface="Montserrat"/>
                <a:ea typeface="Montserrat"/>
                <a:cs typeface="Montserrat"/>
                <a:sym typeface="Montserrat"/>
              </a:rPr>
              <a:t> payments are </a:t>
            </a:r>
            <a:r>
              <a:rPr lang="en" sz="2100">
                <a:solidFill>
                  <a:srgbClr val="222222"/>
                </a:solidFill>
                <a:highlight>
                  <a:srgbClr val="FFFFFF"/>
                </a:highlight>
                <a:latin typeface="Montserrat"/>
                <a:ea typeface="Montserrat"/>
                <a:cs typeface="Montserrat"/>
                <a:sym typeface="Montserrat"/>
              </a:rPr>
              <a:t>based on formal acceptance</a:t>
            </a:r>
            <a:endParaRPr sz="21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