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79" r:id="rId3"/>
    <p:sldId id="286" r:id="rId4"/>
    <p:sldId id="276" r:id="rId5"/>
    <p:sldId id="291" r:id="rId6"/>
    <p:sldId id="277" r:id="rId7"/>
    <p:sldId id="280" r:id="rId8"/>
    <p:sldId id="262" r:id="rId9"/>
    <p:sldId id="274" r:id="rId10"/>
    <p:sldId id="275" r:id="rId11"/>
    <p:sldId id="288" r:id="rId12"/>
    <p:sldId id="271" r:id="rId13"/>
    <p:sldId id="272" r:id="rId14"/>
    <p:sldId id="273" r:id="rId15"/>
    <p:sldId id="268" r:id="rId16"/>
    <p:sldId id="287" r:id="rId17"/>
    <p:sldId id="285" r:id="rId18"/>
    <p:sldId id="266" r:id="rId19"/>
    <p:sldId id="267" r:id="rId20"/>
    <p:sldId id="270" r:id="rId21"/>
    <p:sldId id="26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5" autoAdjust="0"/>
    <p:restoredTop sz="95625" autoAdjust="0"/>
  </p:normalViewPr>
  <p:slideViewPr>
    <p:cSldViewPr snapToGrid="0" showGuides="1">
      <p:cViewPr varScale="1">
        <p:scale>
          <a:sx n="128" d="100"/>
          <a:sy n="128" d="100"/>
        </p:scale>
        <p:origin x="5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B5D5F-CA48-4745-91D3-2F143801F32A}" type="datetimeFigureOut">
              <a:rPr lang="en-HK" smtClean="0"/>
              <a:t>18/1/2025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042A-E3CB-4BFC-B470-D34FE516687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669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拟申请方向：金融经济（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G0307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8713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Beta indicator</a:t>
            </a:r>
          </a:p>
          <a:p>
            <a:r>
              <a:rPr lang="en-US" altLang="zh-CN" dirty="0" err="1"/>
              <a:t>Yangjs</a:t>
            </a:r>
            <a:r>
              <a:rPr lang="en-US" altLang="zh-CN" dirty="0"/>
              <a:t>: </a:t>
            </a:r>
            <a:r>
              <a:rPr lang="en-US" altLang="zh-CN" dirty="0" err="1"/>
              <a:t>penality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9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053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7746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https://www.nobelprize.org/prizes/economic-sciences/2013/press-release/</a:t>
            </a:r>
          </a:p>
          <a:p>
            <a:endParaRPr lang="en-US" dirty="0"/>
          </a:p>
          <a:p>
            <a:r>
              <a:rPr lang="en-H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959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5AF9-D917-8CBB-0931-F2AC9A96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53A0F-4C12-5D92-805E-1D1DDB975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6411E-4BC4-0819-5135-0B5DD613A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https://www.nobelprize.org/prizes/economic-sciences/2013/press-release/</a:t>
            </a:r>
          </a:p>
          <a:p>
            <a:endParaRPr lang="en-US" dirty="0"/>
          </a:p>
          <a:p>
            <a:r>
              <a:rPr lang="en-H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94D8-9FC1-77D8-CC56-A1CDE28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56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Hansen, </a:t>
            </a:r>
            <a:r>
              <a:rPr lang="en-US" altLang="zh-CN" dirty="0" err="1"/>
              <a:t>fama</a:t>
            </a:r>
            <a:r>
              <a:rPr lang="en-US" altLang="zh-CN" dirty="0"/>
              <a:t> </a:t>
            </a:r>
            <a:r>
              <a:rPr lang="en-US" altLang="zh-CN" dirty="0" err="1"/>
              <a:t>french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241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Beta time varying YJS</a:t>
            </a:r>
          </a:p>
          <a:p>
            <a:r>
              <a:rPr lang="en-US" altLang="zh-CN" dirty="0"/>
              <a:t>Alpha ZJ</a:t>
            </a:r>
          </a:p>
          <a:p>
            <a:endParaRPr lang="en-US" altLang="zh-CN" dirty="0"/>
          </a:p>
          <a:p>
            <a:r>
              <a:rPr lang="en-US" altLang="zh-CN" dirty="0"/>
              <a:t>Risk prick (LASSO)</a:t>
            </a:r>
          </a:p>
          <a:p>
            <a:r>
              <a:rPr lang="zh-CN" altLang="en-US" dirty="0"/>
              <a:t>张军：</a:t>
            </a:r>
            <a:r>
              <a:rPr lang="en-US" altLang="zh-CN" dirty="0"/>
              <a:t>if true model, no alpha</a:t>
            </a:r>
          </a:p>
          <a:p>
            <a:endParaRPr lang="en-US" altLang="zh-CN" dirty="0"/>
          </a:p>
          <a:p>
            <a:r>
              <a:rPr lang="en-US" altLang="zh-CN" dirty="0"/>
              <a:t>\</a:t>
            </a:r>
            <a:r>
              <a:rPr lang="en-US" altLang="zh-CN" dirty="0" err="1"/>
              <a:t>mu_i</a:t>
            </a:r>
            <a:r>
              <a:rPr lang="en-US" altLang="zh-CN" dirty="0"/>
              <a:t> =\</a:t>
            </a:r>
            <a:r>
              <a:rPr lang="en-US" altLang="zh-CN" dirty="0" err="1"/>
              <a:t>alpha_i</a:t>
            </a:r>
            <a:r>
              <a:rPr lang="en-US" altLang="zh-CN" dirty="0"/>
              <a:t> </a:t>
            </a:r>
            <a:r>
              <a:rPr lang="en-US" altLang="zh-CN" dirty="0" err="1"/>
              <a:t>C_i</a:t>
            </a:r>
            <a:r>
              <a:rPr lang="en-US" altLang="zh-CN" dirty="0"/>
              <a:t> ^’ \gamma ;; </a:t>
            </a:r>
            <a:r>
              <a:rPr lang="en-US" altLang="zh-CN" dirty="0" err="1"/>
              <a:t>alpha_i</a:t>
            </a:r>
            <a:r>
              <a:rPr lang="en-US" altLang="zh-CN" dirty="0"/>
              <a:t> = 0 for every </a:t>
            </a:r>
            <a:r>
              <a:rPr lang="en-US" altLang="zh-CN" dirty="0" err="1"/>
              <a:t>i</a:t>
            </a:r>
            <a:endParaRPr lang="zh-CN" altLang="en-US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7429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，提供了一个</a:t>
            </a:r>
            <a:r>
              <a:rPr lang="en-US" altLang="zh-CN" dirty="0"/>
              <a:t>estimation</a:t>
            </a:r>
            <a:r>
              <a:rPr lang="zh-CN" altLang="en-US" dirty="0"/>
              <a:t>的框架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592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470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individual asset</a:t>
            </a:r>
            <a:r>
              <a:rPr lang="zh-CN" altLang="en-US" dirty="0"/>
              <a:t>制造因子 和 投资组合优化</a:t>
            </a:r>
            <a:endParaRPr lang="en-US" altLang="zh-CN" dirty="0"/>
          </a:p>
          <a:p>
            <a:r>
              <a:rPr lang="zh-CN" altLang="en-US" dirty="0"/>
              <a:t>选因子 本质上是在做</a:t>
            </a:r>
            <a:r>
              <a:rPr lang="en-US" altLang="zh-CN" dirty="0"/>
              <a:t>sparse portfolio</a:t>
            </a:r>
            <a:r>
              <a:rPr lang="zh-CN" altLang="en-US" dirty="0"/>
              <a:t>（</a:t>
            </a:r>
            <a:r>
              <a:rPr lang="en-US" altLang="zh-CN" dirty="0"/>
              <a:t>estimation)</a:t>
            </a:r>
          </a:p>
          <a:p>
            <a:endParaRPr lang="en-US" altLang="zh-CN" dirty="0"/>
          </a:p>
          <a:p>
            <a:r>
              <a:rPr lang="en-US" altLang="zh-CN" dirty="0"/>
              <a:t>Link: asset pricing and investment</a:t>
            </a:r>
          </a:p>
          <a:p>
            <a:endParaRPr lang="en-US" altLang="zh-CN" dirty="0"/>
          </a:p>
          <a:p>
            <a:r>
              <a:rPr lang="zh-CN" altLang="en-US" dirty="0"/>
              <a:t>估计因子模型 </a:t>
            </a:r>
            <a:r>
              <a:rPr lang="en-US" altLang="zh-CN" dirty="0"/>
              <a:t>= </a:t>
            </a:r>
            <a:r>
              <a:rPr lang="zh-CN" altLang="en-US" dirty="0"/>
              <a:t>估计</a:t>
            </a:r>
            <a:r>
              <a:rPr lang="en-US" altLang="zh-CN" dirty="0"/>
              <a:t>portfolio</a:t>
            </a:r>
            <a:r>
              <a:rPr lang="zh-CN" altLang="en-US" dirty="0"/>
              <a:t>的</a:t>
            </a:r>
            <a:r>
              <a:rPr lang="en-US" altLang="zh-CN" dirty="0"/>
              <a:t>weight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670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D473-B3BE-91C9-5868-91E268A4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5369D-1564-31C4-4F42-620FBC12C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710B1A-165E-1391-0763-8B11BF09E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individual asset</a:t>
            </a:r>
            <a:r>
              <a:rPr lang="zh-CN" altLang="en-US" dirty="0"/>
              <a:t>制造因子 和 投资组合优化</a:t>
            </a:r>
            <a:endParaRPr lang="en-US" altLang="zh-CN" dirty="0"/>
          </a:p>
          <a:p>
            <a:r>
              <a:rPr lang="zh-CN" altLang="en-US" dirty="0"/>
              <a:t>选因子 本质上是在做</a:t>
            </a:r>
            <a:r>
              <a:rPr lang="en-US" altLang="zh-CN" dirty="0"/>
              <a:t>sparse portfolio</a:t>
            </a:r>
            <a:r>
              <a:rPr lang="zh-CN" altLang="en-US" dirty="0"/>
              <a:t>（</a:t>
            </a:r>
            <a:r>
              <a:rPr lang="en-US" altLang="zh-CN" dirty="0"/>
              <a:t>estimation)</a:t>
            </a:r>
          </a:p>
          <a:p>
            <a:endParaRPr lang="en-US" altLang="zh-CN" dirty="0"/>
          </a:p>
          <a:p>
            <a:r>
              <a:rPr lang="en-US" altLang="zh-CN" dirty="0"/>
              <a:t>Link: asset pricing and investment</a:t>
            </a:r>
          </a:p>
          <a:p>
            <a:endParaRPr lang="en-US" altLang="zh-CN" dirty="0"/>
          </a:p>
          <a:p>
            <a:r>
              <a:rPr lang="zh-CN" altLang="en-US" dirty="0"/>
              <a:t>估计因子模型 </a:t>
            </a:r>
            <a:r>
              <a:rPr lang="en-US" altLang="zh-CN" dirty="0"/>
              <a:t>= </a:t>
            </a:r>
            <a:r>
              <a:rPr lang="zh-CN" altLang="en-US" dirty="0"/>
              <a:t>估计</a:t>
            </a:r>
            <a:r>
              <a:rPr lang="en-US" altLang="zh-CN" dirty="0"/>
              <a:t>portfolio</a:t>
            </a:r>
            <a:r>
              <a:rPr lang="zh-CN" altLang="en-US" dirty="0"/>
              <a:t>的</a:t>
            </a:r>
            <a:r>
              <a:rPr lang="en-US" altLang="zh-CN" dirty="0"/>
              <a:t>weight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7737C-8246-855C-E79A-F72E3E880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3042A-E3CB-4BFC-B470-D34FE5166876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357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>
            <a:extLst>
              <a:ext uri="{FF2B5EF4-FFF2-40B4-BE49-F238E27FC236}">
                <a16:creationId xmlns:a16="http://schemas.microsoft.com/office/drawing/2014/main" id="{47C7688D-27E1-41EB-996B-6A41D3147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668" y="6164581"/>
            <a:ext cx="1103091" cy="618910"/>
          </a:xfrm>
          <a:prstGeom prst="rect">
            <a:avLst/>
          </a:prstGeom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85930D-A020-4057-9F12-0EB0E727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632" y="6418366"/>
            <a:ext cx="405448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B21D9B7-8C08-4DC6-A505-249CEB31307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椭圆 16">
            <a:extLst>
              <a:ext uri="{FF2B5EF4-FFF2-40B4-BE49-F238E27FC236}">
                <a16:creationId xmlns:a16="http://schemas.microsoft.com/office/drawing/2014/main" id="{B7F543B6-F8BB-4C9E-BCB3-DC56E6A7F7ED}"/>
              </a:ext>
            </a:extLst>
          </p:cNvPr>
          <p:cNvSpPr/>
          <p:nvPr userDrawn="1"/>
        </p:nvSpPr>
        <p:spPr>
          <a:xfrm>
            <a:off x="207150" y="6456406"/>
            <a:ext cx="309039" cy="309039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C50B4409-786A-4B98-9982-C22572C29D40}"/>
              </a:ext>
            </a:extLst>
          </p:cNvPr>
          <p:cNvSpPr/>
          <p:nvPr userDrawn="1"/>
        </p:nvSpPr>
        <p:spPr>
          <a:xfrm>
            <a:off x="0" y="-1"/>
            <a:ext cx="12191999" cy="533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EC63F84-5D29-4BB2-BB45-E9D279DC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0" y="2398"/>
            <a:ext cx="10515600" cy="56904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414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93E2-FBB2-4551-A30C-61FA995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36EF6-3C6E-4801-867A-EADD38DE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0D7E-D508-41EE-8A39-A7316710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8389A-D3D0-4569-8810-CC511BCF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40AD3-5AD9-4EFB-A281-4E34EEA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15BA-4F08-4346-9560-4CAA91B9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2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DC5-EB85-4633-A303-C5A8F10D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0A766-3BA3-45B4-B226-6E032592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4C8E-358D-40C2-92D4-EF4A11E7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8D02-9FF4-4368-A85C-3C6359FD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2080-8426-436C-91F5-4C812D1D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065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93644-6DC2-4F42-8271-71C8C4C2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32A9-A891-41D4-8E97-1B98BE94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36CC-E2F5-40B5-9D38-DD950C5F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B15-09E6-4423-A4E5-8D016557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5182-205D-4DCE-92A1-997EEFC5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42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8E1-D146-4EF7-88FE-1C05B725A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E347-43FE-4033-A873-F7E2571D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C48C-6965-4C6D-8AE4-6B316B7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3D1D-E808-4117-9B02-D78FC1A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1058-34D3-4CC6-BF1C-B75FCC3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344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E145-9A6E-40BF-A726-9159C02F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1FE4-11C8-40A5-BE73-CCD71986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CBE4-CDFD-49CA-AE14-6E01B4BD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3D5D-2CBF-4A28-AB0E-CFCAC314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23CB-7816-4741-B5BE-384A72D9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19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2B8-9C12-4F05-9F35-7A656581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D707-4838-43CA-87E5-B2E9C6F4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0024-6C1D-4A74-8CAD-4BD5B570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4DBA-81C1-4DF8-B659-E4EA9FF1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4277-F2A2-4978-B7CA-088384BA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02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0E47-6CE6-4CE3-8A10-ABF7090D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EA5A-B59D-4C64-B43D-BB2B88A5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1CBF6-D8FE-4856-83C1-B172415D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FAAF-B7E1-43BD-9A6C-BDEA6F0E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0665-ED55-497F-B61A-938CEA2A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50923-0A5A-45E0-AF41-ACB2265B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36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B21D-261D-47D5-8263-AE9AC5CC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12C0-F703-4FB5-9631-73B6E7CC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2CB37-F551-4B76-AFE5-B9CDC6F4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1D8C-2F4F-43EE-A557-9325F01EB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603A6-1DAA-4064-B6F7-8F1AB6B6A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CA44A-B3D4-491F-B9F7-EC482FD5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0FBEE-7F31-44F5-82B2-36DBB545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DC63-17CD-4F1B-B4E4-EC6BD246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63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A95B-BCAC-4F15-A80C-DD76C656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C9E1C-6306-4C61-B7D7-08C47E5F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50BC2-FA2E-4ADF-AD52-0B96BFBC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51F8-8919-4F2E-B9C3-7758ACE5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401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A33D7-94B5-4BCB-9ED5-82ECB486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4C399-499C-4409-A160-8FD33F35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61E9-3CA1-4DF9-A420-6AE37D68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85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297B-A42A-471D-8257-99287490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5D16-96E5-4AE2-AF55-EAF7C02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5E901-94A8-4D91-9A2C-AC5AB6CF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D06E-8932-4EB5-BAE6-A12E213D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45DA-882C-4505-863D-33E2BFF3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514B-7342-477C-88DE-27FC16A4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31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DC71E-5834-42D9-987B-9EA2149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B5D8-574B-4937-96D5-75A86FF2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C259-6B11-425E-AA23-7A7E7D83B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EA2B-AD97-410E-A87B-A1761603A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732B-7159-4314-A730-8D2BBB3B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9DF4-BBA2-4158-AB99-8EFF2FAD1A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35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10F04B0-C68B-EA11-3576-FEBC14B93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8" y="81280"/>
            <a:ext cx="1507514" cy="8458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21416D-5C08-578A-4D4D-11D42AD4C3E8}"/>
              </a:ext>
            </a:extLst>
          </p:cNvPr>
          <p:cNvSpPr txBox="1"/>
          <p:nvPr/>
        </p:nvSpPr>
        <p:spPr>
          <a:xfrm>
            <a:off x="2902560" y="1556377"/>
            <a:ext cx="6386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方法驱动的实证资产定价</a:t>
            </a:r>
            <a:endParaRPr lang="en-US" altLang="zh-CN" sz="36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---</a:t>
            </a:r>
            <a:r>
              <a:rPr lang="zh-CN" altLang="en-US" sz="2400" dirty="0"/>
              <a:t> 金融，统计，计量经济学和机器学习的交叉</a:t>
            </a:r>
            <a:endParaRPr lang="zh-CN" altLang="en-US" sz="24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59AF93-2EB4-1B14-67AB-F7B5F3B812AE}"/>
              </a:ext>
            </a:extLst>
          </p:cNvPr>
          <p:cNvSpPr txBox="1"/>
          <p:nvPr/>
        </p:nvSpPr>
        <p:spPr>
          <a:xfrm>
            <a:off x="5034649" y="3315739"/>
            <a:ext cx="2122696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香港城市大学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冯冠豪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9212F7-7B8A-8511-8C8C-676F6C59090B}"/>
              </a:ext>
            </a:extLst>
          </p:cNvPr>
          <p:cNvSpPr txBox="1"/>
          <p:nvPr/>
        </p:nvSpPr>
        <p:spPr>
          <a:xfrm>
            <a:off x="4387837" y="4957540"/>
            <a:ext cx="3416320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香港城市大学前沿学科学术论坛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东莞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901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74C76-DEC9-F6BF-4B3D-9332CA23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514C2-36A6-473F-B72C-C6E4CDE7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52" y="1576872"/>
            <a:ext cx="5582615" cy="453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25B14-F3DC-3DC7-DDC4-A3D3500C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</a:t>
            </a:r>
            <a:r>
              <a:rPr lang="zh-CN" altLang="en-US" dirty="0"/>
              <a:t>选因子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AECAB-5FDE-312B-6F96-A69E69A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F4646A0-B454-A6C8-BDF2-45E11D27732A}"/>
              </a:ext>
            </a:extLst>
          </p:cNvPr>
          <p:cNvSpPr txBox="1"/>
          <p:nvPr/>
        </p:nvSpPr>
        <p:spPr>
          <a:xfrm>
            <a:off x="622585" y="6449896"/>
            <a:ext cx="10666832" cy="284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Cui, Feng, Hong, and </a:t>
            </a:r>
            <a:r>
              <a:rPr lang="en-US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Yang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Time-Varying Factor Selection: A Sparse Fused GMM Approach. (2024) JASA in revision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7270855-7FB8-1A88-0578-391B786D5096}"/>
              </a:ext>
            </a:extLst>
          </p:cNvPr>
          <p:cNvSpPr txBox="1"/>
          <p:nvPr/>
        </p:nvSpPr>
        <p:spPr>
          <a:xfrm>
            <a:off x="2947215" y="72796"/>
            <a:ext cx="449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Sparse-Fused GMM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：时变因子选择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3E1F2BE4-528C-2C04-54A6-E42F3294B61B}"/>
              </a:ext>
            </a:extLst>
          </p:cNvPr>
          <p:cNvSpPr txBox="1"/>
          <p:nvPr/>
        </p:nvSpPr>
        <p:spPr>
          <a:xfrm>
            <a:off x="228253" y="864252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AE924CD3-04B7-CE2A-4922-7557462132FD}"/>
              </a:ext>
            </a:extLst>
          </p:cNvPr>
          <p:cNvSpPr txBox="1"/>
          <p:nvPr/>
        </p:nvSpPr>
        <p:spPr>
          <a:xfrm>
            <a:off x="102593" y="2872093"/>
            <a:ext cx="1332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稀疏融合广义矩估计方法</a:t>
            </a:r>
            <a:endParaRPr lang="en-HK" sz="14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0329F-F384-A763-97CF-39C4DC465D4D}"/>
              </a:ext>
            </a:extLst>
          </p:cNvPr>
          <p:cNvSpPr txBox="1"/>
          <p:nvPr/>
        </p:nvSpPr>
        <p:spPr>
          <a:xfrm>
            <a:off x="1593849" y="4692438"/>
            <a:ext cx="4866586" cy="115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能一致性地估计时变参数，同时适应不同机制下相关风险因子及其取值的变化（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时变稀疏性、异质结构性突变、时变选择可解释性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HK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68A601-67D2-9A9A-89B4-8E2BCEB82059}"/>
              </a:ext>
            </a:extLst>
          </p:cNvPr>
          <p:cNvSpPr txBox="1"/>
          <p:nvPr/>
        </p:nvSpPr>
        <p:spPr>
          <a:xfrm>
            <a:off x="1593849" y="805143"/>
            <a:ext cx="6153529" cy="41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文献仅基于历史总表现评估和选择因子，假设模型是固定的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9BA39F-7AEE-E691-B0B7-F2E174972DB5}"/>
              </a:ext>
            </a:extLst>
          </p:cNvPr>
          <p:cNvSpPr txBox="1"/>
          <p:nvPr/>
        </p:nvSpPr>
        <p:spPr>
          <a:xfrm>
            <a:off x="1593849" y="1468185"/>
            <a:ext cx="458607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SDF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中因子组成可能随时间变化的情况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不同协变量可能在不同时间点经历结构性突变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E7C16DD-3EE5-23FC-E089-EFFC1404FD29}"/>
                  </a:ext>
                </a:extLst>
              </p:cNvPr>
              <p:cNvSpPr txBox="1"/>
              <p:nvPr/>
            </p:nvSpPr>
            <p:spPr>
              <a:xfrm>
                <a:off x="2273258" y="2566781"/>
                <a:ext cx="25691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E7C16DD-3EE5-23FC-E089-EFFC1404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58" y="2566781"/>
                <a:ext cx="256910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F98B93-6B9F-D57E-C270-C6D04629E5CD}"/>
                  </a:ext>
                </a:extLst>
              </p:cNvPr>
              <p:cNvSpPr txBox="1"/>
              <p:nvPr/>
            </p:nvSpPr>
            <p:spPr>
              <a:xfrm>
                <a:off x="1762983" y="3195356"/>
                <a:ext cx="3879267" cy="113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zh-CN" altLang="zh-CN" sz="1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en-US" altLang="zh-CN" sz="1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1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e>
                      </m:func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d>
                      <m:sSup>
                        <m:sSup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altLang="zh-CN" sz="14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(|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(|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|),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F98B93-6B9F-D57E-C270-C6D04629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3" y="3195356"/>
                <a:ext cx="3879267" cy="113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>
            <a:extLst>
              <a:ext uri="{FF2B5EF4-FFF2-40B4-BE49-F238E27FC236}">
                <a16:creationId xmlns:a16="http://schemas.microsoft.com/office/drawing/2014/main" id="{2C08F907-D48D-B311-DE18-4AE24F2AA0C7}"/>
              </a:ext>
            </a:extLst>
          </p:cNvPr>
          <p:cNvSpPr txBox="1"/>
          <p:nvPr/>
        </p:nvSpPr>
        <p:spPr>
          <a:xfrm>
            <a:off x="228253" y="1677280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问题难点</a:t>
            </a:r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C50719A0-0CC2-E051-9037-B9D697079E60}"/>
              </a:ext>
            </a:extLst>
          </p:cNvPr>
          <p:cNvSpPr txBox="1"/>
          <p:nvPr/>
        </p:nvSpPr>
        <p:spPr>
          <a:xfrm>
            <a:off x="59633" y="4923874"/>
            <a:ext cx="133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理论贡献</a:t>
            </a:r>
            <a:endParaRPr lang="en-HK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43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2FAE-2A1A-CAD8-2298-16003AFE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1C8D-7EC3-E86A-96C4-6685CE8F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方法</a:t>
            </a:r>
            <a:r>
              <a:rPr lang="zh-CN" altLang="en-US" dirty="0"/>
              <a:t>驱动的资产定价因子模型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DB506-C8FD-3C74-11C0-C00D4595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97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A37CDF-3668-FA8A-51BA-40C62C22673A}"/>
              </a:ext>
            </a:extLst>
          </p:cNvPr>
          <p:cNvSpPr txBox="1"/>
          <p:nvPr/>
        </p:nvSpPr>
        <p:spPr>
          <a:xfrm>
            <a:off x="31530" y="787558"/>
            <a:ext cx="4061887" cy="392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选因子</a:t>
            </a:r>
            <a:endParaRPr lang="en-US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驯服因子动物园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测试新因子 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模型选择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异象或者风险因子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逐步回归评估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Sparse-fused GMM</a:t>
            </a:r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时变因子模型选择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JASA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F107EA83-4B17-08E6-B691-41B6BD133C69}"/>
              </a:ext>
            </a:extLst>
          </p:cNvPr>
          <p:cNvSpPr txBox="1"/>
          <p:nvPr/>
        </p:nvSpPr>
        <p:spPr>
          <a:xfrm>
            <a:off x="3061253" y="780046"/>
            <a:ext cx="4516927" cy="540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基于深度学习的特征排序因子构建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Journal of </a:t>
            </a:r>
            <a:r>
              <a:rPr lang="en-HK" altLang="zh-CN" sz="1600" u="sng" dirty="0" err="1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Finacial</a:t>
            </a: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Quantitative Analysis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深度切线投资组合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基于个股资产的最优组合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in revision</a:t>
            </a:r>
            <a:endParaRPr lang="en-US" altLang="zh-CN" sz="1600" u="sng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面板树，构造测试资产刻画有效前沿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构造因子（降维）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2024+,</a:t>
            </a:r>
            <a:r>
              <a:rPr lang="zh-CN" altLang="en-US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马赛克：回报</a:t>
            </a:r>
            <a:r>
              <a:rPr lang="zh-CN" altLang="en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异质性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的风险因子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基于面板树的聚类模型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 soon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5992134-E29F-BA85-9EB5-4BF4D2C56552}"/>
              </a:ext>
            </a:extLst>
          </p:cNvPr>
          <p:cNvSpPr txBox="1"/>
          <p:nvPr/>
        </p:nvSpPr>
        <p:spPr>
          <a:xfrm>
            <a:off x="7643543" y="780046"/>
            <a:ext cx="4516927" cy="503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估计因子模型</a:t>
            </a:r>
            <a:endParaRPr lang="en-HK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R</a:t>
            </a:r>
            <a:r>
              <a:rPr lang="en-US" altLang="zh-CN" sz="16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egularized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GMM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时变模型估计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International Economic Review</a:t>
            </a: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HK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权衡资产特定模型与聚合模型 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2022, </a:t>
            </a:r>
            <a:r>
              <a:rPr lang="en-HK" altLang="zh-CN" sz="1600" u="sng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JoE</a:t>
            </a:r>
            <a:endParaRPr lang="en-US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基于树的机制转换模型 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机制转换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Under review, JF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HK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基于贝叶斯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聚的类资产定价模型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非共同因子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 soon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3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9992F-23C3-18F3-CC71-0B201B51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E633-537B-8506-43B5-697E1B42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HK" dirty="0"/>
              <a:t>. </a:t>
            </a:r>
            <a:r>
              <a:rPr lang="en-HK" dirty="0" err="1"/>
              <a:t>造</a:t>
            </a:r>
            <a:r>
              <a:rPr lang="zh-CN" altLang="en-US" dirty="0"/>
              <a:t>因子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297AC-CC17-0A2B-2E0C-AEABE654929B}"/>
              </a:ext>
            </a:extLst>
          </p:cNvPr>
          <p:cNvSpPr txBox="1"/>
          <p:nvPr/>
        </p:nvSpPr>
        <p:spPr>
          <a:xfrm>
            <a:off x="1699422" y="5555979"/>
            <a:ext cx="859751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结构化的深度学习框架，通过生成风险因子来推广基于公司特征拟合横截面收益的完整机制！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54D2E-7D34-CBDF-C410-152D2BB3F139}"/>
              </a:ext>
            </a:extLst>
          </p:cNvPr>
          <p:cNvSpPr txBox="1"/>
          <p:nvPr/>
        </p:nvSpPr>
        <p:spPr>
          <a:xfrm>
            <a:off x="2947215" y="72796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.1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基于深度学习的特征排序因子构建方法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70375-CE6E-8AF3-AF79-DDFC2D3BE878}"/>
              </a:ext>
            </a:extLst>
          </p:cNvPr>
          <p:cNvSpPr txBox="1"/>
          <p:nvPr/>
        </p:nvSpPr>
        <p:spPr>
          <a:xfrm>
            <a:off x="611161" y="6465364"/>
            <a:ext cx="9392203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He, Polson, and Xu, Deep Learning in Characteristics-Sorted Factor Models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JFQA (2024)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F95D66-68D3-3DFE-D5C3-AFB0AFB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34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DBF02-8031-6542-A7F4-15D6C5297B34}"/>
              </a:ext>
            </a:extLst>
          </p:cNvPr>
          <p:cNvSpPr txBox="1"/>
          <p:nvPr/>
        </p:nvSpPr>
        <p:spPr>
          <a:xfrm>
            <a:off x="1532487" y="768234"/>
            <a:ext cx="5760038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被广泛采用可交易的因子都是人造的，例如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Fama-French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30E12-829C-A997-B1A6-A7593BF5B27A}"/>
              </a:ext>
            </a:extLst>
          </p:cNvPr>
          <p:cNvSpPr txBox="1"/>
          <p:nvPr/>
        </p:nvSpPr>
        <p:spPr>
          <a:xfrm>
            <a:off x="228253" y="1555757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DE586B-3691-1873-B428-F086598AC431}"/>
              </a:ext>
            </a:extLst>
          </p:cNvPr>
          <p:cNvSpPr txBox="1"/>
          <p:nvPr/>
        </p:nvSpPr>
        <p:spPr>
          <a:xfrm>
            <a:off x="302796" y="3812016"/>
            <a:ext cx="1104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构建深度因子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9199E2-6448-EAFE-7D61-E23C5E539DBC}"/>
              </a:ext>
            </a:extLst>
          </p:cNvPr>
          <p:cNvSpPr txBox="1"/>
          <p:nvPr/>
        </p:nvSpPr>
        <p:spPr>
          <a:xfrm>
            <a:off x="2448483" y="3651050"/>
            <a:ext cx="1005403" cy="701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公司特征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FF836B-AC27-4B58-26AE-25BDF68D3F89}"/>
              </a:ext>
            </a:extLst>
          </p:cNvPr>
          <p:cNvSpPr txBox="1"/>
          <p:nvPr/>
        </p:nvSpPr>
        <p:spPr>
          <a:xfrm>
            <a:off x="3949764" y="3534363"/>
            <a:ext cx="1379727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16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增强的深度因子模型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DE1B1C-B419-C8FE-1DFF-E2BF777F1202}"/>
              </a:ext>
            </a:extLst>
          </p:cNvPr>
          <p:cNvSpPr txBox="1"/>
          <p:nvPr/>
        </p:nvSpPr>
        <p:spPr>
          <a:xfrm>
            <a:off x="5593906" y="3542050"/>
            <a:ext cx="1379727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16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（中间特征）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0321B0-5E92-9436-615D-9923D36371EC}"/>
              </a:ext>
            </a:extLst>
          </p:cNvPr>
          <p:cNvSpPr txBox="1"/>
          <p:nvPr/>
        </p:nvSpPr>
        <p:spPr>
          <a:xfrm>
            <a:off x="7403847" y="3538712"/>
            <a:ext cx="142188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6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对横截面个股收益的拟合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4ADF163-7DAB-508E-518A-777ECB56B41E}"/>
              </a:ext>
            </a:extLst>
          </p:cNvPr>
          <p:cNvSpPr/>
          <p:nvPr/>
        </p:nvSpPr>
        <p:spPr>
          <a:xfrm>
            <a:off x="2360508" y="3534364"/>
            <a:ext cx="1183908" cy="1029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37FBC9B-64A6-7644-1B0A-6190FC411DBA}"/>
              </a:ext>
            </a:extLst>
          </p:cNvPr>
          <p:cNvSpPr/>
          <p:nvPr/>
        </p:nvSpPr>
        <p:spPr>
          <a:xfrm>
            <a:off x="4042172" y="3542901"/>
            <a:ext cx="1183908" cy="1029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26E590D-7ACC-881C-D056-39E46D374B30}"/>
              </a:ext>
            </a:extLst>
          </p:cNvPr>
          <p:cNvSpPr/>
          <p:nvPr/>
        </p:nvSpPr>
        <p:spPr>
          <a:xfrm>
            <a:off x="5677371" y="3541012"/>
            <a:ext cx="1183908" cy="1029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CFA856F-0C85-A30E-A2CD-08DC5DE0732B}"/>
              </a:ext>
            </a:extLst>
          </p:cNvPr>
          <p:cNvSpPr/>
          <p:nvPr/>
        </p:nvSpPr>
        <p:spPr>
          <a:xfrm>
            <a:off x="7424924" y="3543298"/>
            <a:ext cx="1379727" cy="1029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0740894-2F76-6E92-A7FB-811900F8F026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>
            <a:off x="3544416" y="4048924"/>
            <a:ext cx="497756" cy="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A8882E-4A5A-5D1F-F961-888282250512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226080" y="4055572"/>
            <a:ext cx="451291" cy="1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BA761FA-A16E-D6C7-E226-86520398DA25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6861279" y="4055572"/>
            <a:ext cx="563645" cy="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1617C1B-1388-F626-5776-A183C87276D9}"/>
              </a:ext>
            </a:extLst>
          </p:cNvPr>
          <p:cNvCxnSpPr>
            <a:stCxn id="48" idx="3"/>
            <a:endCxn id="43" idx="2"/>
          </p:cNvCxnSpPr>
          <p:nvPr/>
        </p:nvCxnSpPr>
        <p:spPr>
          <a:xfrm flipH="1">
            <a:off x="4634126" y="4057858"/>
            <a:ext cx="4170525" cy="514163"/>
          </a:xfrm>
          <a:prstGeom prst="bentConnector4">
            <a:avLst>
              <a:gd name="adj1" fmla="val -5481"/>
              <a:gd name="adj2" fmla="val 1445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72BBBDB-D088-0872-81A9-0C76776164C1}"/>
              </a:ext>
            </a:extLst>
          </p:cNvPr>
          <p:cNvSpPr txBox="1"/>
          <p:nvPr/>
        </p:nvSpPr>
        <p:spPr>
          <a:xfrm>
            <a:off x="2084470" y="1169217"/>
            <a:ext cx="8941348" cy="10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反映了因基础特征驱动的风险暴露所获得的补偿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可以作为可交易的投资组合进行评估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维度下降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DCAA5AF-A7BD-91E0-F822-E796C5CE0DD9}"/>
              </a:ext>
            </a:extLst>
          </p:cNvPr>
          <p:cNvSpPr txBox="1"/>
          <p:nvPr/>
        </p:nvSpPr>
        <p:spPr>
          <a:xfrm>
            <a:off x="4248253" y="4852355"/>
            <a:ext cx="5365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</a:t>
            </a: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因子模型定价误差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（无套利）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41A7D-E1D6-9B74-C521-9B22DA9DBAD7}"/>
              </a:ext>
            </a:extLst>
          </p:cNvPr>
          <p:cNvSpPr txBox="1"/>
          <p:nvPr/>
        </p:nvSpPr>
        <p:spPr>
          <a:xfrm>
            <a:off x="1525279" y="2491342"/>
            <a:ext cx="9747772" cy="1021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在深度学习框架中，传统的股票排序方法可以被视为一种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非线性激活函数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但实证上迄今没找到一个正确的因子模型！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5B8A1-3D1B-200F-26C1-947E43A7537D}"/>
              </a:ext>
            </a:extLst>
          </p:cNvPr>
          <p:cNvSpPr txBox="1"/>
          <p:nvPr/>
        </p:nvSpPr>
        <p:spPr>
          <a:xfrm>
            <a:off x="279715" y="561561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3C125-8553-A0EB-9A8C-E3FE2C4D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9CBD-269D-8650-A74A-A7010FE7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HK" dirty="0"/>
              <a:t>. </a:t>
            </a:r>
            <a:r>
              <a:rPr lang="en-HK" dirty="0" err="1"/>
              <a:t>造</a:t>
            </a:r>
            <a:r>
              <a:rPr lang="zh-CN" altLang="en-US" dirty="0"/>
              <a:t>因子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819E2-73AB-1BB2-A2C6-924F14C60DD9}"/>
              </a:ext>
            </a:extLst>
          </p:cNvPr>
          <p:cNvSpPr txBox="1"/>
          <p:nvPr/>
        </p:nvSpPr>
        <p:spPr>
          <a:xfrm>
            <a:off x="1486037" y="5107371"/>
            <a:ext cx="1037965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构造深度切点投资组合的方法，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个股资产的切点投资组合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，而无需估计其预期收益和协方差矩阵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该深度因子具有两个核心作用：（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）对冲市场的投资组合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）跨越高维公司特征中缺失的风险因子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45029-0885-339B-FA5D-F8741D4D0DD3}"/>
              </a:ext>
            </a:extLst>
          </p:cNvPr>
          <p:cNvSpPr txBox="1"/>
          <p:nvPr/>
        </p:nvSpPr>
        <p:spPr>
          <a:xfrm>
            <a:off x="2947215" y="72796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.2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基于个股资产的深度切线投资组合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F29B3-688F-AA29-5211-B436C9754830}"/>
              </a:ext>
            </a:extLst>
          </p:cNvPr>
          <p:cNvSpPr txBox="1"/>
          <p:nvPr/>
        </p:nvSpPr>
        <p:spPr>
          <a:xfrm>
            <a:off x="611161" y="6465364"/>
            <a:ext cx="9392203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nb-NO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Jiang, Li , and </a:t>
            </a:r>
            <a:r>
              <a:rPr lang="nb-NO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Song</a:t>
            </a:r>
            <a:r>
              <a:rPr lang="nb-NO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 tangency portfolio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(2024) MS in revision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9F1F16-C390-13BE-574B-300FFB21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34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BDB2F-B3E4-4EC4-8823-1110FB3117AC}"/>
              </a:ext>
            </a:extLst>
          </p:cNvPr>
          <p:cNvSpPr txBox="1"/>
          <p:nvPr/>
        </p:nvSpPr>
        <p:spPr>
          <a:xfrm>
            <a:off x="228253" y="1020558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D6DC77-4EE4-138F-3B94-3CFBA45F7266}"/>
              </a:ext>
            </a:extLst>
          </p:cNvPr>
          <p:cNvSpPr txBox="1"/>
          <p:nvPr/>
        </p:nvSpPr>
        <p:spPr>
          <a:xfrm>
            <a:off x="228252" y="2743339"/>
            <a:ext cx="1330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构建深度切点投资组合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4C55FFB-010F-A034-AACC-FAD88DAD7F6A}"/>
              </a:ext>
            </a:extLst>
          </p:cNvPr>
          <p:cNvGrpSpPr/>
          <p:nvPr/>
        </p:nvGrpSpPr>
        <p:grpSpPr>
          <a:xfrm>
            <a:off x="2878516" y="2378141"/>
            <a:ext cx="1461477" cy="1468506"/>
            <a:chOff x="2036323" y="2644266"/>
            <a:chExt cx="1461477" cy="14685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E8A567-C7A6-26E0-F591-9A53BDFE1ADE}"/>
                </a:ext>
              </a:extLst>
            </p:cNvPr>
            <p:cNvSpPr txBox="1"/>
            <p:nvPr/>
          </p:nvSpPr>
          <p:spPr>
            <a:xfrm>
              <a:off x="2045838" y="2685670"/>
              <a:ext cx="1415772" cy="134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1E4D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en-US" altLang="zh-CN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公司债券特征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股票特征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期权特征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6D02583-9E8C-05E6-FDF3-49DAE64786CA}"/>
                </a:ext>
              </a:extLst>
            </p:cNvPr>
            <p:cNvSpPr/>
            <p:nvPr/>
          </p:nvSpPr>
          <p:spPr>
            <a:xfrm>
              <a:off x="2036323" y="2644266"/>
              <a:ext cx="1461477" cy="14685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C0908D3-BDE5-1D1D-0325-9189795126FF}"/>
              </a:ext>
            </a:extLst>
          </p:cNvPr>
          <p:cNvGrpSpPr/>
          <p:nvPr/>
        </p:nvGrpSpPr>
        <p:grpSpPr>
          <a:xfrm>
            <a:off x="5306210" y="2378141"/>
            <a:ext cx="1461477" cy="1468506"/>
            <a:chOff x="3995555" y="2644266"/>
            <a:chExt cx="1461477" cy="146850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25EC52-4E8D-2085-6E31-D880486BA3A9}"/>
                </a:ext>
              </a:extLst>
            </p:cNvPr>
            <p:cNvSpPr txBox="1"/>
            <p:nvPr/>
          </p:nvSpPr>
          <p:spPr>
            <a:xfrm>
              <a:off x="4077305" y="2679016"/>
              <a:ext cx="1313400" cy="13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1E4D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en-US" altLang="zh-CN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将高维特征压缩为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“深度特征”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1337B802-CB50-B39A-AD91-141E4DB5DDCE}"/>
                </a:ext>
              </a:extLst>
            </p:cNvPr>
            <p:cNvSpPr/>
            <p:nvPr/>
          </p:nvSpPr>
          <p:spPr>
            <a:xfrm>
              <a:off x="3995555" y="2644266"/>
              <a:ext cx="1461477" cy="14685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8619F73-71DA-C1DE-C2E1-0B1EB8A24AB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4339993" y="3112394"/>
            <a:ext cx="966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6C2621-1BF5-6979-075E-1B9FD67205CA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6767687" y="3108853"/>
            <a:ext cx="966217" cy="3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5017C262-605E-9A25-23E5-F48F1E7DD3EA}"/>
              </a:ext>
            </a:extLst>
          </p:cNvPr>
          <p:cNvCxnSpPr>
            <a:cxnSpLocks/>
            <a:stCxn id="45" idx="3"/>
            <a:endCxn id="43" idx="2"/>
          </p:cNvCxnSpPr>
          <p:nvPr/>
        </p:nvCxnSpPr>
        <p:spPr>
          <a:xfrm flipH="1">
            <a:off x="6036949" y="3108853"/>
            <a:ext cx="3158432" cy="737794"/>
          </a:xfrm>
          <a:prstGeom prst="bentConnector4">
            <a:avLst>
              <a:gd name="adj1" fmla="val -7238"/>
              <a:gd name="adj2" fmla="val 130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FC3AB14-5FE5-7228-C21D-BFEB0397DECD}"/>
              </a:ext>
            </a:extLst>
          </p:cNvPr>
          <p:cNvSpPr txBox="1"/>
          <p:nvPr/>
        </p:nvSpPr>
        <p:spPr>
          <a:xfrm>
            <a:off x="6850222" y="4162456"/>
            <a:ext cx="1767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</a:t>
            </a:r>
            <a:r>
              <a:rPr lang="zh-CN" altLang="en-US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夏普比率</a:t>
            </a:r>
            <a:endParaRPr lang="zh-CN" altLang="en-US" sz="1600" b="1" dirty="0">
              <a:solidFill>
                <a:srgbClr val="1E4D78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A29463C-C351-1106-3624-ED89302A8FA9}"/>
              </a:ext>
            </a:extLst>
          </p:cNvPr>
          <p:cNvGrpSpPr/>
          <p:nvPr/>
        </p:nvGrpSpPr>
        <p:grpSpPr>
          <a:xfrm>
            <a:off x="7733904" y="2374600"/>
            <a:ext cx="1461477" cy="1468506"/>
            <a:chOff x="7338713" y="2640725"/>
            <a:chExt cx="1461477" cy="146850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B9A545B-1FAE-5132-058C-82B60072F6A6}"/>
                </a:ext>
              </a:extLst>
            </p:cNvPr>
            <p:cNvSpPr txBox="1"/>
            <p:nvPr/>
          </p:nvSpPr>
          <p:spPr>
            <a:xfrm>
              <a:off x="7378308" y="2845713"/>
              <a:ext cx="1421882" cy="102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1E4D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1600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深度投资组合的权重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0ABEED5-0A7D-6A29-00B9-E8286DE3C80B}"/>
                </a:ext>
              </a:extLst>
            </p:cNvPr>
            <p:cNvSpPr/>
            <p:nvPr/>
          </p:nvSpPr>
          <p:spPr>
            <a:xfrm>
              <a:off x="7338713" y="2640725"/>
              <a:ext cx="1461477" cy="14685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1">
                <a:extLst>
                  <a:ext uri="{FF2B5EF4-FFF2-40B4-BE49-F238E27FC236}">
                    <a16:creationId xmlns:a16="http://schemas.microsoft.com/office/drawing/2014/main" id="{2160C4BC-0DBB-90DA-366C-89169422D55D}"/>
                  </a:ext>
                </a:extLst>
              </p:cNvPr>
              <p:cNvSpPr txBox="1"/>
              <p:nvPr/>
            </p:nvSpPr>
            <p:spPr>
              <a:xfrm>
                <a:off x="1558808" y="959118"/>
                <a:ext cx="5721823" cy="418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马科维茨的投资组合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1600" b="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16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较大时，实证中估计太难！</a:t>
                </a:r>
              </a:p>
            </p:txBody>
          </p:sp>
        </mc:Choice>
        <mc:Fallback xmlns="">
          <p:sp>
            <p:nvSpPr>
              <p:cNvPr id="54" name="TextBox 11">
                <a:extLst>
                  <a:ext uri="{FF2B5EF4-FFF2-40B4-BE49-F238E27FC236}">
                    <a16:creationId xmlns:a16="http://schemas.microsoft.com/office/drawing/2014/main" id="{2160C4BC-0DBB-90DA-366C-89169422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08" y="959118"/>
                <a:ext cx="5721823" cy="418833"/>
              </a:xfrm>
              <a:prstGeom prst="rect">
                <a:avLst/>
              </a:prstGeom>
              <a:blipFill>
                <a:blip r:embed="rId3"/>
                <a:stretch>
                  <a:fillRect l="-442" b="-176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9C9A0108-6BC9-4F17-957D-BF68631F1966}"/>
              </a:ext>
            </a:extLst>
          </p:cNvPr>
          <p:cNvSpPr txBox="1"/>
          <p:nvPr/>
        </p:nvSpPr>
        <p:spPr>
          <a:xfrm>
            <a:off x="1579283" y="1635683"/>
            <a:ext cx="9883258" cy="41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考虑到预期收益、方差和协方差是特征的函数 → 将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投资组合权重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参数化为大量特征的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非线性函数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DBDA0-FC5A-92F5-3F57-BE477A5B6F0E}"/>
              </a:ext>
            </a:extLst>
          </p:cNvPr>
          <p:cNvSpPr txBox="1"/>
          <p:nvPr/>
        </p:nvSpPr>
        <p:spPr>
          <a:xfrm>
            <a:off x="228252" y="537690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81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26DA-0A4B-E107-19AC-1DC2287C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658B896-A184-3FB9-522F-00BB3A7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2143246"/>
            <a:ext cx="4643359" cy="4444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28252-F9B9-7D32-D470-B1FF9FED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HK" dirty="0"/>
              <a:t>. </a:t>
            </a:r>
            <a:r>
              <a:rPr lang="en-HK" dirty="0" err="1"/>
              <a:t>造</a:t>
            </a:r>
            <a:r>
              <a:rPr lang="zh-CN" altLang="en-US" dirty="0"/>
              <a:t>因子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410DB-B4D3-9B5E-8B48-AB1CE2E77336}"/>
              </a:ext>
            </a:extLst>
          </p:cNvPr>
          <p:cNvSpPr txBox="1"/>
          <p:nvPr/>
        </p:nvSpPr>
        <p:spPr>
          <a:xfrm>
            <a:off x="6592651" y="3571817"/>
            <a:ext cx="5523692" cy="115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第一个在均值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方差框架下创建测试资产的系统方法：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基于高维、交互和非线性特征空间的聚类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可解释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跨越有效前沿的多元测试资产和因子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高夏普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3E888-E877-1172-177E-A8E3FAC5C499}"/>
              </a:ext>
            </a:extLst>
          </p:cNvPr>
          <p:cNvSpPr txBox="1"/>
          <p:nvPr/>
        </p:nvSpPr>
        <p:spPr>
          <a:xfrm>
            <a:off x="2947215" y="72796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b="1" u="sng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面板树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：构造测试资产刻画有效前沿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DCD4-FA66-5009-68A3-0696D66BCE89}"/>
              </a:ext>
            </a:extLst>
          </p:cNvPr>
          <p:cNvSpPr txBox="1"/>
          <p:nvPr/>
        </p:nvSpPr>
        <p:spPr>
          <a:xfrm>
            <a:off x="611163" y="6465364"/>
            <a:ext cx="9392203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Cong, Feng, He, and </a:t>
            </a:r>
            <a:r>
              <a:rPr lang="en-US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Growing the Efficient Frontier on Panel Trees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JFE (2024+)</a:t>
            </a:r>
            <a:endParaRPr lang="en-HK" sz="1100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428EC9-AFDD-3226-6943-E2DD4A2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34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4DF21-9734-E17B-1879-608B95919EC5}"/>
              </a:ext>
            </a:extLst>
          </p:cNvPr>
          <p:cNvSpPr txBox="1"/>
          <p:nvPr/>
        </p:nvSpPr>
        <p:spPr>
          <a:xfrm>
            <a:off x="228253" y="941819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F5ED47-B3AE-1F7A-2058-71E1A38D3B3C}"/>
              </a:ext>
            </a:extLst>
          </p:cNvPr>
          <p:cNvSpPr txBox="1"/>
          <p:nvPr/>
        </p:nvSpPr>
        <p:spPr>
          <a:xfrm>
            <a:off x="228253" y="3216978"/>
            <a:ext cx="1104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面板树</a:t>
            </a:r>
            <a:endParaRPr lang="en-US" altLang="zh-CN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0C3B8A39-ECB9-5D22-6655-E4DA979BCCD2}"/>
              </a:ext>
            </a:extLst>
          </p:cNvPr>
          <p:cNvSpPr txBox="1"/>
          <p:nvPr/>
        </p:nvSpPr>
        <p:spPr>
          <a:xfrm>
            <a:off x="1558808" y="882682"/>
            <a:ext cx="682270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常用的测试资产没有刻画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个股有效前沿，导致因子模型估计有问题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BE8402-036B-FB47-DDCC-D8A0382CD994}"/>
              </a:ext>
            </a:extLst>
          </p:cNvPr>
          <p:cNvSpPr txBox="1"/>
          <p:nvPr/>
        </p:nvSpPr>
        <p:spPr>
          <a:xfrm>
            <a:off x="6683743" y="1388188"/>
            <a:ext cx="4309162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生成具有最大集体夏普比率的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测试资产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生成能够解释横截面的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风险因子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9C15E5DC-A0BD-EC49-48A9-E0D82DABB352}"/>
              </a:ext>
            </a:extLst>
          </p:cNvPr>
          <p:cNvSpPr txBox="1"/>
          <p:nvPr/>
        </p:nvSpPr>
        <p:spPr>
          <a:xfrm>
            <a:off x="228253" y="1635516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研究框架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945580-EC45-E840-739F-760EB27DF56C}"/>
              </a:ext>
            </a:extLst>
          </p:cNvPr>
          <p:cNvSpPr txBox="1"/>
          <p:nvPr/>
        </p:nvSpPr>
        <p:spPr>
          <a:xfrm>
            <a:off x="1590148" y="1549129"/>
            <a:ext cx="3637836" cy="41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预期收益、方差和协方差是特征的函数</a:t>
            </a:r>
          </a:p>
        </p:txBody>
      </p:sp>
      <p:sp>
        <p:nvSpPr>
          <p:cNvPr id="20" name="Arrow: Right 36">
            <a:extLst>
              <a:ext uri="{FF2B5EF4-FFF2-40B4-BE49-F238E27FC236}">
                <a16:creationId xmlns:a16="http://schemas.microsoft.com/office/drawing/2014/main" id="{E8BF0A4F-A5DD-75FF-2916-EE64FFD7D101}"/>
              </a:ext>
            </a:extLst>
          </p:cNvPr>
          <p:cNvSpPr/>
          <p:nvPr/>
        </p:nvSpPr>
        <p:spPr>
          <a:xfrm>
            <a:off x="5458170" y="1655970"/>
            <a:ext cx="951729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EE15A-3AD6-4AFE-E0CC-84244682542F}"/>
              </a:ext>
            </a:extLst>
          </p:cNvPr>
          <p:cNvSpPr txBox="1"/>
          <p:nvPr/>
        </p:nvSpPr>
        <p:spPr>
          <a:xfrm>
            <a:off x="6593787" y="3190968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7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2E7-75DA-478B-AA40-9C1EBAF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HK" dirty="0"/>
              <a:t>. </a:t>
            </a:r>
            <a:r>
              <a:rPr lang="en-HK" dirty="0" err="1"/>
              <a:t>造</a:t>
            </a:r>
            <a:r>
              <a:rPr lang="zh-CN" altLang="en-US" dirty="0"/>
              <a:t>因子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BD65F-358D-4C3A-946C-02AB64C09659}"/>
              </a:ext>
            </a:extLst>
          </p:cNvPr>
          <p:cNvSpPr txBox="1"/>
          <p:nvPr/>
        </p:nvSpPr>
        <p:spPr>
          <a:xfrm>
            <a:off x="2909353" y="72223"/>
            <a:ext cx="831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资产可预测性的“马赛克”效应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4E30E-4FFA-4E88-9807-9E1DC18ADFC0}"/>
              </a:ext>
            </a:extLst>
          </p:cNvPr>
          <p:cNvSpPr txBox="1"/>
          <p:nvPr/>
        </p:nvSpPr>
        <p:spPr>
          <a:xfrm>
            <a:off x="632181" y="6472018"/>
            <a:ext cx="7393087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Cong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Feng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He, and </a:t>
            </a:r>
            <a:r>
              <a:rPr lang="en-HK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Wang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Mosaics of Predictability. (2025)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799843-2338-44B8-8D87-F72F9E38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843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83E0E-3A5C-411D-BD94-4ABA3F552FE7}"/>
              </a:ext>
            </a:extLst>
          </p:cNvPr>
          <p:cNvSpPr txBox="1"/>
          <p:nvPr/>
        </p:nvSpPr>
        <p:spPr>
          <a:xfrm>
            <a:off x="228253" y="80149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04AF0-8F64-4C80-AD7E-EC34EA790687}"/>
              </a:ext>
            </a:extLst>
          </p:cNvPr>
          <p:cNvSpPr txBox="1"/>
          <p:nvPr/>
        </p:nvSpPr>
        <p:spPr>
          <a:xfrm>
            <a:off x="228253" y="1437162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研究发现</a:t>
            </a:r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6B8273-48C7-4A52-9076-1CD353BE5AC0}"/>
              </a:ext>
            </a:extLst>
          </p:cNvPr>
          <p:cNvSpPr txBox="1"/>
          <p:nvPr/>
        </p:nvSpPr>
        <p:spPr>
          <a:xfrm>
            <a:off x="139843" y="4273707"/>
            <a:ext cx="1718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目标导向基于决策树的聚类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99E7-6FC6-46E9-9EC0-98775CE2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02" y="581797"/>
            <a:ext cx="3821246" cy="387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1D7459-28B8-2816-24D9-B6FA1275BF8A}"/>
              </a:ext>
            </a:extLst>
          </p:cNvPr>
          <p:cNvSpPr txBox="1"/>
          <p:nvPr/>
        </p:nvSpPr>
        <p:spPr>
          <a:xfrm>
            <a:off x="1596373" y="7962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资产收益的可预测性存在异质性</a:t>
            </a:r>
            <a:endParaRPr lang="en-HK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 descr="A graph of a graph showing the value of a cluster-wise predictability&#10;&#10;Description automatically generated">
            <a:extLst>
              <a:ext uri="{FF2B5EF4-FFF2-40B4-BE49-F238E27FC236}">
                <a16:creationId xmlns:a16="http://schemas.microsoft.com/office/drawing/2014/main" id="{695B88E4-562A-F7D8-A592-34A1B419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83" y="2935841"/>
            <a:ext cx="3927574" cy="32289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88B8B0-2395-231E-61E1-3292C30077E9}"/>
              </a:ext>
            </a:extLst>
          </p:cNvPr>
          <p:cNvSpPr txBox="1"/>
          <p:nvPr/>
        </p:nvSpPr>
        <p:spPr>
          <a:xfrm>
            <a:off x="8726554" y="4480989"/>
            <a:ext cx="291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可预测性异质性体现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“马赛克”</a:t>
            </a:r>
            <a:endParaRPr lang="en-HK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E826D4-855F-0051-6419-C370176F9B69}"/>
              </a:ext>
            </a:extLst>
          </p:cNvPr>
          <p:cNvSpPr/>
          <p:nvPr/>
        </p:nvSpPr>
        <p:spPr>
          <a:xfrm>
            <a:off x="2229086" y="3730485"/>
            <a:ext cx="1337769" cy="16483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6D4B16-ADD1-F000-D7BC-A488204A8573}"/>
              </a:ext>
            </a:extLst>
          </p:cNvPr>
          <p:cNvSpPr txBox="1"/>
          <p:nvPr/>
        </p:nvSpPr>
        <p:spPr>
          <a:xfrm>
            <a:off x="2337338" y="3755634"/>
            <a:ext cx="13371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可预测性异象：</a:t>
            </a:r>
            <a:endParaRPr lang="en-US" altLang="zh-CN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高可预测性</a:t>
            </a:r>
            <a:endParaRPr lang="en-US" altLang="zh-CN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高投资收益</a:t>
            </a:r>
            <a:endParaRPr lang="en-HK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A4E6569-F28E-51F6-C0DE-4767ABE344E8}"/>
              </a:ext>
            </a:extLst>
          </p:cNvPr>
          <p:cNvSpPr/>
          <p:nvPr/>
        </p:nvSpPr>
        <p:spPr>
          <a:xfrm rot="5400000">
            <a:off x="2713623" y="4650908"/>
            <a:ext cx="490382" cy="25839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A48198-B6FB-23FA-70BE-08717A4A33D4}"/>
              </a:ext>
            </a:extLst>
          </p:cNvPr>
          <p:cNvSpPr txBox="1"/>
          <p:nvPr/>
        </p:nvSpPr>
        <p:spPr>
          <a:xfrm>
            <a:off x="1580328" y="1450563"/>
            <a:ext cx="315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仅少部分资产收益能够被预测</a:t>
            </a:r>
            <a:endParaRPr lang="en-HK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4FC4DE-3296-1638-712E-73DD8F4F3EB3}"/>
              </a:ext>
            </a:extLst>
          </p:cNvPr>
          <p:cNvSpPr txBox="1"/>
          <p:nvPr/>
        </p:nvSpPr>
        <p:spPr>
          <a:xfrm>
            <a:off x="1592424" y="2175799"/>
            <a:ext cx="525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横截面 </a:t>
            </a:r>
            <a:r>
              <a:rPr lang="zh-CN" altLang="en-US" sz="1800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zh-CN" altLang="en-US" sz="1800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时间序列</a:t>
            </a:r>
            <a:r>
              <a:rPr lang="en-US" altLang="zh-CN" sz="1800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上划分不同</a:t>
            </a:r>
            <a:r>
              <a:rPr lang="zh-CN" altLang="en-US" sz="1800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可预测性的资产</a:t>
            </a:r>
            <a:endParaRPr lang="en-HK" altLang="zh-CN" sz="1800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EBF4C-7AEE-9EB6-188A-D54AE378295E}"/>
              </a:ext>
            </a:extLst>
          </p:cNvPr>
          <p:cNvSpPr txBox="1"/>
          <p:nvPr/>
        </p:nvSpPr>
        <p:spPr>
          <a:xfrm>
            <a:off x="248131" y="2169154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研究框架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56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3CE0-B46F-CE6A-F351-8747C535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20D6-F6AC-67E4-5773-3392892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方法</a:t>
            </a:r>
            <a:r>
              <a:rPr lang="zh-CN" altLang="en-US" dirty="0"/>
              <a:t>驱动的资产定价因子模型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E7498-3798-B16A-B569-37506D5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97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475857-1D68-DD65-482E-6670A4E89BDF}"/>
              </a:ext>
            </a:extLst>
          </p:cNvPr>
          <p:cNvSpPr txBox="1"/>
          <p:nvPr/>
        </p:nvSpPr>
        <p:spPr>
          <a:xfrm>
            <a:off x="31530" y="787558"/>
            <a:ext cx="4061887" cy="392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选因子</a:t>
            </a:r>
            <a:endParaRPr lang="en-US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驯服因子动物园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测试新因子 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模型选择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异象或者风险因子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逐步回归评估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Sparse-fused GMM</a:t>
            </a:r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时变因子模型选择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JASA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5CCA3BEB-2F7E-6877-3F9A-FA95F9817967}"/>
              </a:ext>
            </a:extLst>
          </p:cNvPr>
          <p:cNvSpPr txBox="1"/>
          <p:nvPr/>
        </p:nvSpPr>
        <p:spPr>
          <a:xfrm>
            <a:off x="3235594" y="780046"/>
            <a:ext cx="4516927" cy="540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基于深度学习的特征排序因子构建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Journal of </a:t>
            </a:r>
            <a:r>
              <a:rPr lang="en-HK" altLang="zh-CN" sz="1600" u="sng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Finacial</a:t>
            </a: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Quantitative Analysis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深度切线投资组合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基于个股资产的最优组合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in revision</a:t>
            </a:r>
            <a:endParaRPr lang="en-US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面板树，构造测试资产刻画有效前沿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构造因子（降维）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2024+,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马赛克：回报</a:t>
            </a:r>
            <a:r>
              <a:rPr lang="zh-CN" altLang="en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异质性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基于面板树的聚类模型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 soon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26E92EA-2FA3-17D0-8A93-15043AB2F57F}"/>
              </a:ext>
            </a:extLst>
          </p:cNvPr>
          <p:cNvSpPr txBox="1"/>
          <p:nvPr/>
        </p:nvSpPr>
        <p:spPr>
          <a:xfrm>
            <a:off x="7675073" y="780046"/>
            <a:ext cx="4516927" cy="503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估计因子模型</a:t>
            </a:r>
            <a:endParaRPr lang="en-HK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R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egularized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GMM</a:t>
            </a:r>
            <a:endParaRPr lang="en-HK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时变模型估计</a:t>
            </a:r>
            <a:endParaRPr lang="en-HK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International Economic Review</a:t>
            </a:r>
          </a:p>
          <a:p>
            <a:pPr>
              <a:lnSpc>
                <a:spcPct val="150000"/>
              </a:lnSpc>
            </a:pP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HK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层级模型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权衡资产特定模型与聚合模型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2022, </a:t>
            </a:r>
            <a:r>
              <a:rPr lang="en-HK" altLang="zh-CN" sz="1600" u="sng" dirty="0" err="1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JoE</a:t>
            </a:r>
            <a:endParaRPr lang="en-US" altLang="zh-CN" sz="1600" u="sng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基于树的机制转换模型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Under review, JF</a:t>
            </a:r>
            <a:endParaRPr lang="en-HK" altLang="zh-CN" sz="1600" u="sng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HK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HK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基于贝叶斯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聚类的资产定价模型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非共同因子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</a:t>
            </a:r>
            <a:r>
              <a:rPr lang="zh-CN" altLang="en-US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soon</a:t>
            </a:r>
            <a:endParaRPr lang="en-HK" altLang="zh-CN" sz="1600" u="sng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64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CF10C-3159-F8ED-91A3-25CF8BA0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00D7BC-3623-F3EF-B48E-A559C769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D9B7-8C08-4DC6-A505-249CEB31307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BBE290-48D2-8B99-F73F-1E974A12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投资组合：资产定价与投资之间的桥梁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ACA8FE-4377-3034-95C6-8226EEADF1E0}"/>
              </a:ext>
            </a:extLst>
          </p:cNvPr>
          <p:cNvSpPr txBox="1"/>
          <p:nvPr/>
        </p:nvSpPr>
        <p:spPr>
          <a:xfrm>
            <a:off x="5189964" y="2177741"/>
            <a:ext cx="1925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F0328F-165E-E399-3C96-DD433E44690A}"/>
              </a:ext>
            </a:extLst>
          </p:cNvPr>
          <p:cNvSpPr txBox="1"/>
          <p:nvPr/>
        </p:nvSpPr>
        <p:spPr>
          <a:xfrm>
            <a:off x="3778469" y="5410511"/>
            <a:ext cx="1525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选因子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8FB8B-448E-A43C-BBC2-4BA53D5BDAF7}"/>
              </a:ext>
            </a:extLst>
          </p:cNvPr>
          <p:cNvSpPr txBox="1"/>
          <p:nvPr/>
        </p:nvSpPr>
        <p:spPr>
          <a:xfrm>
            <a:off x="4538954" y="996124"/>
            <a:ext cx="4250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（用个股资产）造因子 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D564B9-6D76-45E0-91A4-7B88307657AD}"/>
              </a:ext>
            </a:extLst>
          </p:cNvPr>
          <p:cNvSpPr txBox="1"/>
          <p:nvPr/>
        </p:nvSpPr>
        <p:spPr>
          <a:xfrm>
            <a:off x="7195090" y="5361358"/>
            <a:ext cx="1820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估计因子模型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C53129-9A29-BD46-4D00-6EA3868BEE0A}"/>
              </a:ext>
            </a:extLst>
          </p:cNvPr>
          <p:cNvSpPr txBox="1"/>
          <p:nvPr/>
        </p:nvSpPr>
        <p:spPr>
          <a:xfrm>
            <a:off x="3832684" y="3370175"/>
            <a:ext cx="445687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投资组合构造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738F93-710E-42F8-D96C-9AE25625521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4283992" y="2699373"/>
            <a:ext cx="1767700" cy="1381224"/>
          </a:xfrm>
          <a:prstGeom prst="line">
            <a:avLst/>
          </a:prstGeom>
          <a:ln w="19050">
            <a:solidFill>
              <a:srgbClr val="1E4D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5A3B46-00D0-ED30-9345-70F9CB3BFB74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>
            <a:off x="5194209" y="4453952"/>
            <a:ext cx="1803582" cy="1"/>
          </a:xfrm>
          <a:prstGeom prst="line">
            <a:avLst/>
          </a:prstGeom>
          <a:ln w="19050">
            <a:solidFill>
              <a:srgbClr val="1E4D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85E044F-1B1E-2221-E3E9-A93D9A668A99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H="1" flipV="1">
            <a:off x="6051692" y="2699373"/>
            <a:ext cx="1856316" cy="1381223"/>
          </a:xfrm>
          <a:prstGeom prst="line">
            <a:avLst/>
          </a:prstGeom>
          <a:ln w="19050">
            <a:solidFill>
              <a:srgbClr val="1E4D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869915-3301-CAD9-A8EF-E53BCC235C66}"/>
              </a:ext>
            </a:extLst>
          </p:cNvPr>
          <p:cNvSpPr/>
          <p:nvPr/>
        </p:nvSpPr>
        <p:spPr>
          <a:xfrm>
            <a:off x="5141475" y="1952662"/>
            <a:ext cx="1820434" cy="746711"/>
          </a:xfrm>
          <a:prstGeom prst="roundRect">
            <a:avLst/>
          </a:prstGeom>
          <a:noFill/>
          <a:ln w="19050">
            <a:solidFill>
              <a:srgbClr val="1E4D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EB726E1-7BC6-8C85-E0B7-591036B3A168}"/>
              </a:ext>
            </a:extLst>
          </p:cNvPr>
          <p:cNvGrpSpPr/>
          <p:nvPr/>
        </p:nvGrpSpPr>
        <p:grpSpPr>
          <a:xfrm>
            <a:off x="3342414" y="4080597"/>
            <a:ext cx="1925195" cy="746711"/>
            <a:chOff x="1558450" y="4180193"/>
            <a:chExt cx="1925195" cy="74671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323904C-33EF-1A7C-156B-4DC18AE4E6C6}"/>
                </a:ext>
              </a:extLst>
            </p:cNvPr>
            <p:cNvSpPr txBox="1"/>
            <p:nvPr/>
          </p:nvSpPr>
          <p:spPr>
            <a:xfrm>
              <a:off x="1558450" y="4325725"/>
              <a:ext cx="19251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稀疏组合估计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F2F1A35-4343-DC1F-F953-6029B2F94993}"/>
                </a:ext>
              </a:extLst>
            </p:cNvPr>
            <p:cNvSpPr/>
            <p:nvPr/>
          </p:nvSpPr>
          <p:spPr>
            <a:xfrm>
              <a:off x="1589811" y="4180193"/>
              <a:ext cx="1820434" cy="746711"/>
            </a:xfrm>
            <a:prstGeom prst="roundRect">
              <a:avLst/>
            </a:prstGeom>
            <a:noFill/>
            <a:ln w="19050">
              <a:solidFill>
                <a:srgbClr val="1E4D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CF18CC1-D858-0C5B-098E-0B3E3E0D0E0E}"/>
              </a:ext>
            </a:extLst>
          </p:cNvPr>
          <p:cNvGrpSpPr/>
          <p:nvPr/>
        </p:nvGrpSpPr>
        <p:grpSpPr>
          <a:xfrm>
            <a:off x="6945410" y="4080596"/>
            <a:ext cx="1925195" cy="746711"/>
            <a:chOff x="1537430" y="4180193"/>
            <a:chExt cx="1925195" cy="746711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610709-CB37-992B-47C2-44641ED88C52}"/>
                </a:ext>
              </a:extLst>
            </p:cNvPr>
            <p:cNvSpPr txBox="1"/>
            <p:nvPr/>
          </p:nvSpPr>
          <p:spPr>
            <a:xfrm>
              <a:off x="1537430" y="4336235"/>
              <a:ext cx="19251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估计权重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29E789B-0EDB-E194-0122-EE750F160F8F}"/>
                </a:ext>
              </a:extLst>
            </p:cNvPr>
            <p:cNvSpPr/>
            <p:nvPr/>
          </p:nvSpPr>
          <p:spPr>
            <a:xfrm>
              <a:off x="1589811" y="4180193"/>
              <a:ext cx="1820434" cy="746711"/>
            </a:xfrm>
            <a:prstGeom prst="roundRect">
              <a:avLst/>
            </a:prstGeom>
            <a:noFill/>
            <a:ln w="19050">
              <a:solidFill>
                <a:srgbClr val="1E4D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8" name="箭头: 上 47">
            <a:extLst>
              <a:ext uri="{FF2B5EF4-FFF2-40B4-BE49-F238E27FC236}">
                <a16:creationId xmlns:a16="http://schemas.microsoft.com/office/drawing/2014/main" id="{09D3450D-EB60-70F9-B431-0453156AFF6E}"/>
              </a:ext>
            </a:extLst>
          </p:cNvPr>
          <p:cNvSpPr/>
          <p:nvPr/>
        </p:nvSpPr>
        <p:spPr>
          <a:xfrm>
            <a:off x="4013232" y="4876562"/>
            <a:ext cx="405448" cy="479671"/>
          </a:xfrm>
          <a:prstGeom prst="upArrow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26744E16-03CE-05BC-0124-ABE5D5AB33F9}"/>
              </a:ext>
            </a:extLst>
          </p:cNvPr>
          <p:cNvSpPr/>
          <p:nvPr/>
        </p:nvSpPr>
        <p:spPr>
          <a:xfrm>
            <a:off x="7775184" y="4850607"/>
            <a:ext cx="405448" cy="479671"/>
          </a:xfrm>
          <a:prstGeom prst="upArrow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上 49">
            <a:extLst>
              <a:ext uri="{FF2B5EF4-FFF2-40B4-BE49-F238E27FC236}">
                <a16:creationId xmlns:a16="http://schemas.microsoft.com/office/drawing/2014/main" id="{B88089CB-735F-B5ED-7F1A-A081CE58C125}"/>
              </a:ext>
            </a:extLst>
          </p:cNvPr>
          <p:cNvSpPr/>
          <p:nvPr/>
        </p:nvSpPr>
        <p:spPr>
          <a:xfrm rot="10800000">
            <a:off x="5867792" y="1441411"/>
            <a:ext cx="405448" cy="479671"/>
          </a:xfrm>
          <a:prstGeom prst="upArrow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20352-0924-E5B9-123E-EA00F0A3DDDB}"/>
              </a:ext>
            </a:extLst>
          </p:cNvPr>
          <p:cNvSpPr txBox="1"/>
          <p:nvPr/>
        </p:nvSpPr>
        <p:spPr>
          <a:xfrm>
            <a:off x="1428999" y="6058383"/>
            <a:ext cx="767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如果考虑均值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方差效用函数，资产定价和投资是相通的！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78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2E7-75DA-478B-AA40-9C1EBAF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</a:t>
            </a:r>
            <a:r>
              <a:rPr lang="zh-CN" altLang="en-US" dirty="0"/>
              <a:t>估计因子模型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FB761-5F38-4439-984B-C7B4A3794B4A}"/>
              </a:ext>
            </a:extLst>
          </p:cNvPr>
          <p:cNvSpPr txBox="1"/>
          <p:nvPr/>
        </p:nvSpPr>
        <p:spPr>
          <a:xfrm>
            <a:off x="7268533" y="4459567"/>
            <a:ext cx="4370189" cy="15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通过岭融合惩罚来估计时变系数模型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仅要求对连续参数值之间的振荡的温和条件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允许突然和平滑变化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模型误设</a:t>
            </a:r>
            <a:endParaRPr lang="en-HK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BD65F-358D-4C3A-946C-02AB64C09659}"/>
              </a:ext>
            </a:extLst>
          </p:cNvPr>
          <p:cNvSpPr txBox="1"/>
          <p:nvPr/>
        </p:nvSpPr>
        <p:spPr>
          <a:xfrm>
            <a:off x="2947215" y="72796"/>
            <a:ext cx="477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 R</a:t>
            </a:r>
            <a:r>
              <a:rPr lang="en-US" altLang="zh-CN" b="1" u="sng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egularized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GMM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：估计时变因子模型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4E30E-4FFA-4E88-9807-9E1DC18ADFC0}"/>
              </a:ext>
            </a:extLst>
          </p:cNvPr>
          <p:cNvSpPr txBox="1"/>
          <p:nvPr/>
        </p:nvSpPr>
        <p:spPr>
          <a:xfrm>
            <a:off x="609887" y="6483985"/>
            <a:ext cx="10015487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Cui, Feng, and Hong, Regularized GMM For Time‐Varying Models With Applications To Asset Pricing. IER (2024)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799843-2338-44B8-8D87-F72F9E38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17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1" name="Main graphic">
            <a:extLst>
              <a:ext uri="{FF2B5EF4-FFF2-40B4-BE49-F238E27FC236}">
                <a16:creationId xmlns:a16="http://schemas.microsoft.com/office/drawing/2014/main" id="{324AF29A-C9BE-4862-B38E-5DB1C962E46B}"/>
              </a:ext>
            </a:extLst>
          </p:cNvPr>
          <p:cNvPicPr/>
          <p:nvPr/>
        </p:nvPicPr>
        <p:blipFill rotWithShape="1">
          <a:blip r:embed="rId2"/>
          <a:srcRect t="47009" b="949"/>
          <a:stretch/>
        </p:blipFill>
        <p:spPr>
          <a:xfrm>
            <a:off x="210596" y="3586453"/>
            <a:ext cx="6719511" cy="278131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F04AF0-8F64-4C80-AD7E-EC34EA790687}"/>
              </a:ext>
            </a:extLst>
          </p:cNvPr>
          <p:cNvSpPr txBox="1"/>
          <p:nvPr/>
        </p:nvSpPr>
        <p:spPr>
          <a:xfrm>
            <a:off x="228253" y="1188263"/>
            <a:ext cx="1361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前人研究</a:t>
            </a:r>
            <a:endParaRPr lang="en-US" altLang="zh-CN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（时变模型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HK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EB10F-750D-4116-A841-251E0015DE23}"/>
                  </a:ext>
                </a:extLst>
              </p:cNvPr>
              <p:cNvSpPr txBox="1"/>
              <p:nvPr/>
            </p:nvSpPr>
            <p:spPr>
              <a:xfrm>
                <a:off x="1987760" y="1241209"/>
                <a:ext cx="1533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风险价格</a:t>
                </a:r>
                <a:r>
                  <a:rPr lang="en-HK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HK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EB10F-750D-4116-A841-251E0015D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60" y="1241209"/>
                <a:ext cx="1533753" cy="338554"/>
              </a:xfrm>
              <a:prstGeom prst="rect">
                <a:avLst/>
              </a:prstGeom>
              <a:blipFill>
                <a:blip r:embed="rId3"/>
                <a:stretch>
                  <a:fillRect l="-1587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C8672-DA9B-41C5-B046-EE018446681B}"/>
                  </a:ext>
                </a:extLst>
              </p:cNvPr>
              <p:cNvSpPr txBox="1"/>
              <p:nvPr/>
            </p:nvSpPr>
            <p:spPr>
              <a:xfrm>
                <a:off x="1988331" y="879327"/>
                <a:ext cx="15371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因子载荷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HK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C8672-DA9B-41C5-B046-EE018446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331" y="879327"/>
                <a:ext cx="1537152" cy="338554"/>
              </a:xfrm>
              <a:prstGeom prst="rect">
                <a:avLst/>
              </a:prstGeom>
              <a:blipFill>
                <a:blip r:embed="rId4"/>
                <a:stretch>
                  <a:fillRect l="-158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61079-9FEA-4829-8AF2-5E9B57308180}"/>
                  </a:ext>
                </a:extLst>
              </p:cNvPr>
              <p:cNvSpPr txBox="1"/>
              <p:nvPr/>
            </p:nvSpPr>
            <p:spPr>
              <a:xfrm>
                <a:off x="1987760" y="1620871"/>
                <a:ext cx="1478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风险溢价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HK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61079-9FEA-4829-8AF2-5E9B57308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60" y="1620871"/>
                <a:ext cx="1478033" cy="338554"/>
              </a:xfrm>
              <a:prstGeom prst="rect">
                <a:avLst/>
              </a:prstGeom>
              <a:blipFill>
                <a:blip r:embed="rId5"/>
                <a:stretch>
                  <a:fillRect l="-1646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99A5E9-1DCB-4621-930E-A1D7069D57AD}"/>
              </a:ext>
            </a:extLst>
          </p:cNvPr>
          <p:cNvSpPr/>
          <p:nvPr/>
        </p:nvSpPr>
        <p:spPr>
          <a:xfrm>
            <a:off x="3786759" y="1264666"/>
            <a:ext cx="2020399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03B6E-3471-4100-B374-634B4F49119D}"/>
              </a:ext>
            </a:extLst>
          </p:cNvPr>
          <p:cNvSpPr txBox="1"/>
          <p:nvPr/>
        </p:nvSpPr>
        <p:spPr>
          <a:xfrm>
            <a:off x="3666041" y="1555879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C00000"/>
                </a:solidFill>
              </a:rPr>
              <a:t>conditioning variables</a:t>
            </a:r>
            <a:endParaRPr lang="en-HK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16140-DBA2-452E-AC48-323A06C53A53}"/>
                  </a:ext>
                </a:extLst>
              </p:cNvPr>
              <p:cNvSpPr txBox="1"/>
              <p:nvPr/>
            </p:nvSpPr>
            <p:spPr>
              <a:xfrm>
                <a:off x="5957547" y="815067"/>
                <a:ext cx="145368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16140-DBA2-452E-AC48-323A06C5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47" y="815067"/>
                <a:ext cx="1453688" cy="381515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62FF9D-4285-4616-9FB1-56924440F953}"/>
                  </a:ext>
                </a:extLst>
              </p:cNvPr>
              <p:cNvSpPr txBox="1"/>
              <p:nvPr/>
            </p:nvSpPr>
            <p:spPr>
              <a:xfrm>
                <a:off x="5814845" y="1145600"/>
                <a:ext cx="1453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62FF9D-4285-4616-9FB1-56924440F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45" y="1145600"/>
                <a:ext cx="1453688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DC11CE-D2C7-4A89-8869-CFC04F350457}"/>
                  </a:ext>
                </a:extLst>
              </p:cNvPr>
              <p:cNvSpPr txBox="1"/>
              <p:nvPr/>
            </p:nvSpPr>
            <p:spPr>
              <a:xfrm>
                <a:off x="5815197" y="1490336"/>
                <a:ext cx="1453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DC11CE-D2C7-4A89-8869-CFC04F35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97" y="1490336"/>
                <a:ext cx="145368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9117E8-9E90-4922-9807-8C694579EB6C}"/>
              </a:ext>
            </a:extLst>
          </p:cNvPr>
          <p:cNvSpPr/>
          <p:nvPr/>
        </p:nvSpPr>
        <p:spPr>
          <a:xfrm>
            <a:off x="9273209" y="989888"/>
            <a:ext cx="1774316" cy="7712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容易模型误设</a:t>
            </a:r>
            <a:endParaRPr lang="en-HK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4D1804-9D31-4627-BDF5-1FA340B1B06C}"/>
                  </a:ext>
                </a:extLst>
              </p:cNvPr>
              <p:cNvSpPr txBox="1"/>
              <p:nvPr/>
            </p:nvSpPr>
            <p:spPr>
              <a:xfrm>
                <a:off x="2111095" y="2534624"/>
                <a:ext cx="20886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4D1804-9D31-4627-BDF5-1FA340B1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5" y="2534624"/>
                <a:ext cx="2088649" cy="381515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8EF78E-9288-4B9D-82AF-1E1CA9AE8065}"/>
                  </a:ext>
                </a:extLst>
              </p:cNvPr>
              <p:cNvSpPr txBox="1"/>
              <p:nvPr/>
            </p:nvSpPr>
            <p:spPr>
              <a:xfrm>
                <a:off x="1914698" y="3025339"/>
                <a:ext cx="24910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8EF78E-9288-4B9D-82AF-1E1CA9AE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98" y="3025339"/>
                <a:ext cx="2491003" cy="381515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6572D5-74F2-4EE1-9F4D-9C49AA72BDF4}"/>
              </a:ext>
            </a:extLst>
          </p:cNvPr>
          <p:cNvSpPr/>
          <p:nvPr/>
        </p:nvSpPr>
        <p:spPr>
          <a:xfrm>
            <a:off x="2775484" y="2502006"/>
            <a:ext cx="570389" cy="96873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6B8273-48C7-4A52-9076-1CD353BE5AC0}"/>
              </a:ext>
            </a:extLst>
          </p:cNvPr>
          <p:cNvSpPr txBox="1"/>
          <p:nvPr/>
        </p:nvSpPr>
        <p:spPr>
          <a:xfrm>
            <a:off x="170840" y="2546807"/>
            <a:ext cx="1418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正则化</a:t>
            </a:r>
            <a:endParaRPr lang="en-US" altLang="zh-CN" sz="1800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广义矩方法</a:t>
            </a:r>
            <a:endParaRPr lang="en-HK" sz="1800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F8A1F62-E8CD-408E-8147-6ED110E5E1C1}"/>
              </a:ext>
            </a:extLst>
          </p:cNvPr>
          <p:cNvSpPr/>
          <p:nvPr/>
        </p:nvSpPr>
        <p:spPr>
          <a:xfrm>
            <a:off x="7268534" y="1240425"/>
            <a:ext cx="1526387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888777-C7CB-4198-B920-78B022D16BF1}"/>
              </a:ext>
            </a:extLst>
          </p:cNvPr>
          <p:cNvSpPr txBox="1"/>
          <p:nvPr/>
        </p:nvSpPr>
        <p:spPr>
          <a:xfrm>
            <a:off x="4598898" y="2382738"/>
            <a:ext cx="240237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HK" dirty="0"/>
              <a:t>Regularization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F65B48C-0BB3-47ED-B229-350823C20FF3}"/>
              </a:ext>
            </a:extLst>
          </p:cNvPr>
          <p:cNvSpPr/>
          <p:nvPr/>
        </p:nvSpPr>
        <p:spPr>
          <a:xfrm>
            <a:off x="4789887" y="2834141"/>
            <a:ext cx="2148171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2E8D6CC-C2C0-493C-B408-5D6EFCAE178D}"/>
              </a:ext>
            </a:extLst>
          </p:cNvPr>
          <p:cNvSpPr/>
          <p:nvPr/>
        </p:nvSpPr>
        <p:spPr>
          <a:xfrm>
            <a:off x="10534650" y="2512481"/>
            <a:ext cx="1516004" cy="980122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估计</a:t>
            </a:r>
            <a:r>
              <a:rPr lang="en-CN" altLang="zh-CN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SDF</a:t>
            </a:r>
            <a:endParaRPr lang="en-HK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68A7D5-8BB5-290B-21D5-F9E8B5982A40}"/>
                  </a:ext>
                </a:extLst>
              </p:cNvPr>
              <p:cNvSpPr txBox="1"/>
              <p:nvPr/>
            </p:nvSpPr>
            <p:spPr>
              <a:xfrm>
                <a:off x="6796718" y="2738618"/>
                <a:ext cx="3130601" cy="810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Γ</m:t>
                          </m:r>
                        </m:e>
                      </m:acc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arg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⁡</m:t>
                      </m:r>
                      <m:limLow>
                        <m:limLow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𝑚𝑖𝑛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4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Γ</m:t>
                          </m:r>
                        </m:lim>
                      </m:limLow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 </m:t>
                      </m:r>
                      <m:f>
                        <m:f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𝑞</m:t>
                          </m:r>
                        </m:den>
                      </m:f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∥</m:t>
                      </m:r>
                      <m:sSub>
                        <m:sSub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𝑇</m:t>
                          </m:r>
                        </m:sub>
                      </m:sSub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Γ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∥</m:t>
                          </m:r>
                        </m:e>
                        <m: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+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𝜆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𝐽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Γ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),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68A7D5-8BB5-290B-21D5-F9E8B5982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18" y="2738618"/>
                <a:ext cx="3130601" cy="810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6">
            <a:extLst>
              <a:ext uri="{FF2B5EF4-FFF2-40B4-BE49-F238E27FC236}">
                <a16:creationId xmlns:a16="http://schemas.microsoft.com/office/drawing/2014/main" id="{3B3D932B-E896-5B66-2642-4F774465BEB6}"/>
              </a:ext>
            </a:extLst>
          </p:cNvPr>
          <p:cNvSpPr/>
          <p:nvPr/>
        </p:nvSpPr>
        <p:spPr>
          <a:xfrm>
            <a:off x="9725000" y="2824269"/>
            <a:ext cx="663903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28AA1-9ED2-D594-70CD-58C578E5E564}"/>
              </a:ext>
            </a:extLst>
          </p:cNvPr>
          <p:cNvSpPr txBox="1"/>
          <p:nvPr/>
        </p:nvSpPr>
        <p:spPr>
          <a:xfrm>
            <a:off x="7411235" y="4031538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理论贡献</a:t>
            </a:r>
            <a:endParaRPr lang="en-US" altLang="zh-CN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08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2E7-75DA-478B-AA40-9C1EBAF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</a:t>
            </a:r>
            <a:r>
              <a:rPr lang="zh-CN" altLang="en-US" dirty="0"/>
              <a:t>估计因子模型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FB761-5F38-4439-984B-C7B4A3794B4A}"/>
              </a:ext>
            </a:extLst>
          </p:cNvPr>
          <p:cNvSpPr txBox="1"/>
          <p:nvPr/>
        </p:nvSpPr>
        <p:spPr>
          <a:xfrm>
            <a:off x="1675014" y="4840156"/>
            <a:ext cx="10009824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提供资产特定模型与聚合模型之间的过渡 </a:t>
            </a:r>
            <a:r>
              <a:rPr lang="en-HK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样本量与模型异质性</a:t>
            </a:r>
            <a:r>
              <a:rPr lang="en-HK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每项资产使用的信息还借用了其他资产的信息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贝叶斯方法能考虑估计模型的参数不确定性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BD65F-358D-4C3A-946C-02AB64C09659}"/>
              </a:ext>
            </a:extLst>
          </p:cNvPr>
          <p:cNvSpPr txBox="1"/>
          <p:nvPr/>
        </p:nvSpPr>
        <p:spPr>
          <a:xfrm>
            <a:off x="3213431" y="72796"/>
            <a:ext cx="91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贝叶斯层级方法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4E30E-4FFA-4E88-9807-9E1DC18ADFC0}"/>
              </a:ext>
            </a:extLst>
          </p:cNvPr>
          <p:cNvSpPr txBox="1"/>
          <p:nvPr/>
        </p:nvSpPr>
        <p:spPr>
          <a:xfrm>
            <a:off x="611164" y="6465364"/>
            <a:ext cx="9392203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 and He, Factor investing: A Bayesian hierarchical approach. </a:t>
            </a:r>
            <a:r>
              <a:rPr lang="en-HK" sz="11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JoE</a:t>
            </a:r>
            <a:r>
              <a:rPr lang="en-HK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(2022)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799843-2338-44B8-8D87-F72F9E38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17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7A4FA-CADE-4E6E-9330-A8C76DE5C2CD}"/>
                  </a:ext>
                </a:extLst>
              </p:cNvPr>
              <p:cNvSpPr txBox="1"/>
              <p:nvPr/>
            </p:nvSpPr>
            <p:spPr>
              <a:xfrm>
                <a:off x="1774767" y="768234"/>
                <a:ext cx="172412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7A4FA-CADE-4E6E-9330-A8C76DE5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67" y="768234"/>
                <a:ext cx="1724126" cy="381515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B83E0E-3A5C-411D-BD94-4ABA3F552FE7}"/>
              </a:ext>
            </a:extLst>
          </p:cNvPr>
          <p:cNvSpPr txBox="1"/>
          <p:nvPr/>
        </p:nvSpPr>
        <p:spPr>
          <a:xfrm>
            <a:off x="228253" y="80149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04AF0-8F64-4C80-AD7E-EC34EA790687}"/>
              </a:ext>
            </a:extLst>
          </p:cNvPr>
          <p:cNvSpPr txBox="1"/>
          <p:nvPr/>
        </p:nvSpPr>
        <p:spPr>
          <a:xfrm>
            <a:off x="228253" y="1768484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前人研究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4D1804-9D31-4627-BDF5-1FA340B1B06C}"/>
                  </a:ext>
                </a:extLst>
              </p:cNvPr>
              <p:cNvSpPr txBox="1"/>
              <p:nvPr/>
            </p:nvSpPr>
            <p:spPr>
              <a:xfrm>
                <a:off x="2035879" y="3020729"/>
                <a:ext cx="230415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4D1804-9D31-4627-BDF5-1FA340B1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79" y="3020729"/>
                <a:ext cx="2304157" cy="39312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8EF78E-9288-4B9D-82AF-1E1CA9AE8065}"/>
                  </a:ext>
                </a:extLst>
              </p:cNvPr>
              <p:cNvSpPr txBox="1"/>
              <p:nvPr/>
            </p:nvSpPr>
            <p:spPr>
              <a:xfrm>
                <a:off x="2032240" y="3679022"/>
                <a:ext cx="230415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H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8EF78E-9288-4B9D-82AF-1E1CA9AE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240" y="3679022"/>
                <a:ext cx="2304157" cy="39312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0F8A1F62-E8CD-408E-8147-6ED110E5E1C1}"/>
              </a:ext>
            </a:extLst>
          </p:cNvPr>
          <p:cNvSpPr/>
          <p:nvPr/>
        </p:nvSpPr>
        <p:spPr>
          <a:xfrm>
            <a:off x="8157677" y="1821233"/>
            <a:ext cx="756287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605783-5B2D-485F-9CEE-97615D04E17F}"/>
                  </a:ext>
                </a:extLst>
              </p:cNvPr>
              <p:cNvSpPr txBox="1"/>
              <p:nvPr/>
            </p:nvSpPr>
            <p:spPr>
              <a:xfrm>
                <a:off x="3601808" y="1357281"/>
                <a:ext cx="166571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605783-5B2D-485F-9CEE-97615D04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08" y="1357281"/>
                <a:ext cx="1665712" cy="38151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525B88A-14CA-4DF3-92B3-2224E259B038}"/>
              </a:ext>
            </a:extLst>
          </p:cNvPr>
          <p:cNvSpPr txBox="1"/>
          <p:nvPr/>
        </p:nvSpPr>
        <p:spPr>
          <a:xfrm>
            <a:off x="1541050" y="2081905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(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资产特定模型</a:t>
            </a:r>
            <a:r>
              <a:rPr lang="en-HK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F0292-D1A7-4C02-BB78-A113930E7F26}"/>
              </a:ext>
            </a:extLst>
          </p:cNvPr>
          <p:cNvSpPr txBox="1"/>
          <p:nvPr/>
        </p:nvSpPr>
        <p:spPr>
          <a:xfrm>
            <a:off x="1541050" y="138761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(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聚合模型</a:t>
            </a:r>
            <a:r>
              <a:rPr lang="en-HK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E50B89-F4F1-41AF-953E-B85FC7E53D1B}"/>
                  </a:ext>
                </a:extLst>
              </p:cNvPr>
              <p:cNvSpPr txBox="1"/>
              <p:nvPr/>
            </p:nvSpPr>
            <p:spPr>
              <a:xfrm>
                <a:off x="3615252" y="2048831"/>
                <a:ext cx="17186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E50B89-F4F1-41AF-953E-B85FC7E5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52" y="2048831"/>
                <a:ext cx="1718676" cy="381515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4EDE415-8E4D-4FA8-A4BB-9E0D5A5625CF}"/>
              </a:ext>
            </a:extLst>
          </p:cNvPr>
          <p:cNvGrpSpPr/>
          <p:nvPr/>
        </p:nvGrpSpPr>
        <p:grpSpPr>
          <a:xfrm>
            <a:off x="9187988" y="1475281"/>
            <a:ext cx="2842884" cy="833610"/>
            <a:chOff x="5996316" y="881369"/>
            <a:chExt cx="2842884" cy="83361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09117E8-9E90-4922-9807-8C694579EB6C}"/>
                </a:ext>
              </a:extLst>
            </p:cNvPr>
            <p:cNvSpPr/>
            <p:nvPr/>
          </p:nvSpPr>
          <p:spPr>
            <a:xfrm>
              <a:off x="6035040" y="881369"/>
              <a:ext cx="2804160" cy="36303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45AB8F-30DA-41F5-8033-C22A3287033F}"/>
                </a:ext>
              </a:extLst>
            </p:cNvPr>
            <p:cNvSpPr txBox="1"/>
            <p:nvPr/>
          </p:nvSpPr>
          <p:spPr>
            <a:xfrm>
              <a:off x="5996316" y="907215"/>
              <a:ext cx="2839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忽略了资产异质性</a:t>
              </a:r>
              <a:endParaRPr lang="en-HK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63DD2D-5C18-4688-971E-7C0E8A6FF483}"/>
                </a:ext>
              </a:extLst>
            </p:cNvPr>
            <p:cNvSpPr txBox="1"/>
            <p:nvPr/>
          </p:nvSpPr>
          <p:spPr>
            <a:xfrm>
              <a:off x="6019456" y="1361881"/>
              <a:ext cx="2236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能获得的样本相对较少</a:t>
              </a:r>
              <a:endParaRPr lang="en-HK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578B74D-7812-42FC-8412-BBE8E50C5C30}"/>
                </a:ext>
              </a:extLst>
            </p:cNvPr>
            <p:cNvSpPr/>
            <p:nvPr/>
          </p:nvSpPr>
          <p:spPr>
            <a:xfrm>
              <a:off x="6031167" y="1351945"/>
              <a:ext cx="2804160" cy="36303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6734A2-DA03-4D45-8C48-ACDFFBC89BFE}"/>
              </a:ext>
            </a:extLst>
          </p:cNvPr>
          <p:cNvSpPr/>
          <p:nvPr/>
        </p:nvSpPr>
        <p:spPr>
          <a:xfrm>
            <a:off x="2782389" y="2969221"/>
            <a:ext cx="518160" cy="119832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F40B87-B6BC-4BB0-AB6C-18616861498B}"/>
              </a:ext>
            </a:extLst>
          </p:cNvPr>
          <p:cNvSpPr txBox="1"/>
          <p:nvPr/>
        </p:nvSpPr>
        <p:spPr>
          <a:xfrm>
            <a:off x="2415186" y="3426685"/>
            <a:ext cx="1571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分享横截面信息</a:t>
            </a:r>
            <a:endParaRPr lang="en-HK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29568E-1DD0-43C3-BB54-A179DF551D2F}"/>
              </a:ext>
            </a:extLst>
          </p:cNvPr>
          <p:cNvGrpSpPr/>
          <p:nvPr/>
        </p:nvGrpSpPr>
        <p:grpSpPr>
          <a:xfrm>
            <a:off x="5684995" y="1413740"/>
            <a:ext cx="1018424" cy="979649"/>
            <a:chOff x="4912179" y="2355396"/>
            <a:chExt cx="646459" cy="62184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ADF44F-BA67-4FDE-8FE3-92773C02335C}"/>
                </a:ext>
              </a:extLst>
            </p:cNvPr>
            <p:cNvSpPr/>
            <p:nvPr/>
          </p:nvSpPr>
          <p:spPr>
            <a:xfrm>
              <a:off x="4956908" y="269663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1F74379-C0A2-47B3-91E7-FC50349B96C6}"/>
                </a:ext>
              </a:extLst>
            </p:cNvPr>
            <p:cNvSpPr/>
            <p:nvPr/>
          </p:nvSpPr>
          <p:spPr>
            <a:xfrm>
              <a:off x="4956909" y="23972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40C88CA-2A1A-425E-9383-0CE0373BBB5B}"/>
                </a:ext>
              </a:extLst>
            </p:cNvPr>
            <p:cNvSpPr/>
            <p:nvPr/>
          </p:nvSpPr>
          <p:spPr>
            <a:xfrm>
              <a:off x="4962068" y="2856671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3594AB-6DAB-4306-833B-F8328314CC70}"/>
                </a:ext>
              </a:extLst>
            </p:cNvPr>
            <p:cNvSpPr/>
            <p:nvPr/>
          </p:nvSpPr>
          <p:spPr>
            <a:xfrm>
              <a:off x="4956908" y="254988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58130CB-0F92-40F9-83F6-C306858C050D}"/>
                </a:ext>
              </a:extLst>
            </p:cNvPr>
            <p:cNvSpPr/>
            <p:nvPr/>
          </p:nvSpPr>
          <p:spPr>
            <a:xfrm>
              <a:off x="5103865" y="269663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B9196B-38C0-4898-A4DB-BE3B812D9523}"/>
                </a:ext>
              </a:extLst>
            </p:cNvPr>
            <p:cNvSpPr/>
            <p:nvPr/>
          </p:nvSpPr>
          <p:spPr>
            <a:xfrm>
              <a:off x="5103866" y="23972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42794E8-DBA2-4F68-B5A1-A251F2DEBD0D}"/>
                </a:ext>
              </a:extLst>
            </p:cNvPr>
            <p:cNvSpPr/>
            <p:nvPr/>
          </p:nvSpPr>
          <p:spPr>
            <a:xfrm>
              <a:off x="5109025" y="2856671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140EA3-2F89-4F28-991D-0C29C32C7E4B}"/>
                </a:ext>
              </a:extLst>
            </p:cNvPr>
            <p:cNvSpPr/>
            <p:nvPr/>
          </p:nvSpPr>
          <p:spPr>
            <a:xfrm>
              <a:off x="5103865" y="254988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2084E7-6DDF-4753-93E7-EC0F3AD5CEC9}"/>
                </a:ext>
              </a:extLst>
            </p:cNvPr>
            <p:cNvSpPr/>
            <p:nvPr/>
          </p:nvSpPr>
          <p:spPr>
            <a:xfrm>
              <a:off x="5261137" y="269663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6FB9892-2006-4B30-9A9B-5F0509F0CAE5}"/>
                </a:ext>
              </a:extLst>
            </p:cNvPr>
            <p:cNvSpPr/>
            <p:nvPr/>
          </p:nvSpPr>
          <p:spPr>
            <a:xfrm>
              <a:off x="5261138" y="23972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7E33FAE-1C8E-4186-A16C-7BF92AD33F82}"/>
                </a:ext>
              </a:extLst>
            </p:cNvPr>
            <p:cNvSpPr/>
            <p:nvPr/>
          </p:nvSpPr>
          <p:spPr>
            <a:xfrm>
              <a:off x="5266297" y="2856671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E3015B-5386-405B-AF71-02794BB44033}"/>
                </a:ext>
              </a:extLst>
            </p:cNvPr>
            <p:cNvSpPr/>
            <p:nvPr/>
          </p:nvSpPr>
          <p:spPr>
            <a:xfrm>
              <a:off x="5261137" y="254988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149C5D1-6465-4A16-A68C-A502B51B3A60}"/>
                </a:ext>
              </a:extLst>
            </p:cNvPr>
            <p:cNvSpPr/>
            <p:nvPr/>
          </p:nvSpPr>
          <p:spPr>
            <a:xfrm>
              <a:off x="5412175" y="269663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C3C0A85-9022-4681-B79B-2AC70CE52448}"/>
                </a:ext>
              </a:extLst>
            </p:cNvPr>
            <p:cNvSpPr/>
            <p:nvPr/>
          </p:nvSpPr>
          <p:spPr>
            <a:xfrm>
              <a:off x="5412176" y="23972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D381652-E8F3-44DB-94BF-DDE8ED417D21}"/>
                </a:ext>
              </a:extLst>
            </p:cNvPr>
            <p:cNvSpPr/>
            <p:nvPr/>
          </p:nvSpPr>
          <p:spPr>
            <a:xfrm>
              <a:off x="5417335" y="2856671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8F14AE3-02C6-44D5-B4D0-6C3C46EEFB57}"/>
                </a:ext>
              </a:extLst>
            </p:cNvPr>
            <p:cNvSpPr/>
            <p:nvPr/>
          </p:nvSpPr>
          <p:spPr>
            <a:xfrm>
              <a:off x="5412175" y="254988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0FA0F1C-8E86-4353-AEA4-5FAC91CE30EC}"/>
                </a:ext>
              </a:extLst>
            </p:cNvPr>
            <p:cNvSpPr/>
            <p:nvPr/>
          </p:nvSpPr>
          <p:spPr>
            <a:xfrm>
              <a:off x="4912179" y="2355396"/>
              <a:ext cx="646459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D5D227-75BD-41B3-A380-59894E2EC8D1}"/>
              </a:ext>
            </a:extLst>
          </p:cNvPr>
          <p:cNvGrpSpPr/>
          <p:nvPr/>
        </p:nvGrpSpPr>
        <p:grpSpPr>
          <a:xfrm>
            <a:off x="7044762" y="1413354"/>
            <a:ext cx="902723" cy="982570"/>
            <a:chOff x="5661012" y="2355396"/>
            <a:chExt cx="573016" cy="6237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608BE3-20A6-4052-B9A2-739837DC5318}"/>
                </a:ext>
              </a:extLst>
            </p:cNvPr>
            <p:cNvSpPr/>
            <p:nvPr/>
          </p:nvSpPr>
          <p:spPr>
            <a:xfrm>
              <a:off x="5679164" y="269849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60B83EA-A01C-4D64-8C08-72FC375BFCAB}"/>
                </a:ext>
              </a:extLst>
            </p:cNvPr>
            <p:cNvSpPr/>
            <p:nvPr/>
          </p:nvSpPr>
          <p:spPr>
            <a:xfrm>
              <a:off x="5679165" y="2399097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6EBAF1-39A0-4511-A792-594B003A0CF4}"/>
                </a:ext>
              </a:extLst>
            </p:cNvPr>
            <p:cNvSpPr/>
            <p:nvPr/>
          </p:nvSpPr>
          <p:spPr>
            <a:xfrm>
              <a:off x="5684324" y="2858525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0ABB08-1364-4DB7-BA3D-32A49ECFFE6D}"/>
                </a:ext>
              </a:extLst>
            </p:cNvPr>
            <p:cNvSpPr/>
            <p:nvPr/>
          </p:nvSpPr>
          <p:spPr>
            <a:xfrm>
              <a:off x="5679164" y="25517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24CE78-4A31-4F0C-B042-616874E13283}"/>
                </a:ext>
              </a:extLst>
            </p:cNvPr>
            <p:cNvSpPr/>
            <p:nvPr/>
          </p:nvSpPr>
          <p:spPr>
            <a:xfrm>
              <a:off x="5826121" y="269849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92E40E3-D7B0-4C09-B0CB-040249C1DA2F}"/>
                </a:ext>
              </a:extLst>
            </p:cNvPr>
            <p:cNvSpPr/>
            <p:nvPr/>
          </p:nvSpPr>
          <p:spPr>
            <a:xfrm>
              <a:off x="5826122" y="2399097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CB1691D-7C6C-479A-996F-79D940940EE5}"/>
                </a:ext>
              </a:extLst>
            </p:cNvPr>
            <p:cNvSpPr/>
            <p:nvPr/>
          </p:nvSpPr>
          <p:spPr>
            <a:xfrm>
              <a:off x="5831281" y="2858525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DA70EB-1F53-430A-9AAF-8FF639234341}"/>
                </a:ext>
              </a:extLst>
            </p:cNvPr>
            <p:cNvSpPr/>
            <p:nvPr/>
          </p:nvSpPr>
          <p:spPr>
            <a:xfrm>
              <a:off x="5826121" y="25517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B1A1A8-C469-4431-B81E-141A8A817D48}"/>
                </a:ext>
              </a:extLst>
            </p:cNvPr>
            <p:cNvSpPr/>
            <p:nvPr/>
          </p:nvSpPr>
          <p:spPr>
            <a:xfrm>
              <a:off x="5983393" y="269849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905E0EC-0A51-4B02-9DCE-49BEA44499BF}"/>
                </a:ext>
              </a:extLst>
            </p:cNvPr>
            <p:cNvSpPr/>
            <p:nvPr/>
          </p:nvSpPr>
          <p:spPr>
            <a:xfrm>
              <a:off x="5983394" y="2399097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E12B782-E095-4EF8-8064-CEBE215C25B6}"/>
                </a:ext>
              </a:extLst>
            </p:cNvPr>
            <p:cNvSpPr/>
            <p:nvPr/>
          </p:nvSpPr>
          <p:spPr>
            <a:xfrm>
              <a:off x="5988553" y="2858525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842678-DD3A-4528-99BB-7FC32B8AF5E7}"/>
                </a:ext>
              </a:extLst>
            </p:cNvPr>
            <p:cNvSpPr/>
            <p:nvPr/>
          </p:nvSpPr>
          <p:spPr>
            <a:xfrm>
              <a:off x="5983393" y="25517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B6D97E6-BBF5-49A3-920E-0508B4CE7D85}"/>
                </a:ext>
              </a:extLst>
            </p:cNvPr>
            <p:cNvSpPr/>
            <p:nvPr/>
          </p:nvSpPr>
          <p:spPr>
            <a:xfrm>
              <a:off x="6134431" y="269849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E746530-E11E-4BB6-96C7-8D51CE168393}"/>
                </a:ext>
              </a:extLst>
            </p:cNvPr>
            <p:cNvSpPr/>
            <p:nvPr/>
          </p:nvSpPr>
          <p:spPr>
            <a:xfrm>
              <a:off x="6134432" y="2399097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683F5ED-CEFF-40B7-B3BA-90664A0BA23C}"/>
                </a:ext>
              </a:extLst>
            </p:cNvPr>
            <p:cNvSpPr/>
            <p:nvPr/>
          </p:nvSpPr>
          <p:spPr>
            <a:xfrm>
              <a:off x="6139591" y="2858525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4032CC1-58E6-49F8-9619-D9C88C367900}"/>
                </a:ext>
              </a:extLst>
            </p:cNvPr>
            <p:cNvSpPr/>
            <p:nvPr/>
          </p:nvSpPr>
          <p:spPr>
            <a:xfrm>
              <a:off x="6134431" y="25517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5491ADE-BEBE-4D02-9B0E-99581FCA9793}"/>
                </a:ext>
              </a:extLst>
            </p:cNvPr>
            <p:cNvSpPr/>
            <p:nvPr/>
          </p:nvSpPr>
          <p:spPr>
            <a:xfrm>
              <a:off x="5661012" y="2357250"/>
              <a:ext cx="120663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7F09E10-9C5B-4C2C-B14D-3C1A401F8FA6}"/>
                </a:ext>
              </a:extLst>
            </p:cNvPr>
            <p:cNvSpPr/>
            <p:nvPr/>
          </p:nvSpPr>
          <p:spPr>
            <a:xfrm>
              <a:off x="5807451" y="2355396"/>
              <a:ext cx="120663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3879253-30DE-4251-93EC-112F82A5519A}"/>
                </a:ext>
              </a:extLst>
            </p:cNvPr>
            <p:cNvSpPr/>
            <p:nvPr/>
          </p:nvSpPr>
          <p:spPr>
            <a:xfrm>
              <a:off x="5960965" y="2355396"/>
              <a:ext cx="120663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26FDEB2-4C6D-4C76-A926-82B6A45DE905}"/>
                </a:ext>
              </a:extLst>
            </p:cNvPr>
            <p:cNvSpPr/>
            <p:nvPr/>
          </p:nvSpPr>
          <p:spPr>
            <a:xfrm>
              <a:off x="6113365" y="2355396"/>
              <a:ext cx="120663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796661A-D65C-47A1-9BD8-CED5FA6409DF}"/>
              </a:ext>
            </a:extLst>
          </p:cNvPr>
          <p:cNvGrpSpPr/>
          <p:nvPr/>
        </p:nvGrpSpPr>
        <p:grpSpPr>
          <a:xfrm>
            <a:off x="4757373" y="3051136"/>
            <a:ext cx="897622" cy="985353"/>
            <a:chOff x="6363141" y="2353542"/>
            <a:chExt cx="568169" cy="6237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233A05D-C767-415B-920E-23CBC66BE076}"/>
                </a:ext>
              </a:extLst>
            </p:cNvPr>
            <p:cNvSpPr/>
            <p:nvPr/>
          </p:nvSpPr>
          <p:spPr>
            <a:xfrm>
              <a:off x="6381293" y="269663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1D60066-0D82-4540-932D-B74FB8BB6A2D}"/>
                </a:ext>
              </a:extLst>
            </p:cNvPr>
            <p:cNvSpPr/>
            <p:nvPr/>
          </p:nvSpPr>
          <p:spPr>
            <a:xfrm>
              <a:off x="6381294" y="23972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C5F425-33B6-49BF-A2A6-4D0A566BDB59}"/>
                </a:ext>
              </a:extLst>
            </p:cNvPr>
            <p:cNvSpPr/>
            <p:nvPr/>
          </p:nvSpPr>
          <p:spPr>
            <a:xfrm>
              <a:off x="6386453" y="2856671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EB4E5E-B87C-445F-9C3D-5D3766DCEAA5}"/>
                </a:ext>
              </a:extLst>
            </p:cNvPr>
            <p:cNvSpPr/>
            <p:nvPr/>
          </p:nvSpPr>
          <p:spPr>
            <a:xfrm>
              <a:off x="6381293" y="254988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276EF84-BD9E-4916-B100-F53EC7BC77F6}"/>
                </a:ext>
              </a:extLst>
            </p:cNvPr>
            <p:cNvSpPr/>
            <p:nvPr/>
          </p:nvSpPr>
          <p:spPr>
            <a:xfrm>
              <a:off x="6528250" y="269663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0644243-1D7F-4C6D-A538-B62DEBD58E63}"/>
                </a:ext>
              </a:extLst>
            </p:cNvPr>
            <p:cNvSpPr/>
            <p:nvPr/>
          </p:nvSpPr>
          <p:spPr>
            <a:xfrm>
              <a:off x="6528251" y="23972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02FC8EF-27B6-409C-86E6-930D2082D716}"/>
                </a:ext>
              </a:extLst>
            </p:cNvPr>
            <p:cNvSpPr/>
            <p:nvPr/>
          </p:nvSpPr>
          <p:spPr>
            <a:xfrm>
              <a:off x="6533410" y="2856671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D8F352-DF13-40CA-9892-15D84211B08E}"/>
                </a:ext>
              </a:extLst>
            </p:cNvPr>
            <p:cNvSpPr/>
            <p:nvPr/>
          </p:nvSpPr>
          <p:spPr>
            <a:xfrm>
              <a:off x="6528250" y="254988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0A1325-4E54-4BD9-A2F7-E2499675C8A0}"/>
                </a:ext>
              </a:extLst>
            </p:cNvPr>
            <p:cNvSpPr/>
            <p:nvPr/>
          </p:nvSpPr>
          <p:spPr>
            <a:xfrm>
              <a:off x="6685522" y="269663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7D0F5C-DE7E-47E9-98C6-CEEF571B0AF7}"/>
                </a:ext>
              </a:extLst>
            </p:cNvPr>
            <p:cNvSpPr/>
            <p:nvPr/>
          </p:nvSpPr>
          <p:spPr>
            <a:xfrm>
              <a:off x="6685523" y="23972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37B96A4-EE29-4660-8FBF-3E4DC2813840}"/>
                </a:ext>
              </a:extLst>
            </p:cNvPr>
            <p:cNvSpPr/>
            <p:nvPr/>
          </p:nvSpPr>
          <p:spPr>
            <a:xfrm>
              <a:off x="6690682" y="2856671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03B8EEF-D354-42CF-A14E-E79F0602FF96}"/>
                </a:ext>
              </a:extLst>
            </p:cNvPr>
            <p:cNvSpPr/>
            <p:nvPr/>
          </p:nvSpPr>
          <p:spPr>
            <a:xfrm>
              <a:off x="6685522" y="254988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AC54-33D3-4C60-A467-CC2B33022C91}"/>
                </a:ext>
              </a:extLst>
            </p:cNvPr>
            <p:cNvSpPr/>
            <p:nvPr/>
          </p:nvSpPr>
          <p:spPr>
            <a:xfrm>
              <a:off x="6836560" y="269663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B8C48A9-6286-462D-A65F-F4925A14981F}"/>
                </a:ext>
              </a:extLst>
            </p:cNvPr>
            <p:cNvSpPr/>
            <p:nvPr/>
          </p:nvSpPr>
          <p:spPr>
            <a:xfrm>
              <a:off x="6836561" y="23972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2ACC2BB-B420-44F2-BBBF-517CBEEB609C}"/>
                </a:ext>
              </a:extLst>
            </p:cNvPr>
            <p:cNvSpPr/>
            <p:nvPr/>
          </p:nvSpPr>
          <p:spPr>
            <a:xfrm>
              <a:off x="6841720" y="2856671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FAB4701-9FB8-4B51-ADD1-619F69215A3F}"/>
                </a:ext>
              </a:extLst>
            </p:cNvPr>
            <p:cNvSpPr/>
            <p:nvPr/>
          </p:nvSpPr>
          <p:spPr>
            <a:xfrm>
              <a:off x="6836560" y="254988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2C11A69-81D1-4EA0-899D-E95862AE4EAD}"/>
                </a:ext>
              </a:extLst>
            </p:cNvPr>
            <p:cNvSpPr/>
            <p:nvPr/>
          </p:nvSpPr>
          <p:spPr>
            <a:xfrm>
              <a:off x="6363141" y="2355396"/>
              <a:ext cx="268216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F12133B6-0531-4A55-B448-A0C603BC890E}"/>
                </a:ext>
              </a:extLst>
            </p:cNvPr>
            <p:cNvSpPr/>
            <p:nvPr/>
          </p:nvSpPr>
          <p:spPr>
            <a:xfrm>
              <a:off x="6663094" y="2353542"/>
              <a:ext cx="268216" cy="621846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8CC9597-D716-4F53-AA62-560FF73C20D5}"/>
                  </a:ext>
                </a:extLst>
              </p:cNvPr>
              <p:cNvSpPr txBox="1"/>
              <p:nvPr/>
            </p:nvSpPr>
            <p:spPr>
              <a:xfrm>
                <a:off x="6121174" y="3020218"/>
                <a:ext cx="309270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8CC9597-D716-4F53-AA62-560FF73C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4" y="3020218"/>
                <a:ext cx="3092706" cy="381515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728B85A-CD52-45F7-B0AE-9B5CCC36F234}"/>
                  </a:ext>
                </a:extLst>
              </p:cNvPr>
              <p:cNvSpPr txBox="1"/>
              <p:nvPr/>
            </p:nvSpPr>
            <p:spPr>
              <a:xfrm>
                <a:off x="6234212" y="3409406"/>
                <a:ext cx="2661458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HK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由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特征驱动</a:t>
                </a:r>
                <a:endParaRPr lang="en-HK" altLang="zh-CN" sz="14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并具有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层级先验分布</a:t>
                </a:r>
                <a:endParaRPr lang="en-HK" sz="1400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728B85A-CD52-45F7-B0AE-9B5CCC36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12" y="3409406"/>
                <a:ext cx="2661458" cy="714747"/>
              </a:xfrm>
              <a:prstGeom prst="rect">
                <a:avLst/>
              </a:prstGeom>
              <a:blipFill>
                <a:blip r:embed="rId8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3">
            <a:extLst>
              <a:ext uri="{FF2B5EF4-FFF2-40B4-BE49-F238E27FC236}">
                <a16:creationId xmlns:a16="http://schemas.microsoft.com/office/drawing/2014/main" id="{0E7028C2-C472-41FD-6E08-9043ADBEA6C7}"/>
              </a:ext>
            </a:extLst>
          </p:cNvPr>
          <p:cNvSpPr txBox="1"/>
          <p:nvPr/>
        </p:nvSpPr>
        <p:spPr>
          <a:xfrm>
            <a:off x="146577" y="3245219"/>
            <a:ext cx="1197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贝叶斯层级方法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0781A-588E-DCF3-5F07-818D7DFFC1AF}"/>
              </a:ext>
            </a:extLst>
          </p:cNvPr>
          <p:cNvSpPr txBox="1"/>
          <p:nvPr/>
        </p:nvSpPr>
        <p:spPr>
          <a:xfrm>
            <a:off x="228253" y="5313707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5F49-ED55-205C-1748-27A2AE65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56B3-AE6A-3AF1-7764-4A4FC18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33C11-A961-D96C-F4F8-7C370C9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D66BC-657A-3C11-5DF6-7109E7A3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78" y="571441"/>
            <a:ext cx="6598203" cy="607782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8C4F9E-75E7-46E1-EFC0-6945F140A831}"/>
              </a:ext>
            </a:extLst>
          </p:cNvPr>
          <p:cNvCxnSpPr>
            <a:cxnSpLocks/>
          </p:cNvCxnSpPr>
          <p:nvPr/>
        </p:nvCxnSpPr>
        <p:spPr>
          <a:xfrm>
            <a:off x="5050302" y="6309361"/>
            <a:ext cx="36646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1C16E0-7132-BC3E-2DD5-C6CD18DAE69E}"/>
              </a:ext>
            </a:extLst>
          </p:cNvPr>
          <p:cNvCxnSpPr>
            <a:cxnSpLocks/>
          </p:cNvCxnSpPr>
          <p:nvPr/>
        </p:nvCxnSpPr>
        <p:spPr>
          <a:xfrm>
            <a:off x="3008142" y="6600928"/>
            <a:ext cx="16412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2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85149-B496-A972-2F15-C7748959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7752-7D4D-8787-A579-F9864DF3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</a:t>
            </a:r>
            <a:r>
              <a:rPr lang="zh-CN" altLang="en-US" dirty="0"/>
              <a:t>估计因子模型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33516-CF49-2070-1365-0CFC0BBDA72E}"/>
              </a:ext>
            </a:extLst>
          </p:cNvPr>
          <p:cNvSpPr txBox="1"/>
          <p:nvPr/>
        </p:nvSpPr>
        <p:spPr>
          <a:xfrm>
            <a:off x="8218658" y="4127198"/>
            <a:ext cx="2902207" cy="78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同时达成因子选择、风险溢价估计和区制检测三个目标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BE211-3DC9-4EAC-EE3C-823AB6ADF13B}"/>
              </a:ext>
            </a:extLst>
          </p:cNvPr>
          <p:cNvSpPr txBox="1"/>
          <p:nvPr/>
        </p:nvSpPr>
        <p:spPr>
          <a:xfrm>
            <a:off x="3213431" y="72796"/>
            <a:ext cx="91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基于树的贝叶斯机制转换模型 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72EEF-C81F-F842-78B4-56D2BD92DC73}"/>
              </a:ext>
            </a:extLst>
          </p:cNvPr>
          <p:cNvSpPr txBox="1"/>
          <p:nvPr/>
        </p:nvSpPr>
        <p:spPr>
          <a:xfrm>
            <a:off x="611161" y="6474466"/>
            <a:ext cx="9581297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He, Li, Sarno, and</a:t>
            </a:r>
            <a:r>
              <a:rPr lang="zh-CN" alt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Zhang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Currency Return Dynamics: What Is the Role of U.S. Macroeconomic Regimes?</a:t>
            </a:r>
            <a:r>
              <a:rPr lang="zh-CN" alt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(2024)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98A65C-A398-BF32-E2FF-C501B4C5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193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1CBE0-87EF-939B-05DA-C768DA9AAAEA}"/>
              </a:ext>
            </a:extLst>
          </p:cNvPr>
          <p:cNvSpPr txBox="1"/>
          <p:nvPr/>
        </p:nvSpPr>
        <p:spPr>
          <a:xfrm>
            <a:off x="228253" y="80149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DA1A1-B53A-D0D4-80D2-F4DB434D5C17}"/>
              </a:ext>
            </a:extLst>
          </p:cNvPr>
          <p:cNvSpPr txBox="1"/>
          <p:nvPr/>
        </p:nvSpPr>
        <p:spPr>
          <a:xfrm>
            <a:off x="228253" y="1405862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前人研究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D4534-2D86-6B36-CD89-BA1EC124ED26}"/>
              </a:ext>
            </a:extLst>
          </p:cNvPr>
          <p:cNvSpPr txBox="1"/>
          <p:nvPr/>
        </p:nvSpPr>
        <p:spPr>
          <a:xfrm>
            <a:off x="50378" y="2399870"/>
            <a:ext cx="1515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基于树的</a:t>
            </a: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贝叶斯机制转换模型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3DAC4B-394D-98CF-CB57-8BA546A8EBD6}"/>
              </a:ext>
            </a:extLst>
          </p:cNvPr>
          <p:cNvSpPr/>
          <p:nvPr/>
        </p:nvSpPr>
        <p:spPr>
          <a:xfrm>
            <a:off x="9669762" y="2445054"/>
            <a:ext cx="2118535" cy="79203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识别宏观经济机制并估计相应的因子模型</a:t>
            </a:r>
            <a:endParaRPr lang="en-HK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9E888-98C8-0732-E6F2-3D156AFAB1D4}"/>
              </a:ext>
            </a:extLst>
          </p:cNvPr>
          <p:cNvSpPr txBox="1"/>
          <p:nvPr/>
        </p:nvSpPr>
        <p:spPr>
          <a:xfrm>
            <a:off x="1413005" y="13582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机制特定模型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13F804-F3AF-9851-89C7-0CCFB416C46E}"/>
                  </a:ext>
                </a:extLst>
              </p:cNvPr>
              <p:cNvSpPr txBox="1"/>
              <p:nvPr/>
            </p:nvSpPr>
            <p:spPr>
              <a:xfrm>
                <a:off x="4051330" y="1325175"/>
                <a:ext cx="225837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13F804-F3AF-9851-89C7-0CCFB416C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30" y="1325175"/>
                <a:ext cx="2258375" cy="393121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28FBE4C-9483-2EDF-F73D-2348FE2AE992}"/>
              </a:ext>
            </a:extLst>
          </p:cNvPr>
          <p:cNvGrpSpPr/>
          <p:nvPr/>
        </p:nvGrpSpPr>
        <p:grpSpPr>
          <a:xfrm>
            <a:off x="6538011" y="751371"/>
            <a:ext cx="1018424" cy="898680"/>
            <a:chOff x="4916210" y="2367490"/>
            <a:chExt cx="646459" cy="57044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EFF74D-3A82-02A7-6A25-935EA5D2B934}"/>
                </a:ext>
              </a:extLst>
            </p:cNvPr>
            <p:cNvSpPr/>
            <p:nvPr/>
          </p:nvSpPr>
          <p:spPr>
            <a:xfrm>
              <a:off x="4956908" y="269663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184D1E-D3B4-654C-F134-61FE22A9EF1C}"/>
                </a:ext>
              </a:extLst>
            </p:cNvPr>
            <p:cNvSpPr/>
            <p:nvPr/>
          </p:nvSpPr>
          <p:spPr>
            <a:xfrm>
              <a:off x="4956909" y="23972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FDBBC1-FDA4-5853-A363-4241445E9BBC}"/>
                </a:ext>
              </a:extLst>
            </p:cNvPr>
            <p:cNvSpPr/>
            <p:nvPr/>
          </p:nvSpPr>
          <p:spPr>
            <a:xfrm>
              <a:off x="4962068" y="2856671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04D0B7-5BD2-2188-0E19-C09219AB7C49}"/>
                </a:ext>
              </a:extLst>
            </p:cNvPr>
            <p:cNvSpPr/>
            <p:nvPr/>
          </p:nvSpPr>
          <p:spPr>
            <a:xfrm>
              <a:off x="4956908" y="254988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41D9540-72B9-A374-3EDE-3A01C2F77D0E}"/>
                </a:ext>
              </a:extLst>
            </p:cNvPr>
            <p:cNvSpPr/>
            <p:nvPr/>
          </p:nvSpPr>
          <p:spPr>
            <a:xfrm>
              <a:off x="5103865" y="269663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D17A793-B041-21BB-C5F8-3DE284E9B97E}"/>
                </a:ext>
              </a:extLst>
            </p:cNvPr>
            <p:cNvSpPr/>
            <p:nvPr/>
          </p:nvSpPr>
          <p:spPr>
            <a:xfrm>
              <a:off x="5103866" y="23972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E045CE-DF6F-0792-11A1-2FD095EA4A64}"/>
                </a:ext>
              </a:extLst>
            </p:cNvPr>
            <p:cNvSpPr/>
            <p:nvPr/>
          </p:nvSpPr>
          <p:spPr>
            <a:xfrm>
              <a:off x="5109025" y="2856671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8B8FAD-17E9-9B1C-87A1-F11EEB8CCE49}"/>
                </a:ext>
              </a:extLst>
            </p:cNvPr>
            <p:cNvSpPr/>
            <p:nvPr/>
          </p:nvSpPr>
          <p:spPr>
            <a:xfrm>
              <a:off x="5103865" y="254988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F2F536-2E56-5490-BB8F-CEA2D3C60930}"/>
                </a:ext>
              </a:extLst>
            </p:cNvPr>
            <p:cNvSpPr/>
            <p:nvPr/>
          </p:nvSpPr>
          <p:spPr>
            <a:xfrm>
              <a:off x="5261137" y="269663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F4B807D-C0AE-BC2D-7D1B-35F20F2828FC}"/>
                </a:ext>
              </a:extLst>
            </p:cNvPr>
            <p:cNvSpPr/>
            <p:nvPr/>
          </p:nvSpPr>
          <p:spPr>
            <a:xfrm>
              <a:off x="5261138" y="23972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529BA3-C64E-0A07-725D-FEB8BBCD7F7B}"/>
                </a:ext>
              </a:extLst>
            </p:cNvPr>
            <p:cNvSpPr/>
            <p:nvPr/>
          </p:nvSpPr>
          <p:spPr>
            <a:xfrm>
              <a:off x="5266297" y="2856671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89A2FEF-A2D0-E596-4993-2AD3E956A1C6}"/>
                </a:ext>
              </a:extLst>
            </p:cNvPr>
            <p:cNvSpPr/>
            <p:nvPr/>
          </p:nvSpPr>
          <p:spPr>
            <a:xfrm>
              <a:off x="5261137" y="254988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B26E2E8-5735-E6BF-B64A-B8A0F1E521E5}"/>
                </a:ext>
              </a:extLst>
            </p:cNvPr>
            <p:cNvSpPr/>
            <p:nvPr/>
          </p:nvSpPr>
          <p:spPr>
            <a:xfrm>
              <a:off x="5412175" y="269663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E6907DC-43A5-3544-EA1B-5D75A1C496A3}"/>
                </a:ext>
              </a:extLst>
            </p:cNvPr>
            <p:cNvSpPr/>
            <p:nvPr/>
          </p:nvSpPr>
          <p:spPr>
            <a:xfrm>
              <a:off x="5412176" y="23972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1C00E42-D20D-A81E-AAC8-09937EC87B76}"/>
                </a:ext>
              </a:extLst>
            </p:cNvPr>
            <p:cNvSpPr/>
            <p:nvPr/>
          </p:nvSpPr>
          <p:spPr>
            <a:xfrm>
              <a:off x="5417335" y="2856671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86D82F-0EF6-CFC0-097E-17F066179CAB}"/>
                </a:ext>
              </a:extLst>
            </p:cNvPr>
            <p:cNvSpPr/>
            <p:nvPr/>
          </p:nvSpPr>
          <p:spPr>
            <a:xfrm>
              <a:off x="5412175" y="254988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B1D9C2-F64F-E667-879E-4C4074D9E959}"/>
                </a:ext>
              </a:extLst>
            </p:cNvPr>
            <p:cNvSpPr/>
            <p:nvPr/>
          </p:nvSpPr>
          <p:spPr>
            <a:xfrm>
              <a:off x="4916210" y="2367490"/>
              <a:ext cx="646459" cy="283630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" name="Rectangle: Rounded Corners 71">
            <a:extLst>
              <a:ext uri="{FF2B5EF4-FFF2-40B4-BE49-F238E27FC236}">
                <a16:creationId xmlns:a16="http://schemas.microsoft.com/office/drawing/2014/main" id="{34719322-A190-E265-6DDA-606C37BE0281}"/>
              </a:ext>
            </a:extLst>
          </p:cNvPr>
          <p:cNvSpPr/>
          <p:nvPr/>
        </p:nvSpPr>
        <p:spPr>
          <a:xfrm>
            <a:off x="6536856" y="1240296"/>
            <a:ext cx="1018424" cy="44682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9BCDF795-6B2D-3C27-8495-2633927348DF}"/>
              </a:ext>
            </a:extLst>
          </p:cNvPr>
          <p:cNvSpPr txBox="1"/>
          <p:nvPr/>
        </p:nvSpPr>
        <p:spPr>
          <a:xfrm>
            <a:off x="1425633" y="810691"/>
            <a:ext cx="4075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Currency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资产的定价受宏观环境的影响</a:t>
            </a:r>
            <a:endParaRPr lang="en-HK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65B8F-4BF0-7E26-4E7D-BF2DCD02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61" y="3641428"/>
            <a:ext cx="5311107" cy="2833825"/>
          </a:xfrm>
          <a:prstGeom prst="rect">
            <a:avLst/>
          </a:prstGeom>
        </p:spPr>
      </p:pic>
      <p:sp>
        <p:nvSpPr>
          <p:cNvPr id="17" name="TextBox 114">
            <a:extLst>
              <a:ext uri="{FF2B5EF4-FFF2-40B4-BE49-F238E27FC236}">
                <a16:creationId xmlns:a16="http://schemas.microsoft.com/office/drawing/2014/main" id="{0962EC0C-3EA6-F5A9-C710-BDF5C746D1D7}"/>
              </a:ext>
            </a:extLst>
          </p:cNvPr>
          <p:cNvSpPr txBox="1"/>
          <p:nvPr/>
        </p:nvSpPr>
        <p:spPr>
          <a:xfrm>
            <a:off x="1627651" y="2439626"/>
            <a:ext cx="254046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基于不同</a:t>
            </a:r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宏观变量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贝叶斯边际似然</a:t>
            </a:r>
            <a:endParaRPr lang="en-HK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Arrow: Right 36">
            <a:extLst>
              <a:ext uri="{FF2B5EF4-FFF2-40B4-BE49-F238E27FC236}">
                <a16:creationId xmlns:a16="http://schemas.microsoft.com/office/drawing/2014/main" id="{A7FC5CC9-74BB-A2F7-CE5D-5792B94AC6AF}"/>
              </a:ext>
            </a:extLst>
          </p:cNvPr>
          <p:cNvSpPr/>
          <p:nvPr/>
        </p:nvSpPr>
        <p:spPr>
          <a:xfrm>
            <a:off x="4276714" y="2687552"/>
            <a:ext cx="599325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B6F87A-CC44-70E5-C0CE-8BD0F6886B2D}"/>
              </a:ext>
            </a:extLst>
          </p:cNvPr>
          <p:cNvSpPr txBox="1"/>
          <p:nvPr/>
        </p:nvSpPr>
        <p:spPr>
          <a:xfrm>
            <a:off x="283040" y="3358439"/>
            <a:ext cx="1181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HK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2DA0BF-C241-05A2-63E3-80D7AF63196D}"/>
                  </a:ext>
                </a:extLst>
              </p:cNvPr>
              <p:cNvSpPr txBox="1"/>
              <p:nvPr/>
            </p:nvSpPr>
            <p:spPr>
              <a:xfrm>
                <a:off x="5014459" y="2118182"/>
                <a:ext cx="3916457" cy="1262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2DA0BF-C241-05A2-63E3-80D7AF63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9" y="2118182"/>
                <a:ext cx="3916457" cy="1262397"/>
              </a:xfrm>
              <a:prstGeom prst="rect">
                <a:avLst/>
              </a:prstGeom>
              <a:blipFill>
                <a:blip r:embed="rId5"/>
                <a:stretch>
                  <a:fillRect t="-50495" b="-861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924FC-FBE6-1F85-986B-9F81EF81AFAC}"/>
                  </a:ext>
                </a:extLst>
              </p:cNvPr>
              <p:cNvSpPr txBox="1"/>
              <p:nvPr/>
            </p:nvSpPr>
            <p:spPr>
              <a:xfrm>
                <a:off x="5465067" y="3055709"/>
                <a:ext cx="2794161" cy="690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924FC-FBE6-1F85-986B-9F81EF81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67" y="3055709"/>
                <a:ext cx="2794161" cy="690574"/>
              </a:xfrm>
              <a:prstGeom prst="rect">
                <a:avLst/>
              </a:prstGeom>
              <a:blipFill>
                <a:blip r:embed="rId6"/>
                <a:stretch>
                  <a:fillRect t="-132143" b="-1946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36">
            <a:extLst>
              <a:ext uri="{FF2B5EF4-FFF2-40B4-BE49-F238E27FC236}">
                <a16:creationId xmlns:a16="http://schemas.microsoft.com/office/drawing/2014/main" id="{7991A5F2-8A7F-1D56-E9FB-75CA69B4D6F9}"/>
              </a:ext>
            </a:extLst>
          </p:cNvPr>
          <p:cNvSpPr/>
          <p:nvPr/>
        </p:nvSpPr>
        <p:spPr>
          <a:xfrm>
            <a:off x="8787765" y="2725808"/>
            <a:ext cx="599325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94D6D-2E55-52CC-EA1F-C1EC09FC2CD9}"/>
              </a:ext>
            </a:extLst>
          </p:cNvPr>
          <p:cNvSpPr txBox="1"/>
          <p:nvPr/>
        </p:nvSpPr>
        <p:spPr>
          <a:xfrm>
            <a:off x="6587770" y="4335495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BD56F-6609-60F5-EC96-79C55408E003}"/>
              </a:ext>
            </a:extLst>
          </p:cNvPr>
          <p:cNvSpPr txBox="1"/>
          <p:nvPr/>
        </p:nvSpPr>
        <p:spPr>
          <a:xfrm>
            <a:off x="6602126" y="5449947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实证发现</a:t>
            </a:r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FF78B-F0AF-E0ED-AAA8-4BB93D0BC3B8}"/>
              </a:ext>
            </a:extLst>
          </p:cNvPr>
          <p:cNvSpPr txBox="1"/>
          <p:nvPr/>
        </p:nvSpPr>
        <p:spPr>
          <a:xfrm>
            <a:off x="8218657" y="5391161"/>
            <a:ext cx="3181526" cy="41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HK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美国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和利率影响全球汇率机制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60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4769-7ACD-7056-3232-3D0AEC9B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6FE-7E45-91FF-B9E2-3C8AEA5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</a:t>
            </a:r>
            <a:r>
              <a:rPr lang="zh-CN" altLang="en-US" dirty="0"/>
              <a:t>估计因子模型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C8320-768C-7B72-BC4A-71A543BF108E}"/>
              </a:ext>
            </a:extLst>
          </p:cNvPr>
          <p:cNvSpPr txBox="1"/>
          <p:nvPr/>
        </p:nvSpPr>
        <p:spPr>
          <a:xfrm>
            <a:off x="1953923" y="5072763"/>
            <a:ext cx="8764877" cy="78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新问题：同时进行观察值聚类（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LHS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）和变量选择（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RHS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），用于异质性建模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新方法：在拟合非共同因子模型的同时，将面板数据划分为不同的聚类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A72A8-A16C-6BCA-F0D7-6D62FDA41C6E}"/>
              </a:ext>
            </a:extLst>
          </p:cNvPr>
          <p:cNvSpPr txBox="1"/>
          <p:nvPr/>
        </p:nvSpPr>
        <p:spPr>
          <a:xfrm>
            <a:off x="3213431" y="72796"/>
            <a:ext cx="91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贝叶斯聚类模型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F726C-A803-991F-05C3-EBD32160CFE4}"/>
              </a:ext>
            </a:extLst>
          </p:cNvPr>
          <p:cNvSpPr txBox="1"/>
          <p:nvPr/>
        </p:nvSpPr>
        <p:spPr>
          <a:xfrm>
            <a:off x="600652" y="6476787"/>
            <a:ext cx="9678599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Cong,</a:t>
            </a:r>
            <a:r>
              <a:rPr lang="zh-CN" alt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He, and Li , 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Uncommon Factors and Asset Heterogeneity. (2025)</a:t>
            </a:r>
            <a:endParaRPr lang="en-HK" sz="11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CE4FE1-15D9-45AC-9243-349034AF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193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7FBB9-0E15-872E-9F00-4945D34EF91E}"/>
                  </a:ext>
                </a:extLst>
              </p:cNvPr>
              <p:cNvSpPr txBox="1"/>
              <p:nvPr/>
            </p:nvSpPr>
            <p:spPr>
              <a:xfrm>
                <a:off x="1774767" y="733997"/>
                <a:ext cx="172412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7FBB9-0E15-872E-9F00-4945D34EF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67" y="733997"/>
                <a:ext cx="1724126" cy="381515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06AEBA-B96F-1D30-4A90-98DB624566C4}"/>
              </a:ext>
            </a:extLst>
          </p:cNvPr>
          <p:cNvSpPr txBox="1"/>
          <p:nvPr/>
        </p:nvSpPr>
        <p:spPr>
          <a:xfrm>
            <a:off x="355313" y="766542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F34C2-90D0-2E18-48F1-B987357FB6E5}"/>
              </a:ext>
            </a:extLst>
          </p:cNvPr>
          <p:cNvSpPr txBox="1"/>
          <p:nvPr/>
        </p:nvSpPr>
        <p:spPr>
          <a:xfrm>
            <a:off x="355313" y="1536712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前人研究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0FC0B9-38CC-00D9-0A0B-0A4A5752284B}"/>
              </a:ext>
            </a:extLst>
          </p:cNvPr>
          <p:cNvSpPr txBox="1"/>
          <p:nvPr/>
        </p:nvSpPr>
        <p:spPr>
          <a:xfrm>
            <a:off x="-19728" y="3216980"/>
            <a:ext cx="2032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贝叶斯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聚类模型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91DD729-EFAA-3960-323A-29E6AD30C306}"/>
              </a:ext>
            </a:extLst>
          </p:cNvPr>
          <p:cNvSpPr/>
          <p:nvPr/>
        </p:nvSpPr>
        <p:spPr>
          <a:xfrm>
            <a:off x="6595794" y="2069765"/>
            <a:ext cx="1050686" cy="338554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9FF84F5-A82E-2341-1700-BA827E49EDEA}"/>
              </a:ext>
            </a:extLst>
          </p:cNvPr>
          <p:cNvSpPr/>
          <p:nvPr/>
        </p:nvSpPr>
        <p:spPr>
          <a:xfrm>
            <a:off x="8923177" y="3760075"/>
            <a:ext cx="508212" cy="290073"/>
          </a:xfrm>
          <a:prstGeom prst="rightArrow">
            <a:avLst/>
          </a:prstGeom>
          <a:noFill/>
          <a:ln>
            <a:solidFill>
              <a:srgbClr val="1E4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23325B-B974-3635-2F2F-F432EF3B97EB}"/>
              </a:ext>
            </a:extLst>
          </p:cNvPr>
          <p:cNvSpPr/>
          <p:nvPr/>
        </p:nvSpPr>
        <p:spPr>
          <a:xfrm>
            <a:off x="9814732" y="3559329"/>
            <a:ext cx="1459018" cy="930095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估计非共同因子模型</a:t>
            </a:r>
            <a:endParaRPr lang="en-HK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37C189-D30B-889B-6465-81F642F9EEC1}"/>
              </a:ext>
            </a:extLst>
          </p:cNvPr>
          <p:cNvSpPr txBox="1"/>
          <p:nvPr/>
        </p:nvSpPr>
        <p:spPr>
          <a:xfrm>
            <a:off x="1541050" y="1329655"/>
            <a:ext cx="208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(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共同因子模型</a:t>
            </a:r>
            <a:r>
              <a:rPr lang="en-HK" dirty="0"/>
              <a:t>)</a:t>
            </a:r>
          </a:p>
          <a:p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2A8147-0CD2-95D1-49E2-4230EF0FB7B7}"/>
                  </a:ext>
                </a:extLst>
              </p:cNvPr>
              <p:cNvSpPr txBox="1"/>
              <p:nvPr/>
            </p:nvSpPr>
            <p:spPr>
              <a:xfrm>
                <a:off x="3983000" y="1296581"/>
                <a:ext cx="17186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2A8147-0CD2-95D1-49E2-4230EF0F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00" y="1296581"/>
                <a:ext cx="1718676" cy="381515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679F0C4-0730-7588-EE37-C4832E24FAC9}"/>
              </a:ext>
            </a:extLst>
          </p:cNvPr>
          <p:cNvGrpSpPr/>
          <p:nvPr/>
        </p:nvGrpSpPr>
        <p:grpSpPr>
          <a:xfrm>
            <a:off x="8212544" y="1845902"/>
            <a:ext cx="2839011" cy="833610"/>
            <a:chOff x="5996316" y="881369"/>
            <a:chExt cx="2839011" cy="83361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14D19DA-AE24-69B7-7F8D-718A1784E6B2}"/>
                </a:ext>
              </a:extLst>
            </p:cNvPr>
            <p:cNvSpPr/>
            <p:nvPr/>
          </p:nvSpPr>
          <p:spPr>
            <a:xfrm>
              <a:off x="6035040" y="881369"/>
              <a:ext cx="2412634" cy="36303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1BBF8C-C801-2A81-6C67-BF5248FF02BA}"/>
                </a:ext>
              </a:extLst>
            </p:cNvPr>
            <p:cNvSpPr txBox="1"/>
            <p:nvPr/>
          </p:nvSpPr>
          <p:spPr>
            <a:xfrm>
              <a:off x="5996316" y="907215"/>
              <a:ext cx="2839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如何得到合理的资产划分</a:t>
              </a:r>
              <a:endParaRPr lang="en-HK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1EAF54-C4FB-11C2-CDAE-99EEF114D68C}"/>
                </a:ext>
              </a:extLst>
            </p:cNvPr>
            <p:cNvSpPr txBox="1"/>
            <p:nvPr/>
          </p:nvSpPr>
          <p:spPr>
            <a:xfrm>
              <a:off x="6019456" y="1361881"/>
              <a:ext cx="2236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如何选择“非共同因子”</a:t>
              </a:r>
              <a:endParaRPr lang="en-HK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2E85DFE-A740-889D-90EE-625090A5400B}"/>
                </a:ext>
              </a:extLst>
            </p:cNvPr>
            <p:cNvSpPr/>
            <p:nvPr/>
          </p:nvSpPr>
          <p:spPr>
            <a:xfrm>
              <a:off x="6031167" y="1351945"/>
              <a:ext cx="2412634" cy="36303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TextBox 37">
            <a:extLst>
              <a:ext uri="{FF2B5EF4-FFF2-40B4-BE49-F238E27FC236}">
                <a16:creationId xmlns:a16="http://schemas.microsoft.com/office/drawing/2014/main" id="{E9D4EFF0-7EA2-3D89-8E3C-68F941BBCE7B}"/>
              </a:ext>
            </a:extLst>
          </p:cNvPr>
          <p:cNvSpPr txBox="1"/>
          <p:nvPr/>
        </p:nvSpPr>
        <p:spPr>
          <a:xfrm>
            <a:off x="1541050" y="191864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(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非共同因子模型</a:t>
            </a:r>
            <a:r>
              <a:rPr lang="en-HK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2">
                <a:extLst>
                  <a:ext uri="{FF2B5EF4-FFF2-40B4-BE49-F238E27FC236}">
                    <a16:creationId xmlns:a16="http://schemas.microsoft.com/office/drawing/2014/main" id="{E389BD98-31BD-8337-27AB-1AE1C48825B8}"/>
                  </a:ext>
                </a:extLst>
              </p:cNvPr>
              <p:cNvSpPr txBox="1"/>
              <p:nvPr/>
            </p:nvSpPr>
            <p:spPr>
              <a:xfrm>
                <a:off x="3983000" y="1940180"/>
                <a:ext cx="19011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TextBox 42">
                <a:extLst>
                  <a:ext uri="{FF2B5EF4-FFF2-40B4-BE49-F238E27FC236}">
                    <a16:creationId xmlns:a16="http://schemas.microsoft.com/office/drawing/2014/main" id="{E389BD98-31BD-8337-27AB-1AE1C488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00" y="1940180"/>
                <a:ext cx="1901161" cy="38151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2">
                <a:extLst>
                  <a:ext uri="{FF2B5EF4-FFF2-40B4-BE49-F238E27FC236}">
                    <a16:creationId xmlns:a16="http://schemas.microsoft.com/office/drawing/2014/main" id="{CA329C8B-DB7E-AB6A-678C-BC2133F6F1E7}"/>
                  </a:ext>
                </a:extLst>
              </p:cNvPr>
              <p:cNvSpPr txBox="1"/>
              <p:nvPr/>
            </p:nvSpPr>
            <p:spPr>
              <a:xfrm>
                <a:off x="3946162" y="2352906"/>
                <a:ext cx="19748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" name="TextBox 42">
                <a:extLst>
                  <a:ext uri="{FF2B5EF4-FFF2-40B4-BE49-F238E27FC236}">
                    <a16:creationId xmlns:a16="http://schemas.microsoft.com/office/drawing/2014/main" id="{CA329C8B-DB7E-AB6A-678C-BC2133F6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62" y="2352906"/>
                <a:ext cx="1974835" cy="381515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02E6CEB-FB17-8FFA-622C-63893A2D06E8}"/>
              </a:ext>
            </a:extLst>
          </p:cNvPr>
          <p:cNvSpPr txBox="1"/>
          <p:nvPr/>
        </p:nvSpPr>
        <p:spPr>
          <a:xfrm>
            <a:off x="5898590" y="3635195"/>
            <a:ext cx="2617349" cy="7443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聚类后，应用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spike and slab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先验进行因子选择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7AAE5-2F2A-D3AB-7968-66E1635F203B}"/>
                  </a:ext>
                </a:extLst>
              </p:cNvPr>
              <p:cNvSpPr txBox="1"/>
              <p:nvPr/>
            </p:nvSpPr>
            <p:spPr>
              <a:xfrm>
                <a:off x="2073164" y="3092977"/>
                <a:ext cx="3496855" cy="187057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𝖳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p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𝟙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1600" i="1" kern="1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1600" i="1" kern="1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p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𝟙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1600" i="1" kern="1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1600" i="1" kern="1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 kern="1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),</m:t>
                          </m:r>
                        </m:e>
                      </m:eqArr>
                    </m:oMath>
                  </m:oMathPara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7AAE5-2F2A-D3AB-7968-66E1635F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64" y="3092977"/>
                <a:ext cx="3496855" cy="1870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52">
            <a:extLst>
              <a:ext uri="{FF2B5EF4-FFF2-40B4-BE49-F238E27FC236}">
                <a16:creationId xmlns:a16="http://schemas.microsoft.com/office/drawing/2014/main" id="{DB113A72-57D1-08D7-5027-77E90D83522C}"/>
              </a:ext>
            </a:extLst>
          </p:cNvPr>
          <p:cNvSpPr/>
          <p:nvPr/>
        </p:nvSpPr>
        <p:spPr>
          <a:xfrm>
            <a:off x="3979970" y="1950659"/>
            <a:ext cx="439630" cy="81835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: Rounded Corners 52">
            <a:extLst>
              <a:ext uri="{FF2B5EF4-FFF2-40B4-BE49-F238E27FC236}">
                <a16:creationId xmlns:a16="http://schemas.microsoft.com/office/drawing/2014/main" id="{22F1B202-BC14-77E1-CFB4-EBC10DBF5D7B}"/>
              </a:ext>
            </a:extLst>
          </p:cNvPr>
          <p:cNvSpPr/>
          <p:nvPr/>
        </p:nvSpPr>
        <p:spPr>
          <a:xfrm>
            <a:off x="4909478" y="1943726"/>
            <a:ext cx="398009" cy="81835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id="{171EAE9C-0480-9B63-B4C5-9DB5A67E2A19}"/>
              </a:ext>
            </a:extLst>
          </p:cNvPr>
          <p:cNvGrpSpPr/>
          <p:nvPr/>
        </p:nvGrpSpPr>
        <p:grpSpPr>
          <a:xfrm>
            <a:off x="6538011" y="751371"/>
            <a:ext cx="1018424" cy="898680"/>
            <a:chOff x="4916210" y="2367490"/>
            <a:chExt cx="646459" cy="570449"/>
          </a:xfrm>
        </p:grpSpPr>
        <p:sp>
          <p:nvSpPr>
            <p:cNvPr id="17" name="Oval 55">
              <a:extLst>
                <a:ext uri="{FF2B5EF4-FFF2-40B4-BE49-F238E27FC236}">
                  <a16:creationId xmlns:a16="http://schemas.microsoft.com/office/drawing/2014/main" id="{32FD5E58-4018-1949-1295-76AFD82D46C9}"/>
                </a:ext>
              </a:extLst>
            </p:cNvPr>
            <p:cNvSpPr/>
            <p:nvPr/>
          </p:nvSpPr>
          <p:spPr>
            <a:xfrm>
              <a:off x="4956908" y="269663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A787BDFA-71E7-E1D4-C733-2CF5BA33FBDC}"/>
                </a:ext>
              </a:extLst>
            </p:cNvPr>
            <p:cNvSpPr/>
            <p:nvPr/>
          </p:nvSpPr>
          <p:spPr>
            <a:xfrm>
              <a:off x="4956909" y="23972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Oval 57">
              <a:extLst>
                <a:ext uri="{FF2B5EF4-FFF2-40B4-BE49-F238E27FC236}">
                  <a16:creationId xmlns:a16="http://schemas.microsoft.com/office/drawing/2014/main" id="{07FE96C6-F24A-8B68-6FD7-3EB1B2B2DAB8}"/>
                </a:ext>
              </a:extLst>
            </p:cNvPr>
            <p:cNvSpPr/>
            <p:nvPr/>
          </p:nvSpPr>
          <p:spPr>
            <a:xfrm>
              <a:off x="4962068" y="2856671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58">
              <a:extLst>
                <a:ext uri="{FF2B5EF4-FFF2-40B4-BE49-F238E27FC236}">
                  <a16:creationId xmlns:a16="http://schemas.microsoft.com/office/drawing/2014/main" id="{0A0E754C-199C-4213-2360-4CCC56E9EAC1}"/>
                </a:ext>
              </a:extLst>
            </p:cNvPr>
            <p:cNvSpPr/>
            <p:nvPr/>
          </p:nvSpPr>
          <p:spPr>
            <a:xfrm>
              <a:off x="4956908" y="254988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59">
              <a:extLst>
                <a:ext uri="{FF2B5EF4-FFF2-40B4-BE49-F238E27FC236}">
                  <a16:creationId xmlns:a16="http://schemas.microsoft.com/office/drawing/2014/main" id="{3E75D9BC-F7EC-031C-4C8E-1748A48AA071}"/>
                </a:ext>
              </a:extLst>
            </p:cNvPr>
            <p:cNvSpPr/>
            <p:nvPr/>
          </p:nvSpPr>
          <p:spPr>
            <a:xfrm>
              <a:off x="5103865" y="269663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60">
              <a:extLst>
                <a:ext uri="{FF2B5EF4-FFF2-40B4-BE49-F238E27FC236}">
                  <a16:creationId xmlns:a16="http://schemas.microsoft.com/office/drawing/2014/main" id="{E7E9D6E9-DC62-A500-29D5-89448B8AD59D}"/>
                </a:ext>
              </a:extLst>
            </p:cNvPr>
            <p:cNvSpPr/>
            <p:nvPr/>
          </p:nvSpPr>
          <p:spPr>
            <a:xfrm>
              <a:off x="5103866" y="23972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61">
              <a:extLst>
                <a:ext uri="{FF2B5EF4-FFF2-40B4-BE49-F238E27FC236}">
                  <a16:creationId xmlns:a16="http://schemas.microsoft.com/office/drawing/2014/main" id="{C8109F12-88FA-6AC8-66BD-F77F3F05D3C3}"/>
                </a:ext>
              </a:extLst>
            </p:cNvPr>
            <p:cNvSpPr/>
            <p:nvPr/>
          </p:nvSpPr>
          <p:spPr>
            <a:xfrm>
              <a:off x="5109025" y="2856671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5A090069-6D52-1E5C-D3B4-E4DB570398DF}"/>
                </a:ext>
              </a:extLst>
            </p:cNvPr>
            <p:cNvSpPr/>
            <p:nvPr/>
          </p:nvSpPr>
          <p:spPr>
            <a:xfrm>
              <a:off x="5103865" y="254988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2" name="Oval 63">
              <a:extLst>
                <a:ext uri="{FF2B5EF4-FFF2-40B4-BE49-F238E27FC236}">
                  <a16:creationId xmlns:a16="http://schemas.microsoft.com/office/drawing/2014/main" id="{794BF6E5-4252-9E0C-2E77-FB0876BE0B21}"/>
                </a:ext>
              </a:extLst>
            </p:cNvPr>
            <p:cNvSpPr/>
            <p:nvPr/>
          </p:nvSpPr>
          <p:spPr>
            <a:xfrm>
              <a:off x="5261137" y="269663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3" name="Oval 64">
              <a:extLst>
                <a:ext uri="{FF2B5EF4-FFF2-40B4-BE49-F238E27FC236}">
                  <a16:creationId xmlns:a16="http://schemas.microsoft.com/office/drawing/2014/main" id="{06723290-F5C6-91DE-1BE3-7328944461C8}"/>
                </a:ext>
              </a:extLst>
            </p:cNvPr>
            <p:cNvSpPr/>
            <p:nvPr/>
          </p:nvSpPr>
          <p:spPr>
            <a:xfrm>
              <a:off x="5261138" y="23972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5" name="Oval 65">
              <a:extLst>
                <a:ext uri="{FF2B5EF4-FFF2-40B4-BE49-F238E27FC236}">
                  <a16:creationId xmlns:a16="http://schemas.microsoft.com/office/drawing/2014/main" id="{2CCE65F8-0743-F660-2D59-AE8E65B2B13B}"/>
                </a:ext>
              </a:extLst>
            </p:cNvPr>
            <p:cNvSpPr/>
            <p:nvPr/>
          </p:nvSpPr>
          <p:spPr>
            <a:xfrm>
              <a:off x="5266297" y="2856671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66">
              <a:extLst>
                <a:ext uri="{FF2B5EF4-FFF2-40B4-BE49-F238E27FC236}">
                  <a16:creationId xmlns:a16="http://schemas.microsoft.com/office/drawing/2014/main" id="{04BE0BFE-DE94-E091-3BB1-DE190BAFF107}"/>
                </a:ext>
              </a:extLst>
            </p:cNvPr>
            <p:cNvSpPr/>
            <p:nvPr/>
          </p:nvSpPr>
          <p:spPr>
            <a:xfrm>
              <a:off x="5261137" y="254988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Oval 67">
              <a:extLst>
                <a:ext uri="{FF2B5EF4-FFF2-40B4-BE49-F238E27FC236}">
                  <a16:creationId xmlns:a16="http://schemas.microsoft.com/office/drawing/2014/main" id="{F2269012-DAC1-8007-AED3-1734ECDF5A8E}"/>
                </a:ext>
              </a:extLst>
            </p:cNvPr>
            <p:cNvSpPr/>
            <p:nvPr/>
          </p:nvSpPr>
          <p:spPr>
            <a:xfrm>
              <a:off x="5412175" y="269663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Oval 68">
              <a:extLst>
                <a:ext uri="{FF2B5EF4-FFF2-40B4-BE49-F238E27FC236}">
                  <a16:creationId xmlns:a16="http://schemas.microsoft.com/office/drawing/2014/main" id="{C7414716-9A46-D983-FA76-147ECD953B55}"/>
                </a:ext>
              </a:extLst>
            </p:cNvPr>
            <p:cNvSpPr/>
            <p:nvPr/>
          </p:nvSpPr>
          <p:spPr>
            <a:xfrm>
              <a:off x="5412176" y="23972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1" name="Oval 69">
              <a:extLst>
                <a:ext uri="{FF2B5EF4-FFF2-40B4-BE49-F238E27FC236}">
                  <a16:creationId xmlns:a16="http://schemas.microsoft.com/office/drawing/2014/main" id="{96A395F6-1064-C011-9087-AE95A674AD02}"/>
                </a:ext>
              </a:extLst>
            </p:cNvPr>
            <p:cNvSpPr/>
            <p:nvPr/>
          </p:nvSpPr>
          <p:spPr>
            <a:xfrm>
              <a:off x="5417335" y="2856671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2" name="Oval 70">
              <a:extLst>
                <a:ext uri="{FF2B5EF4-FFF2-40B4-BE49-F238E27FC236}">
                  <a16:creationId xmlns:a16="http://schemas.microsoft.com/office/drawing/2014/main" id="{AA25F7D1-D01B-2990-585B-B5A599340259}"/>
                </a:ext>
              </a:extLst>
            </p:cNvPr>
            <p:cNvSpPr/>
            <p:nvPr/>
          </p:nvSpPr>
          <p:spPr>
            <a:xfrm>
              <a:off x="5412175" y="254988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5" name="Rectangle: Rounded Corners 71">
              <a:extLst>
                <a:ext uri="{FF2B5EF4-FFF2-40B4-BE49-F238E27FC236}">
                  <a16:creationId xmlns:a16="http://schemas.microsoft.com/office/drawing/2014/main" id="{49359E3F-EBC0-9AED-49CA-AF1C5A45CC5D}"/>
                </a:ext>
              </a:extLst>
            </p:cNvPr>
            <p:cNvSpPr/>
            <p:nvPr/>
          </p:nvSpPr>
          <p:spPr>
            <a:xfrm>
              <a:off x="4916210" y="2367490"/>
              <a:ext cx="646459" cy="283630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9" name="Rectangle: Rounded Corners 71">
            <a:extLst>
              <a:ext uri="{FF2B5EF4-FFF2-40B4-BE49-F238E27FC236}">
                <a16:creationId xmlns:a16="http://schemas.microsoft.com/office/drawing/2014/main" id="{2AED1A0C-368D-64AC-0903-DDC197BC3F2F}"/>
              </a:ext>
            </a:extLst>
          </p:cNvPr>
          <p:cNvSpPr/>
          <p:nvPr/>
        </p:nvSpPr>
        <p:spPr>
          <a:xfrm>
            <a:off x="6536856" y="1240296"/>
            <a:ext cx="1018424" cy="44682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51" name="Group 54">
            <a:extLst>
              <a:ext uri="{FF2B5EF4-FFF2-40B4-BE49-F238E27FC236}">
                <a16:creationId xmlns:a16="http://schemas.microsoft.com/office/drawing/2014/main" id="{99FE3082-EFB9-DC71-0BBC-411FBEAA1FE0}"/>
              </a:ext>
            </a:extLst>
          </p:cNvPr>
          <p:cNvGrpSpPr/>
          <p:nvPr/>
        </p:nvGrpSpPr>
        <p:grpSpPr>
          <a:xfrm>
            <a:off x="7726472" y="748859"/>
            <a:ext cx="1018424" cy="898680"/>
            <a:chOff x="4916210" y="2367490"/>
            <a:chExt cx="646459" cy="570449"/>
          </a:xfrm>
        </p:grpSpPr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807EB023-DB72-9EBC-9B89-AC4772F79DA4}"/>
                </a:ext>
              </a:extLst>
            </p:cNvPr>
            <p:cNvSpPr/>
            <p:nvPr/>
          </p:nvSpPr>
          <p:spPr>
            <a:xfrm>
              <a:off x="4956908" y="269663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75DCF3D-29A7-D4EA-D45B-364B8B2B07EA}"/>
                </a:ext>
              </a:extLst>
            </p:cNvPr>
            <p:cNvSpPr/>
            <p:nvPr/>
          </p:nvSpPr>
          <p:spPr>
            <a:xfrm>
              <a:off x="4956909" y="2397243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5" name="Oval 57">
              <a:extLst>
                <a:ext uri="{FF2B5EF4-FFF2-40B4-BE49-F238E27FC236}">
                  <a16:creationId xmlns:a16="http://schemas.microsoft.com/office/drawing/2014/main" id="{76DDDD49-8D05-B094-4D9D-8CAA131C107C}"/>
                </a:ext>
              </a:extLst>
            </p:cNvPr>
            <p:cNvSpPr/>
            <p:nvPr/>
          </p:nvSpPr>
          <p:spPr>
            <a:xfrm>
              <a:off x="4962068" y="2856671"/>
              <a:ext cx="73009" cy="812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6" name="Oval 58">
              <a:extLst>
                <a:ext uri="{FF2B5EF4-FFF2-40B4-BE49-F238E27FC236}">
                  <a16:creationId xmlns:a16="http://schemas.microsoft.com/office/drawing/2014/main" id="{8908DC99-E7EF-D3A9-CE04-BD9FC871FF5D}"/>
                </a:ext>
              </a:extLst>
            </p:cNvPr>
            <p:cNvSpPr/>
            <p:nvPr/>
          </p:nvSpPr>
          <p:spPr>
            <a:xfrm>
              <a:off x="4956908" y="2549889"/>
              <a:ext cx="83325" cy="88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7" name="Oval 59">
              <a:extLst>
                <a:ext uri="{FF2B5EF4-FFF2-40B4-BE49-F238E27FC236}">
                  <a16:creationId xmlns:a16="http://schemas.microsoft.com/office/drawing/2014/main" id="{9FE4AA7D-5CF7-FBF8-7081-853CB49A4FF9}"/>
                </a:ext>
              </a:extLst>
            </p:cNvPr>
            <p:cNvSpPr/>
            <p:nvPr/>
          </p:nvSpPr>
          <p:spPr>
            <a:xfrm>
              <a:off x="5103865" y="269663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8" name="Oval 60">
              <a:extLst>
                <a:ext uri="{FF2B5EF4-FFF2-40B4-BE49-F238E27FC236}">
                  <a16:creationId xmlns:a16="http://schemas.microsoft.com/office/drawing/2014/main" id="{D6CBD08A-3D5A-C43C-E2EA-8545A010CD42}"/>
                </a:ext>
              </a:extLst>
            </p:cNvPr>
            <p:cNvSpPr/>
            <p:nvPr/>
          </p:nvSpPr>
          <p:spPr>
            <a:xfrm>
              <a:off x="5103866" y="2397243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9" name="Oval 61">
              <a:extLst>
                <a:ext uri="{FF2B5EF4-FFF2-40B4-BE49-F238E27FC236}">
                  <a16:creationId xmlns:a16="http://schemas.microsoft.com/office/drawing/2014/main" id="{463F2867-E336-0AD0-C621-8B971615EDE1}"/>
                </a:ext>
              </a:extLst>
            </p:cNvPr>
            <p:cNvSpPr/>
            <p:nvPr/>
          </p:nvSpPr>
          <p:spPr>
            <a:xfrm>
              <a:off x="5109025" y="2856671"/>
              <a:ext cx="73009" cy="812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0" name="Oval 62">
              <a:extLst>
                <a:ext uri="{FF2B5EF4-FFF2-40B4-BE49-F238E27FC236}">
                  <a16:creationId xmlns:a16="http://schemas.microsoft.com/office/drawing/2014/main" id="{BA824312-F954-81D1-340B-BAF47CE5C146}"/>
                </a:ext>
              </a:extLst>
            </p:cNvPr>
            <p:cNvSpPr/>
            <p:nvPr/>
          </p:nvSpPr>
          <p:spPr>
            <a:xfrm>
              <a:off x="5103865" y="2549889"/>
              <a:ext cx="83325" cy="889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1" name="Oval 63">
              <a:extLst>
                <a:ext uri="{FF2B5EF4-FFF2-40B4-BE49-F238E27FC236}">
                  <a16:creationId xmlns:a16="http://schemas.microsoft.com/office/drawing/2014/main" id="{978306A7-8DE9-AF17-A310-5EF4FBF8C09D}"/>
                </a:ext>
              </a:extLst>
            </p:cNvPr>
            <p:cNvSpPr/>
            <p:nvPr/>
          </p:nvSpPr>
          <p:spPr>
            <a:xfrm>
              <a:off x="5261137" y="269663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2" name="Oval 64">
              <a:extLst>
                <a:ext uri="{FF2B5EF4-FFF2-40B4-BE49-F238E27FC236}">
                  <a16:creationId xmlns:a16="http://schemas.microsoft.com/office/drawing/2014/main" id="{CC6AA442-58DF-3F76-23F7-C27471004383}"/>
                </a:ext>
              </a:extLst>
            </p:cNvPr>
            <p:cNvSpPr/>
            <p:nvPr/>
          </p:nvSpPr>
          <p:spPr>
            <a:xfrm>
              <a:off x="5261138" y="2397243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3" name="Oval 65">
              <a:extLst>
                <a:ext uri="{FF2B5EF4-FFF2-40B4-BE49-F238E27FC236}">
                  <a16:creationId xmlns:a16="http://schemas.microsoft.com/office/drawing/2014/main" id="{64D8C3BB-CAE6-7548-69FB-DE8700565E4B}"/>
                </a:ext>
              </a:extLst>
            </p:cNvPr>
            <p:cNvSpPr/>
            <p:nvPr/>
          </p:nvSpPr>
          <p:spPr>
            <a:xfrm>
              <a:off x="5266297" y="2856671"/>
              <a:ext cx="73009" cy="8126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4" name="Oval 66">
              <a:extLst>
                <a:ext uri="{FF2B5EF4-FFF2-40B4-BE49-F238E27FC236}">
                  <a16:creationId xmlns:a16="http://schemas.microsoft.com/office/drawing/2014/main" id="{CA045AD6-7766-F2A5-5E78-DF68E96EC561}"/>
                </a:ext>
              </a:extLst>
            </p:cNvPr>
            <p:cNvSpPr/>
            <p:nvPr/>
          </p:nvSpPr>
          <p:spPr>
            <a:xfrm>
              <a:off x="5261137" y="2549889"/>
              <a:ext cx="83325" cy="889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5" name="Oval 67">
              <a:extLst>
                <a:ext uri="{FF2B5EF4-FFF2-40B4-BE49-F238E27FC236}">
                  <a16:creationId xmlns:a16="http://schemas.microsoft.com/office/drawing/2014/main" id="{605FC70E-4509-6361-1B1E-4EF5833BE85A}"/>
                </a:ext>
              </a:extLst>
            </p:cNvPr>
            <p:cNvSpPr/>
            <p:nvPr/>
          </p:nvSpPr>
          <p:spPr>
            <a:xfrm>
              <a:off x="5412175" y="269663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6" name="Oval 68">
              <a:extLst>
                <a:ext uri="{FF2B5EF4-FFF2-40B4-BE49-F238E27FC236}">
                  <a16:creationId xmlns:a16="http://schemas.microsoft.com/office/drawing/2014/main" id="{2EA6E8C6-9114-B977-5F12-C89DB1A69552}"/>
                </a:ext>
              </a:extLst>
            </p:cNvPr>
            <p:cNvSpPr/>
            <p:nvPr/>
          </p:nvSpPr>
          <p:spPr>
            <a:xfrm>
              <a:off x="5412176" y="2397243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7" name="Oval 69">
              <a:extLst>
                <a:ext uri="{FF2B5EF4-FFF2-40B4-BE49-F238E27FC236}">
                  <a16:creationId xmlns:a16="http://schemas.microsoft.com/office/drawing/2014/main" id="{D44DF5B8-7C85-55D7-1343-F8FC4B5E8808}"/>
                </a:ext>
              </a:extLst>
            </p:cNvPr>
            <p:cNvSpPr/>
            <p:nvPr/>
          </p:nvSpPr>
          <p:spPr>
            <a:xfrm>
              <a:off x="5417335" y="2856671"/>
              <a:ext cx="73009" cy="812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Oval 70">
              <a:extLst>
                <a:ext uri="{FF2B5EF4-FFF2-40B4-BE49-F238E27FC236}">
                  <a16:creationId xmlns:a16="http://schemas.microsoft.com/office/drawing/2014/main" id="{BF4495CD-237B-DA87-1E1E-D22EA6E651B4}"/>
                </a:ext>
              </a:extLst>
            </p:cNvPr>
            <p:cNvSpPr/>
            <p:nvPr/>
          </p:nvSpPr>
          <p:spPr>
            <a:xfrm>
              <a:off x="5412175" y="2549889"/>
              <a:ext cx="83325" cy="88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9" name="Rectangle: Rounded Corners 71">
              <a:extLst>
                <a:ext uri="{FF2B5EF4-FFF2-40B4-BE49-F238E27FC236}">
                  <a16:creationId xmlns:a16="http://schemas.microsoft.com/office/drawing/2014/main" id="{B4B592D6-2FCF-1070-B7E0-9A916E449CA0}"/>
                </a:ext>
              </a:extLst>
            </p:cNvPr>
            <p:cNvSpPr/>
            <p:nvPr/>
          </p:nvSpPr>
          <p:spPr>
            <a:xfrm>
              <a:off x="4916210" y="2367490"/>
              <a:ext cx="646459" cy="283630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70" name="Rectangle: Rounded Corners 71">
            <a:extLst>
              <a:ext uri="{FF2B5EF4-FFF2-40B4-BE49-F238E27FC236}">
                <a16:creationId xmlns:a16="http://schemas.microsoft.com/office/drawing/2014/main" id="{470BA8BE-DF2A-7BB8-3E53-5D338E780E14}"/>
              </a:ext>
            </a:extLst>
          </p:cNvPr>
          <p:cNvSpPr/>
          <p:nvPr/>
        </p:nvSpPr>
        <p:spPr>
          <a:xfrm>
            <a:off x="7725317" y="1237784"/>
            <a:ext cx="1018424" cy="44682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5571B-8578-E5F7-E8A5-AB3006CD2A43}"/>
              </a:ext>
            </a:extLst>
          </p:cNvPr>
          <p:cNvSpPr txBox="1"/>
          <p:nvPr/>
        </p:nvSpPr>
        <p:spPr>
          <a:xfrm>
            <a:off x="397701" y="5281827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模型创新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67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28B46-4200-BE20-976C-A7F7F614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042-D21F-A260-22BA-6D841BAD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方法</a:t>
            </a:r>
            <a:r>
              <a:rPr lang="zh-CN" altLang="en-US" dirty="0"/>
              <a:t>驱动的资产定价因子模型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0D771-3855-00C6-0794-A3D130D0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937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0ADD35-3EB0-6643-E106-A37DE4C8529E}"/>
                  </a:ext>
                </a:extLst>
              </p:cNvPr>
              <p:cNvSpPr txBox="1"/>
              <p:nvPr/>
            </p:nvSpPr>
            <p:spPr>
              <a:xfrm>
                <a:off x="2338150" y="2612403"/>
                <a:ext cx="4061887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统计学</a:t>
                </a:r>
                <a:endPara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做假设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做假设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对时间变化做假设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。。。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0ADD35-3EB0-6643-E106-A37DE4C8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150" y="2612403"/>
                <a:ext cx="4061887" cy="2265364"/>
              </a:xfrm>
              <a:prstGeom prst="rect">
                <a:avLst/>
              </a:prstGeom>
              <a:blipFill>
                <a:blip r:embed="rId3"/>
                <a:stretch>
                  <a:fillRect l="-2402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7">
            <a:extLst>
              <a:ext uri="{FF2B5EF4-FFF2-40B4-BE49-F238E27FC236}">
                <a16:creationId xmlns:a16="http://schemas.microsoft.com/office/drawing/2014/main" id="{B07238CE-9A88-D082-2103-10BF1EC4D5C4}"/>
              </a:ext>
            </a:extLst>
          </p:cNvPr>
          <p:cNvSpPr txBox="1"/>
          <p:nvPr/>
        </p:nvSpPr>
        <p:spPr>
          <a:xfrm>
            <a:off x="6547543" y="2612402"/>
            <a:ext cx="4061887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金融学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假设“</a:t>
            </a:r>
            <a:r>
              <a:rPr lang="zh-CN" altLang="en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”因子模型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假设不存在估值误差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假设因子暴露是特征的函数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">
                <a:extLst>
                  <a:ext uri="{FF2B5EF4-FFF2-40B4-BE49-F238E27FC236}">
                    <a16:creationId xmlns:a16="http://schemas.microsoft.com/office/drawing/2014/main" id="{41C3E9FA-5B9B-CE91-314B-D6857265EA68}"/>
                  </a:ext>
                </a:extLst>
              </p:cNvPr>
              <p:cNvSpPr txBox="1"/>
              <p:nvPr/>
            </p:nvSpPr>
            <p:spPr>
              <a:xfrm>
                <a:off x="2097157" y="1138324"/>
                <a:ext cx="8438321" cy="92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马科维茨的投资组合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在实证数据中太难了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! </a:t>
                </a:r>
              </a:p>
              <a:p>
                <a:pPr>
                  <a:defRPr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如果考虑均值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方差效用函数，统计和金融的解决方案是类似的，各种“加结构”。</a:t>
                </a:r>
                <a:endPara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3">
                <a:extLst>
                  <a:ext uri="{FF2B5EF4-FFF2-40B4-BE49-F238E27FC236}">
                    <a16:creationId xmlns:a16="http://schemas.microsoft.com/office/drawing/2014/main" id="{41C3E9FA-5B9B-CE91-314B-D6857265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57" y="1138324"/>
                <a:ext cx="8438321" cy="924548"/>
              </a:xfrm>
              <a:prstGeom prst="rect">
                <a:avLst/>
              </a:prstGeom>
              <a:blipFill>
                <a:blip r:embed="rId4"/>
                <a:stretch>
                  <a:fillRect l="-602" t="-2703" r="-1504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3">
            <a:extLst>
              <a:ext uri="{FF2B5EF4-FFF2-40B4-BE49-F238E27FC236}">
                <a16:creationId xmlns:a16="http://schemas.microsoft.com/office/drawing/2014/main" id="{7B86935C-5449-EAEC-BBC0-B045A0FB5321}"/>
              </a:ext>
            </a:extLst>
          </p:cNvPr>
          <p:cNvSpPr txBox="1"/>
          <p:nvPr/>
        </p:nvSpPr>
        <p:spPr>
          <a:xfrm>
            <a:off x="2186609" y="540222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53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究竟是黑猫还是白猫，最终得通过资本市场去检验，能赚钱的才是好猫</a:t>
            </a:r>
            <a:r>
              <a:rPr lang="en-US" altLang="zh-CN" b="1" dirty="0">
                <a:solidFill>
                  <a:srgbClr val="0053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😄</a:t>
            </a:r>
          </a:p>
        </p:txBody>
      </p:sp>
    </p:spTree>
    <p:extLst>
      <p:ext uri="{BB962C8B-B14F-4D97-AF65-F5344CB8AC3E}">
        <p14:creationId xmlns:p14="http://schemas.microsoft.com/office/powerpoint/2010/main" val="40782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B1C1-13F5-A48F-D4BA-4B197555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C01-2424-12D0-7B63-7C227596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金融，统计，计量经济学和机器学习的交叉</a:t>
            </a:r>
            <a:endParaRPr lang="zh-CN" altLang="en-US" sz="2400" b="1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63C50-5AA9-91DE-A3DE-F138D7A3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0E4744-1DCC-7F66-EE16-D3634783AAD2}"/>
              </a:ext>
            </a:extLst>
          </p:cNvPr>
          <p:cNvSpPr txBox="1"/>
          <p:nvPr/>
        </p:nvSpPr>
        <p:spPr>
          <a:xfrm>
            <a:off x="3771483" y="1279182"/>
            <a:ext cx="170465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金融理论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3CF16E-7125-806F-0030-7A275E099820}"/>
              </a:ext>
            </a:extLst>
          </p:cNvPr>
          <p:cNvSpPr/>
          <p:nvPr/>
        </p:nvSpPr>
        <p:spPr>
          <a:xfrm>
            <a:off x="3106655" y="1158649"/>
            <a:ext cx="2430826" cy="685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E0A3B9-C578-655F-2F39-D0D8CB88CB95}"/>
              </a:ext>
            </a:extLst>
          </p:cNvPr>
          <p:cNvSpPr txBox="1"/>
          <p:nvPr/>
        </p:nvSpPr>
        <p:spPr>
          <a:xfrm>
            <a:off x="3389587" y="3873809"/>
            <a:ext cx="20196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B0E602-A847-1BBD-6F02-F2C271B1959E}"/>
              </a:ext>
            </a:extLst>
          </p:cNvPr>
          <p:cNvSpPr/>
          <p:nvPr/>
        </p:nvSpPr>
        <p:spPr>
          <a:xfrm>
            <a:off x="3389587" y="3791892"/>
            <a:ext cx="2147894" cy="685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4E83F746-A320-7B27-FF03-C3C797473BA1}"/>
              </a:ext>
            </a:extLst>
          </p:cNvPr>
          <p:cNvSpPr/>
          <p:nvPr/>
        </p:nvSpPr>
        <p:spPr>
          <a:xfrm>
            <a:off x="4199063" y="2217363"/>
            <a:ext cx="345146" cy="772669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813317-25A1-C714-3947-766EA6CF7D37}"/>
              </a:ext>
            </a:extLst>
          </p:cNvPr>
          <p:cNvSpPr txBox="1"/>
          <p:nvPr/>
        </p:nvSpPr>
        <p:spPr>
          <a:xfrm>
            <a:off x="4681360" y="2408809"/>
            <a:ext cx="38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r>
              <a:rPr lang="zh-CN" altLang="en-US" dirty="0"/>
              <a:t>：实际数据不支持“想象”的理论！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333BF9-9308-099B-E1FD-B533876D426F}"/>
              </a:ext>
            </a:extLst>
          </p:cNvPr>
          <p:cNvSpPr txBox="1"/>
          <p:nvPr/>
        </p:nvSpPr>
        <p:spPr>
          <a:xfrm>
            <a:off x="7184147" y="3870259"/>
            <a:ext cx="157656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调整实证方法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87A31-587D-5B4E-57A0-67B8E027714A}"/>
              </a:ext>
            </a:extLst>
          </p:cNvPr>
          <p:cNvSpPr txBox="1"/>
          <p:nvPr/>
        </p:nvSpPr>
        <p:spPr>
          <a:xfrm>
            <a:off x="6936416" y="1198623"/>
            <a:ext cx="232063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文献打架，调整理论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DB44F8E-6F3A-DCB6-0EF4-79D439DB00BD}"/>
              </a:ext>
            </a:extLst>
          </p:cNvPr>
          <p:cNvSpPr/>
          <p:nvPr/>
        </p:nvSpPr>
        <p:spPr>
          <a:xfrm>
            <a:off x="5749956" y="1258733"/>
            <a:ext cx="904565" cy="418191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F309EFAE-7FCA-5EFE-00F4-A43C8D5BF760}"/>
              </a:ext>
            </a:extLst>
          </p:cNvPr>
          <p:cNvSpPr/>
          <p:nvPr/>
        </p:nvSpPr>
        <p:spPr>
          <a:xfrm>
            <a:off x="5749956" y="3891099"/>
            <a:ext cx="1144927" cy="418191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ED0507-7BF6-DBC9-3F95-240CD6C90811}"/>
              </a:ext>
            </a:extLst>
          </p:cNvPr>
          <p:cNvSpPr/>
          <p:nvPr/>
        </p:nvSpPr>
        <p:spPr>
          <a:xfrm>
            <a:off x="7101795" y="3811767"/>
            <a:ext cx="1712759" cy="64332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2B40A5-676E-1C85-4F86-B8EA96ADA63E}"/>
              </a:ext>
            </a:extLst>
          </p:cNvPr>
          <p:cNvSpPr/>
          <p:nvPr/>
        </p:nvSpPr>
        <p:spPr>
          <a:xfrm>
            <a:off x="3015782" y="3289901"/>
            <a:ext cx="6099786" cy="15618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2FE6C0-D095-DB42-AF80-5A0217361F7E}"/>
              </a:ext>
            </a:extLst>
          </p:cNvPr>
          <p:cNvSpPr txBox="1"/>
          <p:nvPr/>
        </p:nvSpPr>
        <p:spPr>
          <a:xfrm>
            <a:off x="2286000" y="5178471"/>
            <a:ext cx="782209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判断方法有效性的标准：是否能解释资产定价的实证数据！</a:t>
            </a:r>
          </a:p>
        </p:txBody>
      </p:sp>
    </p:spTree>
    <p:extLst>
      <p:ext uri="{BB962C8B-B14F-4D97-AF65-F5344CB8AC3E}">
        <p14:creationId xmlns:p14="http://schemas.microsoft.com/office/powerpoint/2010/main" val="342401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5F49-ED55-205C-1748-27A2AE65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56B3-AE6A-3AF1-7764-4A4FC18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方法</a:t>
            </a:r>
            <a:r>
              <a:rPr lang="zh-CN" altLang="en-US" dirty="0"/>
              <a:t>驱动的资产定价因子模型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33C11-A961-D96C-F4F8-7C370C9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5EA79-62A1-BFF8-C7D6-47B9A281CE23}"/>
              </a:ext>
            </a:extLst>
          </p:cNvPr>
          <p:cNvSpPr txBox="1"/>
          <p:nvPr/>
        </p:nvSpPr>
        <p:spPr>
          <a:xfrm>
            <a:off x="31530" y="787558"/>
            <a:ext cx="4061887" cy="392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HK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选因子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驯服因子动物园</a:t>
            </a:r>
            <a:endParaRPr lang="en-HK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测试新因子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模型选择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异象或者风险因子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逐步回归评估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Sparse-fused GMM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时变因子模型选择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</a:t>
            </a:r>
            <a:r>
              <a:rPr lang="zh-CN" altLang="en-US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JASA</a:t>
            </a:r>
            <a:r>
              <a:rPr lang="zh-CN" altLang="en-US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revision</a:t>
            </a:r>
            <a:endParaRPr lang="en-HK" altLang="zh-CN" sz="1600" u="sng" dirty="0">
              <a:solidFill>
                <a:srgbClr val="1E4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D68F8E77-B691-3C7F-0590-ACAF095488AE}"/>
              </a:ext>
            </a:extLst>
          </p:cNvPr>
          <p:cNvSpPr txBox="1"/>
          <p:nvPr/>
        </p:nvSpPr>
        <p:spPr>
          <a:xfrm>
            <a:off x="3110949" y="780046"/>
            <a:ext cx="4516927" cy="540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基于深度学习的特征排序因子构建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Journal of </a:t>
            </a:r>
            <a:r>
              <a:rPr lang="en-HK" altLang="zh-CN" sz="1600" u="sng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Finacial</a:t>
            </a: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Quantitative Analysis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深度切线投资组合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基于个股资产的最优组合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MS in revision</a:t>
            </a:r>
            <a:endParaRPr lang="en-US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面板树：构造测试资产刻画有效前沿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构造因子（降维）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2024+,</a:t>
            </a:r>
            <a:r>
              <a:rPr lang="zh-CN" altLang="en-US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JFE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马赛克：回报</a:t>
            </a:r>
            <a:r>
              <a:rPr lang="zh-CN" altLang="en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异质性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基于面板树的聚类模型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 soon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85245E75-75B4-A105-7A8F-7BFE70364423}"/>
              </a:ext>
            </a:extLst>
          </p:cNvPr>
          <p:cNvSpPr txBox="1"/>
          <p:nvPr/>
        </p:nvSpPr>
        <p:spPr>
          <a:xfrm>
            <a:off x="7643543" y="780046"/>
            <a:ext cx="4516927" cy="503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估计因子模型</a:t>
            </a:r>
            <a:endParaRPr lang="en-HK" altLang="zh-CN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R</a:t>
            </a:r>
            <a:r>
              <a:rPr lang="en-US" altLang="zh-CN" sz="16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egularized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GMM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时变模型估计</a:t>
            </a:r>
            <a:endParaRPr lang="en-HK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2024, International Economic Review</a:t>
            </a: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HK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权衡资产特定模型与聚合模型 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2022, </a:t>
            </a:r>
            <a:r>
              <a:rPr lang="en-HK" altLang="zh-CN" sz="1600" u="sng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JoE</a:t>
            </a:r>
            <a:endParaRPr lang="en-US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基于树的机制转换模型 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机制转换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Under review, JF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HK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HK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基于贝叶斯</a:t>
            </a: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聚的类资产定价模型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非共同因子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2025, submit soon</a:t>
            </a:r>
            <a:endParaRPr lang="en-HK" altLang="zh-CN" sz="1600" u="sng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28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843DC9-739D-400E-3F30-3D295EDF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91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8CA929-5A98-3174-E170-48C350B4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什么是因子？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3FE48-44D7-26AE-F319-B918B24A09C4}"/>
              </a:ext>
            </a:extLst>
          </p:cNvPr>
          <p:cNvSpPr txBox="1"/>
          <p:nvPr/>
        </p:nvSpPr>
        <p:spPr>
          <a:xfrm>
            <a:off x="1382973" y="391182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可交易因子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AD8F0-881F-2C46-87BE-AE092B208588}"/>
              </a:ext>
            </a:extLst>
          </p:cNvPr>
          <p:cNvSpPr txBox="1"/>
          <p:nvPr/>
        </p:nvSpPr>
        <p:spPr>
          <a:xfrm>
            <a:off x="1346579" y="51789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不可交易因子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A5B8E6-4CBC-7D7E-5D95-5BF644730708}"/>
              </a:ext>
            </a:extLst>
          </p:cNvPr>
          <p:cNvSpPr txBox="1"/>
          <p:nvPr/>
        </p:nvSpPr>
        <p:spPr>
          <a:xfrm>
            <a:off x="1346580" y="1570937"/>
            <a:ext cx="29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因子是用来解释为什么不同的资产的平均回报不同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68761A-1704-7164-CFD0-0753578EA0CE}"/>
                  </a:ext>
                </a:extLst>
              </p:cNvPr>
              <p:cNvSpPr txBox="1"/>
              <p:nvPr/>
            </p:nvSpPr>
            <p:spPr>
              <a:xfrm>
                <a:off x="3129242" y="3911813"/>
                <a:ext cx="6711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基于公司特征的（多空）交易策略能得到预期正收益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68761A-1704-7164-CFD0-0753578E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42" y="3911813"/>
                <a:ext cx="6711646" cy="369332"/>
              </a:xfrm>
              <a:prstGeom prst="rect">
                <a:avLst/>
              </a:prstGeom>
              <a:blipFill>
                <a:blip r:embed="rId2"/>
                <a:stretch>
                  <a:fillRect l="-756" t="-10345" b="-241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92CB063-77D8-F634-5AD7-14D539E0C93B}"/>
              </a:ext>
            </a:extLst>
          </p:cNvPr>
          <p:cNvSpPr txBox="1"/>
          <p:nvPr/>
        </p:nvSpPr>
        <p:spPr>
          <a:xfrm>
            <a:off x="3358485" y="4424923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small-minus-big, high-minus-low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A818EB-8D9A-D2DF-3AB2-5E8EC5F02103}"/>
              </a:ext>
            </a:extLst>
          </p:cNvPr>
          <p:cNvSpPr txBox="1"/>
          <p:nvPr/>
        </p:nvSpPr>
        <p:spPr>
          <a:xfrm>
            <a:off x="3129241" y="51888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各种宏观市场变量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535148-12F1-2332-4468-E140B49807F6}"/>
              </a:ext>
            </a:extLst>
          </p:cNvPr>
          <p:cNvSpPr txBox="1"/>
          <p:nvPr/>
        </p:nvSpPr>
        <p:spPr>
          <a:xfrm>
            <a:off x="3418119" y="565789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如：消费增长，通货膨胀，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BCBDBF-48AB-5B8A-1A8E-9515E0B0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20"/>
          <a:stretch/>
        </p:blipFill>
        <p:spPr>
          <a:xfrm>
            <a:off x="5031412" y="1191907"/>
            <a:ext cx="4578411" cy="2186337"/>
          </a:xfrm>
          <a:prstGeom prst="rect">
            <a:avLst/>
          </a:prstGeom>
          <a:ln w="12700">
            <a:solidFill>
              <a:srgbClr val="1E4D78"/>
            </a:solidFill>
            <a:prstDash val="dash"/>
          </a:ln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4CC58C63-ED3B-8A37-4662-AD9947D0C67A}"/>
              </a:ext>
            </a:extLst>
          </p:cNvPr>
          <p:cNvSpPr txBox="1"/>
          <p:nvPr/>
        </p:nvSpPr>
        <p:spPr>
          <a:xfrm>
            <a:off x="5166190" y="737675"/>
            <a:ext cx="428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From Fama’s Nobel Lecture: Two Pillars of Asset Pricing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728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15FA-FF2C-E833-FA42-D325B8656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A1A6-A19A-57A7-026F-F5D6FD3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" y="2398"/>
            <a:ext cx="8246428" cy="56904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年的文献制造的因子动物园（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 zoo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ECDDA-0649-53B4-67F6-80019D1F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190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A88A192-8F13-A206-E246-C6371018FBBA}"/>
              </a:ext>
            </a:extLst>
          </p:cNvPr>
          <p:cNvGrpSpPr/>
          <p:nvPr/>
        </p:nvGrpSpPr>
        <p:grpSpPr>
          <a:xfrm>
            <a:off x="1888433" y="755373"/>
            <a:ext cx="7613371" cy="5893905"/>
            <a:chOff x="2410056" y="1298364"/>
            <a:chExt cx="7109515" cy="542165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582299-4D94-509F-4F39-282C63FB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031" r="21936" b="94886"/>
            <a:stretch/>
          </p:blipFill>
          <p:spPr>
            <a:xfrm>
              <a:off x="3351179" y="1298364"/>
              <a:ext cx="5173491" cy="32254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42EBA0-7E0F-2405-53CB-398F3B96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95" t="21332" r="8206"/>
            <a:stretch/>
          </p:blipFill>
          <p:spPr>
            <a:xfrm>
              <a:off x="2410056" y="1757092"/>
              <a:ext cx="7109515" cy="4962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52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5F49-ED55-205C-1748-27A2AE65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56B3-AE6A-3AF1-7764-4A4FC18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因子模型的统计框架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33C11-A961-D96C-F4F8-7C370C9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F5DD5-28A6-463A-9EC8-5FA0DDA9CBF3}"/>
              </a:ext>
            </a:extLst>
          </p:cNvPr>
          <p:cNvSpPr txBox="1"/>
          <p:nvPr/>
        </p:nvSpPr>
        <p:spPr>
          <a:xfrm>
            <a:off x="124740" y="78038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为什么不同的资产的平均回报不同</a:t>
            </a:r>
            <a:endParaRPr lang="en-HK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10A11-F868-4D7F-87E5-1E95FD4AE584}"/>
              </a:ext>
            </a:extLst>
          </p:cNvPr>
          <p:cNvSpPr txBox="1"/>
          <p:nvPr/>
        </p:nvSpPr>
        <p:spPr>
          <a:xfrm>
            <a:off x="4115839" y="794615"/>
            <a:ext cx="340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Stochastic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Discount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Factor</a:t>
            </a:r>
            <a:r>
              <a:rPr lang="en-HK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7D3C2-F45B-46FC-BEC9-F0CDFCA003D2}"/>
                  </a:ext>
                </a:extLst>
              </p:cNvPr>
              <p:cNvSpPr txBox="1"/>
              <p:nvPr/>
            </p:nvSpPr>
            <p:spPr>
              <a:xfrm>
                <a:off x="7432931" y="780504"/>
                <a:ext cx="1750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𝑚𝑅</m:t>
                          </m:r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HK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=0</m:t>
                      </m:r>
                    </m:oMath>
                  </m:oMathPara>
                </a14:m>
                <a:endParaRPr lang="en-HK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7D3C2-F45B-46FC-BEC9-F0CDFCA0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31" y="780504"/>
                <a:ext cx="17502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336384-8BEA-40AF-A247-FDF0CCD6D7B9}"/>
              </a:ext>
            </a:extLst>
          </p:cNvPr>
          <p:cNvSpPr txBox="1"/>
          <p:nvPr/>
        </p:nvSpPr>
        <p:spPr>
          <a:xfrm>
            <a:off x="93830" y="1446408"/>
            <a:ext cx="2143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dirty="0"/>
              <a:t>Unconditional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081AA-59B8-4896-97C2-DE6D0686CFBC}"/>
              </a:ext>
            </a:extLst>
          </p:cNvPr>
          <p:cNvSpPr txBox="1"/>
          <p:nvPr/>
        </p:nvSpPr>
        <p:spPr>
          <a:xfrm>
            <a:off x="233758" y="4142411"/>
            <a:ext cx="1674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dirty="0"/>
              <a:t>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02E4FD-B003-4DBF-9EFA-883831FAA7B2}"/>
                  </a:ext>
                </a:extLst>
              </p:cNvPr>
              <p:cNvSpPr txBox="1"/>
              <p:nvPr/>
            </p:nvSpPr>
            <p:spPr>
              <a:xfrm>
                <a:off x="1459853" y="1352712"/>
                <a:ext cx="4636736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HK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HK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HK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HK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02E4FD-B003-4DBF-9EFA-883831FAA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53" y="1352712"/>
                <a:ext cx="4636736" cy="392415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C70602-304A-4AE7-A5A8-38C8BBA6ED7E}"/>
                  </a:ext>
                </a:extLst>
              </p:cNvPr>
              <p:cNvSpPr txBox="1"/>
              <p:nvPr/>
            </p:nvSpPr>
            <p:spPr>
              <a:xfrm>
                <a:off x="1325871" y="4102660"/>
                <a:ext cx="4996831" cy="400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HK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HK" sz="16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sz="16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HK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C70602-304A-4AE7-A5A8-38C8BBA6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71" y="4102660"/>
                <a:ext cx="4996831" cy="400687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A0DB62-A635-4DBB-96FB-92B8F4873440}"/>
                  </a:ext>
                </a:extLst>
              </p:cNvPr>
              <p:cNvSpPr txBox="1"/>
              <p:nvPr/>
            </p:nvSpPr>
            <p:spPr>
              <a:xfrm>
                <a:off x="3043238" y="1772183"/>
                <a:ext cx="1072601" cy="338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HK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HK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HK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A0DB62-A635-4DBB-96FB-92B8F487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38" y="1772183"/>
                <a:ext cx="1072601" cy="338747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CBCF92-A845-4A86-B454-960C67C27005}"/>
                  </a:ext>
                </a:extLst>
              </p:cNvPr>
              <p:cNvSpPr txBox="1"/>
              <p:nvPr/>
            </p:nvSpPr>
            <p:spPr>
              <a:xfrm>
                <a:off x="2967742" y="4602891"/>
                <a:ext cx="1320105" cy="357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HK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HK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CBCF92-A845-4A86-B454-960C67C2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42" y="4602891"/>
                <a:ext cx="1320105" cy="357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92E9D7-54C5-484A-ADCE-8D1848B9332B}"/>
                  </a:ext>
                </a:extLst>
              </p:cNvPr>
              <p:cNvSpPr txBox="1"/>
              <p:nvPr/>
            </p:nvSpPr>
            <p:spPr>
              <a:xfrm>
                <a:off x="1402852" y="2418842"/>
                <a:ext cx="4098614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HK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HK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HK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HK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92E9D7-54C5-484A-ADCE-8D1848B9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52" y="2418842"/>
                <a:ext cx="4098614" cy="665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97E7EB-A938-4C0C-893E-70B75677B848}"/>
                  </a:ext>
                </a:extLst>
              </p:cNvPr>
              <p:cNvSpPr txBox="1"/>
              <p:nvPr/>
            </p:nvSpPr>
            <p:spPr>
              <a:xfrm>
                <a:off x="1671806" y="5380783"/>
                <a:ext cx="3329565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HK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HK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  <m:r>
                        <a:rPr lang="en-HK" sz="16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H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HK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HK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HK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HK" sz="16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97E7EB-A938-4C0C-893E-70B75677B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06" y="5380783"/>
                <a:ext cx="3329565" cy="665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24">
            <a:extLst>
              <a:ext uri="{FF2B5EF4-FFF2-40B4-BE49-F238E27FC236}">
                <a16:creationId xmlns:a16="http://schemas.microsoft.com/office/drawing/2014/main" id="{DADB6A73-7CB9-4F06-AD72-6625C951FE9D}"/>
              </a:ext>
            </a:extLst>
          </p:cNvPr>
          <p:cNvSpPr txBox="1"/>
          <p:nvPr/>
        </p:nvSpPr>
        <p:spPr>
          <a:xfrm>
            <a:off x="8146647" y="4334070"/>
            <a:ext cx="3551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b="1" dirty="0">
                <a:solidFill>
                  <a:srgbClr val="C00000"/>
                </a:solidFill>
              </a:rPr>
              <a:t>S</a:t>
            </a:r>
            <a:r>
              <a:rPr lang="en-US" altLang="zh-CN" sz="1600" b="1" dirty="0">
                <a:solidFill>
                  <a:srgbClr val="C00000"/>
                </a:solidFill>
              </a:rPr>
              <a:t>parse-Fused GMM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28">
                <a:extLst>
                  <a:ext uri="{FF2B5EF4-FFF2-40B4-BE49-F238E27FC236}">
                    <a16:creationId xmlns:a16="http://schemas.microsoft.com/office/drawing/2014/main" id="{0E2F5FD8-87DC-467B-ADDB-A4A3494B9B89}"/>
                  </a:ext>
                </a:extLst>
              </p:cNvPr>
              <p:cNvSpPr txBox="1"/>
              <p:nvPr/>
            </p:nvSpPr>
            <p:spPr>
              <a:xfrm>
                <a:off x="8146647" y="4670188"/>
                <a:ext cx="25691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文本框 28">
                <a:extLst>
                  <a:ext uri="{FF2B5EF4-FFF2-40B4-BE49-F238E27FC236}">
                    <a16:creationId xmlns:a16="http://schemas.microsoft.com/office/drawing/2014/main" id="{0E2F5FD8-87DC-467B-ADDB-A4A3494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47" y="4670188"/>
                <a:ext cx="256910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0DFA295-0ACA-4004-80D9-DF2D84F3AE06}"/>
              </a:ext>
            </a:extLst>
          </p:cNvPr>
          <p:cNvSpPr txBox="1"/>
          <p:nvPr/>
        </p:nvSpPr>
        <p:spPr>
          <a:xfrm>
            <a:off x="8055130" y="1465967"/>
            <a:ext cx="2972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b="1" dirty="0">
                <a:solidFill>
                  <a:srgbClr val="C00000"/>
                </a:solidFill>
              </a:rPr>
              <a:t>Double-Selection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CF898-E6C2-4A2D-9F1E-C7B4C9AA1BE8}"/>
                  </a:ext>
                </a:extLst>
              </p:cNvPr>
              <p:cNvSpPr txBox="1"/>
              <p:nvPr/>
            </p:nvSpPr>
            <p:spPr>
              <a:xfrm>
                <a:off x="6329085" y="4215823"/>
                <a:ext cx="14086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选择哪些</a:t>
                </a:r>
                <a:r>
                  <a:rPr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sz="160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/>
                  <a:t>?</a:t>
                </a:r>
                <a:endParaRPr lang="en-HK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ACF898-E6C2-4A2D-9F1E-C7B4C9AA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85" y="4215823"/>
                <a:ext cx="1408652" cy="338554"/>
              </a:xfrm>
              <a:prstGeom prst="rect">
                <a:avLst/>
              </a:prstGeom>
              <a:blipFill>
                <a:blip r:embed="rId11"/>
                <a:stretch>
                  <a:fillRect l="-2165" t="-7273" r="-9524" b="-236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95FCF4-4505-4BFA-AE6A-CD4A3029B732}"/>
                  </a:ext>
                </a:extLst>
              </p:cNvPr>
              <p:cNvSpPr txBox="1"/>
              <p:nvPr/>
            </p:nvSpPr>
            <p:spPr>
              <a:xfrm>
                <a:off x="6371533" y="1495583"/>
                <a:ext cx="14086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选择哪些</a:t>
                </a:r>
                <a:r>
                  <a:rPr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HK" sz="160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/>
                  <a:t>?</a:t>
                </a:r>
                <a:endParaRPr lang="en-HK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95FCF4-4505-4BFA-AE6A-CD4A3029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33" y="1495583"/>
                <a:ext cx="1408652" cy="338554"/>
              </a:xfrm>
              <a:prstGeom prst="rect">
                <a:avLst/>
              </a:prstGeom>
              <a:blipFill>
                <a:blip r:embed="rId12"/>
                <a:stretch>
                  <a:fillRect l="-2165" t="-7143" r="-952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5685390C-3EE5-40A5-B451-3154657A825D}"/>
              </a:ext>
            </a:extLst>
          </p:cNvPr>
          <p:cNvSpPr txBox="1"/>
          <p:nvPr/>
        </p:nvSpPr>
        <p:spPr>
          <a:xfrm>
            <a:off x="9088240" y="807966"/>
            <a:ext cx="286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Hansen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诺奖研究</a:t>
            </a:r>
            <a:r>
              <a:rPr lang="en-HK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2">
                <a:extLst>
                  <a:ext uri="{FF2B5EF4-FFF2-40B4-BE49-F238E27FC236}">
                    <a16:creationId xmlns:a16="http://schemas.microsoft.com/office/drawing/2014/main" id="{752A7216-2C80-F5C3-8244-C76F651B5E43}"/>
                  </a:ext>
                </a:extLst>
              </p:cNvPr>
              <p:cNvSpPr txBox="1"/>
              <p:nvPr/>
            </p:nvSpPr>
            <p:spPr>
              <a:xfrm>
                <a:off x="8072659" y="2474560"/>
                <a:ext cx="1542740" cy="338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sz="1600" dirty="0"/>
                  <a:t>; </a:t>
                </a:r>
              </a:p>
            </p:txBody>
          </p:sp>
        </mc:Choice>
        <mc:Fallback xmlns="">
          <p:sp>
            <p:nvSpPr>
              <p:cNvPr id="12" name="TextBox 42">
                <a:extLst>
                  <a:ext uri="{FF2B5EF4-FFF2-40B4-BE49-F238E27FC236}">
                    <a16:creationId xmlns:a16="http://schemas.microsoft.com/office/drawing/2014/main" id="{752A7216-2C80-F5C3-8244-C76F651B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659" y="2474560"/>
                <a:ext cx="1542740" cy="338747"/>
              </a:xfrm>
              <a:prstGeom prst="rect">
                <a:avLst/>
              </a:prstGeom>
              <a:blipFill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83D0248-25D6-BF7D-725B-A3BEBF0B767C}"/>
                  </a:ext>
                </a:extLst>
              </p:cNvPr>
              <p:cNvSpPr txBox="1"/>
              <p:nvPr/>
            </p:nvSpPr>
            <p:spPr>
              <a:xfrm>
                <a:off x="1614805" y="2147520"/>
                <a:ext cx="358022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HK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83D0248-25D6-BF7D-725B-A3BEBF0B7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05" y="2147520"/>
                <a:ext cx="3580228" cy="370294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8E4DEDF-78C8-F1A2-C49F-5F222C95245B}"/>
              </a:ext>
            </a:extLst>
          </p:cNvPr>
          <p:cNvSpPr txBox="1"/>
          <p:nvPr/>
        </p:nvSpPr>
        <p:spPr>
          <a:xfrm>
            <a:off x="8072659" y="2119253"/>
            <a:ext cx="2032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sz="1600" b="1" dirty="0">
                <a:solidFill>
                  <a:srgbClr val="C00000"/>
                </a:solidFill>
              </a:rPr>
              <a:t>Stepwise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F9CA80-D607-1CD4-D27D-5FE0ACC72785}"/>
                  </a:ext>
                </a:extLst>
              </p:cNvPr>
              <p:cNvSpPr txBox="1"/>
              <p:nvPr/>
            </p:nvSpPr>
            <p:spPr>
              <a:xfrm>
                <a:off x="1767972" y="4960489"/>
                <a:ext cx="2399540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HK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HK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F9CA80-D607-1CD4-D27D-5FE0ACC7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972" y="4960489"/>
                <a:ext cx="2399540" cy="370294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4C2CCB6C-7747-F62A-DE9C-4B4359A0D3A2}"/>
                  </a:ext>
                </a:extLst>
              </p:cNvPr>
              <p:cNvSpPr txBox="1"/>
              <p:nvPr/>
            </p:nvSpPr>
            <p:spPr>
              <a:xfrm>
                <a:off x="8072659" y="1772129"/>
                <a:ext cx="1072601" cy="338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HK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HK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HK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HK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4C2CCB6C-7747-F62A-DE9C-4B4359A0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659" y="1772129"/>
                <a:ext cx="1072601" cy="338747"/>
              </a:xfrm>
              <a:prstGeom prst="rect">
                <a:avLst/>
              </a:prstGeom>
              <a:blipFill>
                <a:blip r:embed="rId1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2008551-F0F1-23C8-57D5-814FECAC4ED8}"/>
              </a:ext>
            </a:extLst>
          </p:cNvPr>
          <p:cNvCxnSpPr>
            <a:stCxn id="43" idx="3"/>
            <a:endCxn id="21" idx="1"/>
          </p:cNvCxnSpPr>
          <p:nvPr/>
        </p:nvCxnSpPr>
        <p:spPr>
          <a:xfrm flipV="1">
            <a:off x="4115839" y="1941503"/>
            <a:ext cx="3956820" cy="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A2181CE-0A58-E557-683B-5C65994C6B94}"/>
              </a:ext>
            </a:extLst>
          </p:cNvPr>
          <p:cNvCxnSpPr>
            <a:cxnSpLocks/>
            <a:stCxn id="43" idx="3"/>
            <a:endCxn id="12" idx="1"/>
          </p:cNvCxnSpPr>
          <p:nvPr/>
        </p:nvCxnSpPr>
        <p:spPr>
          <a:xfrm>
            <a:off x="4115839" y="1941557"/>
            <a:ext cx="3956820" cy="70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75EFDD-F0E7-9C53-E03D-9DC230CDA81E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001371" y="4891019"/>
            <a:ext cx="3053759" cy="82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2E7-75DA-478B-AA40-9C1EBAF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</a:t>
            </a:r>
            <a:r>
              <a:rPr lang="zh-CN" altLang="en-US" dirty="0"/>
              <a:t>选因子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BC2B3-3A5C-4A2C-B3AE-81FE1B0D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8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6DDE6F6-45D1-2C43-CF22-A462BF59336E}"/>
              </a:ext>
            </a:extLst>
          </p:cNvPr>
          <p:cNvSpPr txBox="1"/>
          <p:nvPr/>
        </p:nvSpPr>
        <p:spPr>
          <a:xfrm>
            <a:off x="611162" y="6465364"/>
            <a:ext cx="9392203" cy="284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Giglio, and Xiu,</a:t>
            </a:r>
            <a:r>
              <a:rPr lang="zh-CN" alt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Taming the Factor Zoo: A Test of New Factors. </a:t>
            </a:r>
            <a:r>
              <a:rPr lang="en-US" altLang="zh-CN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JF (2020)</a:t>
            </a:r>
            <a:endParaRPr lang="en-US" sz="11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B43F640-2203-1D67-594E-561DD9E62776}"/>
              </a:ext>
            </a:extLst>
          </p:cNvPr>
          <p:cNvSpPr txBox="1"/>
          <p:nvPr/>
        </p:nvSpPr>
        <p:spPr>
          <a:xfrm>
            <a:off x="2947215" y="72796"/>
            <a:ext cx="42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驯服因子动物园：测试新因子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45B815-1C41-5EC8-0C12-152776A336D0}"/>
                  </a:ext>
                </a:extLst>
              </p:cNvPr>
              <p:cNvSpPr txBox="1"/>
              <p:nvPr/>
            </p:nvSpPr>
            <p:spPr>
              <a:xfrm>
                <a:off x="393448" y="3093920"/>
                <a:ext cx="4923987" cy="787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是高维的，选择控制因子时会出现选择错误，推断模型必须考虑到选择错误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45B815-1C41-5EC8-0C12-152776A33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8" y="3093920"/>
                <a:ext cx="4923987" cy="787460"/>
              </a:xfrm>
              <a:prstGeom prst="rect">
                <a:avLst/>
              </a:prstGeom>
              <a:blipFill>
                <a:blip r:embed="rId2"/>
                <a:stretch>
                  <a:fillRect l="-773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C17CD9-CDC0-5325-2CEA-0AC0A5C83D24}"/>
                  </a:ext>
                </a:extLst>
              </p:cNvPr>
              <p:cNvSpPr txBox="1"/>
              <p:nvPr/>
            </p:nvSpPr>
            <p:spPr>
              <a:xfrm>
                <a:off x="1473264" y="1394890"/>
                <a:ext cx="10718736" cy="41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评估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相对于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一组控制因子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在资产定价中的贡献 （文献一般只控制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Fama-French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C17CD9-CDC0-5325-2CEA-0AC0A5C83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64" y="1394890"/>
                <a:ext cx="10718736" cy="418191"/>
              </a:xfrm>
              <a:prstGeom prst="rect">
                <a:avLst/>
              </a:prstGeom>
              <a:blipFill>
                <a:blip r:embed="rId3"/>
                <a:stretch>
                  <a:fillRect l="-341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FE70BA11-0C73-467F-D556-A7930C97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81"/>
          <a:stretch/>
        </p:blipFill>
        <p:spPr>
          <a:xfrm>
            <a:off x="5401956" y="1834244"/>
            <a:ext cx="6035488" cy="44412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7B5E0C7-8750-6CBB-4CB0-9FD9EC0D86F2}"/>
              </a:ext>
            </a:extLst>
          </p:cNvPr>
          <p:cNvSpPr txBox="1"/>
          <p:nvPr/>
        </p:nvSpPr>
        <p:spPr>
          <a:xfrm>
            <a:off x="1485946" y="959041"/>
            <a:ext cx="8971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第一篇驯服因子动物园的文章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最早开发机器学习方法的金融顶刊 （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AQR Insight Award / </a:t>
            </a:r>
            <a:r>
              <a:rPr lang="zh-CN" altLang="en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高引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F325ED3C-E727-5205-41E8-3EBBCFE7FC8E}"/>
              </a:ext>
            </a:extLst>
          </p:cNvPr>
          <p:cNvSpPr txBox="1"/>
          <p:nvPr/>
        </p:nvSpPr>
        <p:spPr>
          <a:xfrm>
            <a:off x="228253" y="948588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458794D-98C1-3DD7-84E2-5BEF07B5F491}"/>
              </a:ext>
            </a:extLst>
          </p:cNvPr>
          <p:cNvSpPr txBox="1"/>
          <p:nvPr/>
        </p:nvSpPr>
        <p:spPr>
          <a:xfrm>
            <a:off x="228253" y="2622922"/>
            <a:ext cx="157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计量问题难点</a:t>
            </a:r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0912D-5BAB-FA06-A95A-257ED042018B}"/>
              </a:ext>
            </a:extLst>
          </p:cNvPr>
          <p:cNvSpPr txBox="1"/>
          <p:nvPr/>
        </p:nvSpPr>
        <p:spPr>
          <a:xfrm>
            <a:off x="453761" y="5161416"/>
            <a:ext cx="49481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除了几个，后来发现的大量因子都没有新增的信息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11FFE241-4EF2-6EE7-0FC4-0E8034B6CEE5}"/>
              </a:ext>
            </a:extLst>
          </p:cNvPr>
          <p:cNvSpPr txBox="1"/>
          <p:nvPr/>
        </p:nvSpPr>
        <p:spPr>
          <a:xfrm>
            <a:off x="288565" y="4690418"/>
            <a:ext cx="1570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重要实证发现</a:t>
            </a:r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2">
                <a:extLst>
                  <a:ext uri="{FF2B5EF4-FFF2-40B4-BE49-F238E27FC236}">
                    <a16:creationId xmlns:a16="http://schemas.microsoft.com/office/drawing/2014/main" id="{89D4989D-E528-72EE-8FC6-E3473D86C465}"/>
                  </a:ext>
                </a:extLst>
              </p:cNvPr>
              <p:cNvSpPr txBox="1"/>
              <p:nvPr/>
            </p:nvSpPr>
            <p:spPr>
              <a:xfrm>
                <a:off x="1485946" y="2036547"/>
                <a:ext cx="2244781" cy="37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zh-CN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HK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sz="1600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10" name="TextBox 42">
                <a:extLst>
                  <a:ext uri="{FF2B5EF4-FFF2-40B4-BE49-F238E27FC236}">
                    <a16:creationId xmlns:a16="http://schemas.microsoft.com/office/drawing/2014/main" id="{89D4989D-E528-72EE-8FC6-E3473D86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46" y="2036547"/>
                <a:ext cx="2244781" cy="372346"/>
              </a:xfrm>
              <a:prstGeom prst="rect">
                <a:avLst/>
              </a:prstGeom>
              <a:blipFill>
                <a:blip r:embed="rId5"/>
                <a:stretch>
                  <a:fillRect r="-81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2">
                <a:extLst>
                  <a:ext uri="{FF2B5EF4-FFF2-40B4-BE49-F238E27FC236}">
                    <a16:creationId xmlns:a16="http://schemas.microsoft.com/office/drawing/2014/main" id="{9A2AF8F9-23F7-CE1C-2B32-AC8BF46434E1}"/>
                  </a:ext>
                </a:extLst>
              </p:cNvPr>
              <p:cNvSpPr txBox="1"/>
              <p:nvPr/>
            </p:nvSpPr>
            <p:spPr>
              <a:xfrm>
                <a:off x="3783979" y="2048851"/>
                <a:ext cx="1128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zh-CN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2">
                <a:extLst>
                  <a:ext uri="{FF2B5EF4-FFF2-40B4-BE49-F238E27FC236}">
                    <a16:creationId xmlns:a16="http://schemas.microsoft.com/office/drawing/2014/main" id="{9A2AF8F9-23F7-CE1C-2B32-AC8BF464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9" y="2048851"/>
                <a:ext cx="11287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ADED2-8E79-133F-B422-BDB3455C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7614-006F-BF23-D85C-1A358E4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</a:t>
            </a:r>
            <a:r>
              <a:rPr lang="zh-CN" altLang="en-US" dirty="0"/>
              <a:t>选因子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9D5B5-9889-F029-42B1-457588EB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2" y="6418366"/>
            <a:ext cx="405448" cy="365125"/>
          </a:xfrm>
        </p:spPr>
        <p:txBody>
          <a:bodyPr/>
          <a:lstStyle/>
          <a:p>
            <a:fld id="{DB21D9B7-8C08-4DC6-A505-249CEB31307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66A2638-6790-F639-59DD-F4D5AC5946B0}"/>
              </a:ext>
            </a:extLst>
          </p:cNvPr>
          <p:cNvSpPr txBox="1"/>
          <p:nvPr/>
        </p:nvSpPr>
        <p:spPr>
          <a:xfrm>
            <a:off x="603638" y="6340733"/>
            <a:ext cx="6719568" cy="496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Feng, Lan, Wang, and </a:t>
            </a:r>
            <a:r>
              <a:rPr lang="en-US" sz="1100" i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Zhang</a:t>
            </a: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Anomaly or Risk Factor? A Stepwise Evaluation. (2024) 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MS in revision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DEE8C849-E625-A2B0-B663-85F7A2B7EE7C}"/>
              </a:ext>
            </a:extLst>
          </p:cNvPr>
          <p:cNvSpPr txBox="1"/>
          <p:nvPr/>
        </p:nvSpPr>
        <p:spPr>
          <a:xfrm>
            <a:off x="228253" y="852919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研究动机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6E1B10-59B9-5817-B551-30BB7F988EC1}"/>
              </a:ext>
            </a:extLst>
          </p:cNvPr>
          <p:cNvSpPr txBox="1"/>
          <p:nvPr/>
        </p:nvSpPr>
        <p:spPr>
          <a:xfrm>
            <a:off x="1591995" y="849938"/>
            <a:ext cx="7214075" cy="418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可交易因子也是测试资产，文献中忽视了未被选择的因子实际上是异常现象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88256CF-793B-99FB-2DDE-7C5BB3C10FAA}"/>
              </a:ext>
            </a:extLst>
          </p:cNvPr>
          <p:cNvSpPr txBox="1"/>
          <p:nvPr/>
        </p:nvSpPr>
        <p:spPr>
          <a:xfrm>
            <a:off x="2947215" y="72796"/>
            <a:ext cx="62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HK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异象或者风险因子</a:t>
            </a:r>
            <a:endParaRPr lang="en-HK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CA0AF8-3261-DE42-82EF-174B5E7D6F86}"/>
              </a:ext>
            </a:extLst>
          </p:cNvPr>
          <p:cNvSpPr txBox="1"/>
          <p:nvPr/>
        </p:nvSpPr>
        <p:spPr>
          <a:xfrm>
            <a:off x="1590255" y="4726586"/>
            <a:ext cx="489005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逐步评估框架，从基准因子模型中依次添加或删除因子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清晰地解释了为何未被选择的因子是异常现象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CCA8BA-EA04-1185-BB91-2B4F4A95F723}"/>
                  </a:ext>
                </a:extLst>
              </p:cNvPr>
              <p:cNvSpPr txBox="1"/>
              <p:nvPr/>
            </p:nvSpPr>
            <p:spPr>
              <a:xfrm>
                <a:off x="2017223" y="3265449"/>
                <a:ext cx="2902796" cy="787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观察到的数据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我们不知道正确的模型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CCA8BA-EA04-1185-BB91-2B4F4A95F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23" y="3265449"/>
                <a:ext cx="2902796" cy="787460"/>
              </a:xfrm>
              <a:prstGeom prst="rect">
                <a:avLst/>
              </a:prstGeom>
              <a:blipFill>
                <a:blip r:embed="rId2"/>
                <a:stretch>
                  <a:fillRect l="-870" b="-793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12">
            <a:extLst>
              <a:ext uri="{FF2B5EF4-FFF2-40B4-BE49-F238E27FC236}">
                <a16:creationId xmlns:a16="http://schemas.microsoft.com/office/drawing/2014/main" id="{5C17CFEB-7EDF-88BD-22B7-C5345F2605AC}"/>
              </a:ext>
            </a:extLst>
          </p:cNvPr>
          <p:cNvSpPr txBox="1"/>
          <p:nvPr/>
        </p:nvSpPr>
        <p:spPr>
          <a:xfrm>
            <a:off x="459970" y="1890265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A16138-7396-6A23-9FC2-A6DE0E32BD7A}"/>
                  </a:ext>
                </a:extLst>
              </p:cNvPr>
              <p:cNvSpPr txBox="1"/>
              <p:nvPr/>
            </p:nvSpPr>
            <p:spPr>
              <a:xfrm>
                <a:off x="2316873" y="2186076"/>
                <a:ext cx="2411686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A16138-7396-6A23-9FC2-A6DE0E32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73" y="2186076"/>
                <a:ext cx="2411686" cy="380425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FCE067-8BA7-560C-BE0B-B7A547AFCBAD}"/>
                  </a:ext>
                </a:extLst>
              </p:cNvPr>
              <p:cNvSpPr txBox="1"/>
              <p:nvPr/>
            </p:nvSpPr>
            <p:spPr>
              <a:xfrm>
                <a:off x="4989664" y="2203753"/>
                <a:ext cx="67062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的投资组合时不会显著提高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SR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FCE067-8BA7-560C-BE0B-B7A547AF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64" y="2203753"/>
                <a:ext cx="6706212" cy="338554"/>
              </a:xfrm>
              <a:prstGeom prst="rect">
                <a:avLst/>
              </a:prstGeom>
              <a:blipFill>
                <a:blip r:embed="rId4"/>
                <a:stretch>
                  <a:fillRect l="-567" t="-3571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52">
            <a:extLst>
              <a:ext uri="{FF2B5EF4-FFF2-40B4-BE49-F238E27FC236}">
                <a16:creationId xmlns:a16="http://schemas.microsoft.com/office/drawing/2014/main" id="{4E086233-2653-3E8E-439B-BD25ACD0D990}"/>
              </a:ext>
            </a:extLst>
          </p:cNvPr>
          <p:cNvSpPr/>
          <p:nvPr/>
        </p:nvSpPr>
        <p:spPr>
          <a:xfrm>
            <a:off x="2316872" y="2146153"/>
            <a:ext cx="1077817" cy="500595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0F3BC-B74B-48B1-B653-2A5FC8CE2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03" y="2591666"/>
            <a:ext cx="5498402" cy="4022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2">
                <a:extLst>
                  <a:ext uri="{FF2B5EF4-FFF2-40B4-BE49-F238E27FC236}">
                    <a16:creationId xmlns:a16="http://schemas.microsoft.com/office/drawing/2014/main" id="{3C887183-C273-1786-0E7C-12C7ACE453BC}"/>
                  </a:ext>
                </a:extLst>
              </p:cNvPr>
              <p:cNvSpPr txBox="1"/>
              <p:nvPr/>
            </p:nvSpPr>
            <p:spPr>
              <a:xfrm>
                <a:off x="2274626" y="1614400"/>
                <a:ext cx="3038901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/>
                  <a:t>;  </a:t>
                </a:r>
              </a:p>
            </p:txBody>
          </p:sp>
        </mc:Choice>
        <mc:Fallback xmlns="">
          <p:sp>
            <p:nvSpPr>
              <p:cNvPr id="4" name="TextBox 42">
                <a:extLst>
                  <a:ext uri="{FF2B5EF4-FFF2-40B4-BE49-F238E27FC236}">
                    <a16:creationId xmlns:a16="http://schemas.microsoft.com/office/drawing/2014/main" id="{3C887183-C273-1786-0E7C-12C7ACE4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26" y="1614400"/>
                <a:ext cx="3038901" cy="369588"/>
              </a:xfrm>
              <a:prstGeom prst="rect">
                <a:avLst/>
              </a:prstGeom>
              <a:blipFill>
                <a:blip r:embed="rId6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E8214-9C52-C5D4-EFDB-A149FBC8181E}"/>
                  </a:ext>
                </a:extLst>
              </p:cNvPr>
              <p:cNvSpPr txBox="1"/>
              <p:nvPr/>
            </p:nvSpPr>
            <p:spPr>
              <a:xfrm>
                <a:off x="4989664" y="1636309"/>
                <a:ext cx="67062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正确的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资产定价模型，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E8214-9C52-C5D4-EFDB-A149FBC81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64" y="1636309"/>
                <a:ext cx="6706212" cy="338554"/>
              </a:xfrm>
              <a:prstGeom prst="rect">
                <a:avLst/>
              </a:prstGeom>
              <a:blipFill>
                <a:blip r:embed="rId7"/>
                <a:stretch>
                  <a:fillRect l="-567" t="-3571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2">
            <a:extLst>
              <a:ext uri="{FF2B5EF4-FFF2-40B4-BE49-F238E27FC236}">
                <a16:creationId xmlns:a16="http://schemas.microsoft.com/office/drawing/2014/main" id="{6A9343AB-169E-CBE4-3A97-3984CD82492C}"/>
              </a:ext>
            </a:extLst>
          </p:cNvPr>
          <p:cNvSpPr txBox="1"/>
          <p:nvPr/>
        </p:nvSpPr>
        <p:spPr>
          <a:xfrm>
            <a:off x="438940" y="3364421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453C8-8B64-BCCF-C9FD-7927B8D42604}"/>
              </a:ext>
            </a:extLst>
          </p:cNvPr>
          <p:cNvSpPr txBox="1"/>
          <p:nvPr/>
        </p:nvSpPr>
        <p:spPr>
          <a:xfrm>
            <a:off x="228253" y="4938733"/>
            <a:ext cx="1197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E4D7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模型优势</a:t>
            </a:r>
            <a:endParaRPr lang="en-HK" b="1" dirty="0">
              <a:solidFill>
                <a:srgbClr val="1E4D7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83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2881</Words>
  <Application>Microsoft Macintosh PowerPoint</Application>
  <PresentationFormat>Widescreen</PresentationFormat>
  <Paragraphs>453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楷体</vt:lpstr>
      <vt:lpstr>Microsoft YaHei</vt:lpstr>
      <vt:lpstr>Microsoft YaHei</vt:lpstr>
      <vt:lpstr>Arial</vt:lpstr>
      <vt:lpstr>Calibri</vt:lpstr>
      <vt:lpstr>Calibri Light</vt:lpstr>
      <vt:lpstr>Cambria Math</vt:lpstr>
      <vt:lpstr>Office Theme</vt:lpstr>
      <vt:lpstr>PowerPoint Presentation</vt:lpstr>
      <vt:lpstr>背景</vt:lpstr>
      <vt:lpstr>金融，统计，计量经济学和机器学习的交叉</vt:lpstr>
      <vt:lpstr>方法驱动的资产定价因子模型</vt:lpstr>
      <vt:lpstr>什么是因子？</vt:lpstr>
      <vt:lpstr>过去50年的文献制造的因子动物园（factor zoo）</vt:lpstr>
      <vt:lpstr>因子模型的统计框架</vt:lpstr>
      <vt:lpstr>1. 选因子</vt:lpstr>
      <vt:lpstr>1.选因子</vt:lpstr>
      <vt:lpstr>1.选因子</vt:lpstr>
      <vt:lpstr>方法驱动的资产定价因子模型</vt:lpstr>
      <vt:lpstr>2. 造因子</vt:lpstr>
      <vt:lpstr>2. 造因子</vt:lpstr>
      <vt:lpstr>2. 造因子</vt:lpstr>
      <vt:lpstr>2. 造因子</vt:lpstr>
      <vt:lpstr>方法驱动的资产定价因子模型</vt:lpstr>
      <vt:lpstr>投资组合：资产定价与投资之间的桥梁</vt:lpstr>
      <vt:lpstr>3.估计因子模型</vt:lpstr>
      <vt:lpstr>3.估计因子模型</vt:lpstr>
      <vt:lpstr>3.估计因子模型</vt:lpstr>
      <vt:lpstr>3.估计因子模型</vt:lpstr>
      <vt:lpstr>方法驱动的资产定价因子模型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Shuhua</dc:creator>
  <cp:lastModifiedBy>Gavin FENG Guanhao</cp:lastModifiedBy>
  <cp:revision>325</cp:revision>
  <dcterms:created xsi:type="dcterms:W3CDTF">2025-01-13T11:10:54Z</dcterms:created>
  <dcterms:modified xsi:type="dcterms:W3CDTF">2025-01-18T06:04:47Z</dcterms:modified>
</cp:coreProperties>
</file>