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3" r:id="rId5"/>
    <p:sldId id="274" r:id="rId6"/>
    <p:sldId id="259" r:id="rId7"/>
    <p:sldId id="275" r:id="rId8"/>
    <p:sldId id="260" r:id="rId9"/>
    <p:sldId id="262" r:id="rId10"/>
    <p:sldId id="264" r:id="rId11"/>
    <p:sldId id="281" r:id="rId12"/>
    <p:sldId id="278" r:id="rId13"/>
    <p:sldId id="282" r:id="rId14"/>
    <p:sldId id="276" r:id="rId15"/>
    <p:sldId id="283" r:id="rId16"/>
    <p:sldId id="284" r:id="rId17"/>
    <p:sldId id="277" r:id="rId18"/>
    <p:sldId id="285" r:id="rId19"/>
    <p:sldId id="266" r:id="rId20"/>
    <p:sldId id="279" r:id="rId21"/>
    <p:sldId id="280" r:id="rId22"/>
    <p:sldId id="267" r:id="rId23"/>
    <p:sldId id="269" r:id="rId24"/>
    <p:sldId id="270" r:id="rId25"/>
    <p:sldId id="271" r:id="rId26"/>
    <p:sldId id="272" r:id="rId27"/>
  </p:sldIdLst>
  <p:sldSz cx="20318413" cy="11430000"/>
  <p:notesSz cx="11430000" cy="20318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MFPcE5dEYXgZm6OAOpqBzY9Q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FE36A-0FA4-4039-A7DB-E2121422B8C5}" v="872" dt="2024-08-26T07:34:22.923"/>
    <p1510:client id="{67659FA7-D658-4A9B-AA35-1D4B19B5B281}" v="1244" dt="2024-08-27T01:56:24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45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553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58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94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7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245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32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188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141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34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21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37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64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344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317968" cy="11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444456" y="520700"/>
            <a:ext cx="4355894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팀스파르타주식회사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내일배움캠프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66693" y="4038600"/>
            <a:ext cx="16063893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ko-KR" altLang="en-US" sz="9600" dirty="0">
                <a:solidFill>
                  <a:schemeClr val="dk1"/>
                </a:solidFill>
                <a:ea typeface="Calibri"/>
              </a:rPr>
              <a:t>마켓가지</a:t>
            </a:r>
            <a:endParaRPr lang="ko-KR" altLang="en-US" sz="96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66693" y="5499100"/>
            <a:ext cx="6064951" cy="172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4800"/>
            </a:pPr>
            <a:r>
              <a:rPr lang="ko-KR" altLang="en-US" sz="4800" dirty="0">
                <a:solidFill>
                  <a:schemeClr val="dk1"/>
                </a:solidFill>
              </a:rPr>
              <a:t>파이썬 장고 실무 기초</a:t>
            </a:r>
            <a:endParaRPr lang="ko-KR" dirty="0">
              <a:solidFill>
                <a:schemeClr val="dk1"/>
              </a:solidFill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3092391" y="5715000"/>
            <a:ext cx="6374762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3092391" y="5715000"/>
            <a:ext cx="309849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2990801" y="5715000"/>
            <a:ext cx="330167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800" dirty="0">
                <a:solidFill>
                  <a:srgbClr val="FFFFFF"/>
                </a:solidFill>
              </a:rPr>
              <a:t>8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470253" y="5715000"/>
            <a:ext cx="444455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dirty="0" err="1">
                <a:ea typeface="Calibri"/>
              </a:rPr>
              <a:t>냉Django</a:t>
            </a:r>
            <a:endParaRPr sz="4800" b="0" i="0" u="none" strike="noStrike" cap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3054300" y="6642100"/>
            <a:ext cx="6692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3600"/>
            </a:pPr>
            <a:r>
              <a:rPr lang="ko-KR" altLang="en-US" sz="3600" dirty="0">
                <a:solidFill>
                  <a:schemeClr val="dk1"/>
                </a:solidFill>
                <a:ea typeface="Calibri"/>
              </a:rPr>
              <a:t>서영환</a:t>
            </a:r>
            <a:r>
              <a:rPr lang="en-US" sz="3600" dirty="0">
                <a:solidFill>
                  <a:schemeClr val="dk1"/>
                </a:solidFill>
                <a:ea typeface="Calibri"/>
              </a:rPr>
              <a:t>, </a:t>
            </a:r>
            <a:r>
              <a:rPr lang="ko-KR" altLang="en-US" sz="3600" dirty="0" err="1">
                <a:solidFill>
                  <a:schemeClr val="dk1"/>
                </a:solidFill>
                <a:ea typeface="Calibri"/>
              </a:rPr>
              <a:t>이새예</a:t>
            </a:r>
            <a:r>
              <a:rPr lang="en-US" sz="3600">
                <a:solidFill>
                  <a:schemeClr val="dk1"/>
                </a:solidFill>
                <a:ea typeface="Calibri"/>
              </a:rPr>
              <a:t>, </a:t>
            </a:r>
            <a:r>
              <a:rPr lang="ko-KR" altLang="en-US" sz="3600">
                <a:solidFill>
                  <a:schemeClr val="dk1"/>
                </a:solidFill>
                <a:ea typeface="Calibri"/>
              </a:rPr>
              <a:t>김나희</a:t>
            </a:r>
            <a:r>
              <a:rPr lang="en-US" sz="3600">
                <a:solidFill>
                  <a:schemeClr val="dk1"/>
                </a:solidFill>
                <a:ea typeface="Calibri"/>
              </a:rPr>
              <a:t>, </a:t>
            </a:r>
            <a:r>
              <a:rPr lang="ko-KR" altLang="en-US" sz="3600">
                <a:solidFill>
                  <a:schemeClr val="dk1"/>
                </a:solidFill>
                <a:ea typeface="Calibri"/>
              </a:rPr>
              <a:t>김나현</a:t>
            </a:r>
            <a:endParaRPr lang="ko-KR" altLang="en-US" sz="36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3105089" y="7239000"/>
            <a:ext cx="1993701" cy="5461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13028897" y="7239000"/>
            <a:ext cx="214608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튜터 조OO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066693" y="3505200"/>
            <a:ext cx="15792987" cy="6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E8344E"/>
              </a:buClr>
              <a:buSzPts val="3200"/>
            </a:pPr>
            <a:r>
              <a:rPr lang="ko-KR" altLang="en-US" sz="3200" dirty="0">
                <a:solidFill>
                  <a:srgbClr val="E8344E"/>
                </a:solidFill>
                <a:ea typeface="Calibri"/>
              </a:rPr>
              <a:t>가지가지 있는 중고마켓</a:t>
            </a:r>
            <a:endParaRPr lang="en-US" altLang="ko-KR" sz="3200" b="0" i="0" u="none" strike="noStrike" cap="none" dirty="0">
              <a:solidFill>
                <a:srgbClr val="E8344E"/>
              </a:solidFill>
              <a:ea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이새예</a:t>
            </a:r>
            <a:r>
              <a:rPr lang="ko-KR" altLang="en-US" sz="2400" dirty="0"/>
              <a:t> 기능 개발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17957B7-DA89-ADFB-17BC-23C392EFC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130" y="3051776"/>
            <a:ext cx="3659969" cy="7724775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2EA879F-16EA-B6C1-77D8-803353379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397" y="4206748"/>
            <a:ext cx="5075165" cy="371475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22EA10-E20A-3453-D262-7C18A94C3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8406" y="4018904"/>
            <a:ext cx="4713333" cy="409043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079505-8E37-69EF-5739-0ECB9E62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9323" y="3044699"/>
            <a:ext cx="4656202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이새예</a:t>
            </a:r>
            <a:r>
              <a:rPr lang="ko-KR" altLang="en-US" sz="2400" dirty="0"/>
              <a:t> 기능 개발</a:t>
            </a: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25637E4-AC3A-6EAF-3AEE-3DD51AA87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165" y="3243377"/>
            <a:ext cx="13125027" cy="2028825"/>
          </a:xfrm>
          <a:prstGeom prst="rect">
            <a:avLst/>
          </a:prstGeom>
        </p:spPr>
      </p:pic>
      <p:pic>
        <p:nvPicPr>
          <p:cNvPr id="4" name="그림 3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1D4CE6DE-504B-51C7-B221-8326D928F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052" y="5714013"/>
            <a:ext cx="9112444" cy="2400300"/>
          </a:xfrm>
          <a:prstGeom prst="rect">
            <a:avLst/>
          </a:prstGeom>
        </p:spPr>
      </p:pic>
      <p:pic>
        <p:nvPicPr>
          <p:cNvPr id="9" name="그림 8" descr="텍스트, 스크린샷, 라인, 직사각형이(가) 표시된 사진&#10;&#10;자동 생성된 설명">
            <a:extLst>
              <a:ext uri="{FF2B5EF4-FFF2-40B4-BE49-F238E27FC236}">
                <a16:creationId xmlns:a16="http://schemas.microsoft.com/office/drawing/2014/main" id="{5681950C-C3D3-0F41-E7C0-9FC470F6A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075" y="8395396"/>
            <a:ext cx="12683151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김나현 기능 개발</a:t>
            </a:r>
          </a:p>
        </p:txBody>
      </p:sp>
      <p:pic>
        <p:nvPicPr>
          <p:cNvPr id="3" name="그림 2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7A7E2069-9CE2-1B07-853C-2750597D7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28" y="2859208"/>
            <a:ext cx="7931730" cy="7715250"/>
          </a:xfrm>
          <a:prstGeom prst="rect">
            <a:avLst/>
          </a:prstGeom>
        </p:spPr>
      </p:pic>
      <p:pic>
        <p:nvPicPr>
          <p:cNvPr id="4" name="그림 3" descr="가지, 채소이(가) 표시된 사진&#10;&#10;자동 생성된 설명">
            <a:extLst>
              <a:ext uri="{FF2B5EF4-FFF2-40B4-BE49-F238E27FC236}">
                <a16:creationId xmlns:a16="http://schemas.microsoft.com/office/drawing/2014/main" id="{51CAAB09-FD2B-E350-B9C3-C9E7ECA88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132" y="2855697"/>
            <a:ext cx="11002671" cy="65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김나현 기능 개발</a:t>
            </a:r>
          </a:p>
        </p:txBody>
      </p:sp>
      <p:pic>
        <p:nvPicPr>
          <p:cNvPr id="5" name="그림 4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2612681B-13DC-DF8E-407A-812BB711B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12" y="2711248"/>
            <a:ext cx="7988861" cy="8648700"/>
          </a:xfrm>
          <a:prstGeom prst="rect">
            <a:avLst/>
          </a:prstGeom>
        </p:spPr>
      </p:pic>
      <p:pic>
        <p:nvPicPr>
          <p:cNvPr id="7" name="그림 6" descr="텍스트, 가지, 스크린샷, 채소이(가) 표시된 사진&#10;&#10;자동 생성된 설명">
            <a:extLst>
              <a:ext uri="{FF2B5EF4-FFF2-40B4-BE49-F238E27FC236}">
                <a16:creationId xmlns:a16="http://schemas.microsoft.com/office/drawing/2014/main" id="{D8F0B372-1217-04AA-EA76-E9FCCC2CA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809" y="2232134"/>
            <a:ext cx="10190125" cy="72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김나희 기능 개발</a:t>
            </a: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70B5B0D5-CDCB-0528-6736-379CEF602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457" y="3246564"/>
            <a:ext cx="8425692" cy="2842132"/>
          </a:xfrm>
          <a:prstGeom prst="rect">
            <a:avLst/>
          </a:prstGeom>
        </p:spPr>
      </p:pic>
      <p:pic>
        <p:nvPicPr>
          <p:cNvPr id="4" name="그림 3" descr="텍스트, 가지, 채소, 음식이(가) 표시된 사진&#10;&#10;자동 생성된 설명">
            <a:extLst>
              <a:ext uri="{FF2B5EF4-FFF2-40B4-BE49-F238E27FC236}">
                <a16:creationId xmlns:a16="http://schemas.microsoft.com/office/drawing/2014/main" id="{5A9E39B6-5750-FEA0-3572-21A51D540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823" y="3241991"/>
            <a:ext cx="9405650" cy="6221078"/>
          </a:xfrm>
          <a:prstGeom prst="rect">
            <a:avLst/>
          </a:prstGeom>
        </p:spPr>
      </p:pic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DB62A3F-37E8-4EEB-584E-D10E397BE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5236" y="6339627"/>
            <a:ext cx="84229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김나희 기능 개발</a:t>
            </a:r>
          </a:p>
        </p:txBody>
      </p:sp>
      <p:pic>
        <p:nvPicPr>
          <p:cNvPr id="6" name="그림 5" descr="가지, 채소, 음식이(가) 표시된 사진&#10;&#10;자동 생성된 설명">
            <a:extLst>
              <a:ext uri="{FF2B5EF4-FFF2-40B4-BE49-F238E27FC236}">
                <a16:creationId xmlns:a16="http://schemas.microsoft.com/office/drawing/2014/main" id="{9C7F5238-0CA3-3B04-E12C-899D24DAA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66" y="2855375"/>
            <a:ext cx="7687841" cy="6781800"/>
          </a:xfrm>
          <a:prstGeom prst="rect">
            <a:avLst/>
          </a:prstGeom>
        </p:spPr>
      </p:pic>
      <p:pic>
        <p:nvPicPr>
          <p:cNvPr id="7" name="그림 6" descr="가지, 채소, 음식이(가) 표시된 사진&#10;&#10;자동 생성된 설명">
            <a:extLst>
              <a:ext uri="{FF2B5EF4-FFF2-40B4-BE49-F238E27FC236}">
                <a16:creationId xmlns:a16="http://schemas.microsoft.com/office/drawing/2014/main" id="{C6DA1F64-9C66-C8D6-0B4A-CEFE9892A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855" y="2968479"/>
            <a:ext cx="8300162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7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김나희 기능 개발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D0B721-012B-4589-DF0B-22A935E4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316" y="3127217"/>
            <a:ext cx="12426060" cy="3141543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D0AA827-C94F-84D3-BC5F-CE62F912F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146" y="6695544"/>
            <a:ext cx="12311797" cy="28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서영환 기능 개발</a:t>
            </a:r>
          </a:p>
        </p:txBody>
      </p:sp>
      <p:pic>
        <p:nvPicPr>
          <p:cNvPr id="3" name="그림 2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7BE9D1F3-67CD-8D79-6DBC-3B8E359C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399" y="2969220"/>
            <a:ext cx="12778369" cy="2971800"/>
          </a:xfrm>
          <a:prstGeom prst="rect">
            <a:avLst/>
          </a:prstGeom>
        </p:spPr>
      </p:pic>
      <p:pic>
        <p:nvPicPr>
          <p:cNvPr id="4" name="그림 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D387B518-3623-772A-8E2A-23553C17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52" y="6063118"/>
            <a:ext cx="12949763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F2459-40D4-8423-BAE0-EE253278FB78}"/>
              </a:ext>
            </a:extLst>
          </p:cNvPr>
          <p:cNvSpPr txBox="1"/>
          <p:nvPr/>
        </p:nvSpPr>
        <p:spPr>
          <a:xfrm>
            <a:off x="1108488" y="2233522"/>
            <a:ext cx="27960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/>
              <a:t>서영환 기능 개발</a:t>
            </a:r>
          </a:p>
        </p:txBody>
      </p:sp>
      <p:pic>
        <p:nvPicPr>
          <p:cNvPr id="5" name="그림 4" descr="텍스트, 채소, 가지이(가) 표시된 사진&#10;&#10;자동 생성된 설명">
            <a:extLst>
              <a:ext uri="{FF2B5EF4-FFF2-40B4-BE49-F238E27FC236}">
                <a16:creationId xmlns:a16="http://schemas.microsoft.com/office/drawing/2014/main" id="{037354DC-D25F-90B7-55C0-A31736404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926" y="2700129"/>
            <a:ext cx="12978329" cy="3464444"/>
          </a:xfrm>
          <a:prstGeom prst="rect">
            <a:avLst/>
          </a:prstGeom>
        </p:spPr>
      </p:pic>
      <p:pic>
        <p:nvPicPr>
          <p:cNvPr id="6" name="그림 5" descr="가지, 채소, 농산물, 음식이(가) 표시된 사진&#10;&#10;자동 생성된 설명">
            <a:extLst>
              <a:ext uri="{FF2B5EF4-FFF2-40B4-BE49-F238E27FC236}">
                <a16:creationId xmlns:a16="http://schemas.microsoft.com/office/drawing/2014/main" id="{A2C56828-8E65-5181-4818-13A8EE7D5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34" y="6449335"/>
            <a:ext cx="12977114" cy="43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0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(3) 트러블슈팅, 유저테스트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0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0"/>
          <p:cNvSpPr/>
          <p:nvPr/>
        </p:nvSpPr>
        <p:spPr>
          <a:xfrm>
            <a:off x="1070223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3200"/>
            </a:pPr>
            <a:r>
              <a:rPr lang="ko-KR" altLang="en-US" sz="3200" dirty="0">
                <a:solidFill>
                  <a:schemeClr val="dk1"/>
                </a:solidFill>
                <a:ea typeface="Calibri"/>
              </a:rPr>
              <a:t>데이터베이스가 생성 된 후 추가로 </a:t>
            </a:r>
            <a:r>
              <a:rPr lang="ko-KR" altLang="en-US" sz="3200" dirty="0" err="1">
                <a:solidFill>
                  <a:schemeClr val="dk1"/>
                </a:solidFill>
                <a:ea typeface="Calibri"/>
              </a:rPr>
              <a:t>ForeignKey로</a:t>
            </a:r>
            <a:r>
              <a:rPr lang="ko-KR" altLang="en-US" sz="3200" dirty="0">
                <a:solidFill>
                  <a:schemeClr val="dk1"/>
                </a:solidFill>
                <a:ea typeface="Calibri"/>
              </a:rPr>
              <a:t> 연결 후 적용 오류</a:t>
            </a:r>
            <a:endParaRPr lang="en-US" sz="32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87FEBA-8525-4983-61B6-6BDA5799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652" y="3003810"/>
            <a:ext cx="18030656" cy="2098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C0A95-F71A-6B91-FD13-CDF218514D04}"/>
              </a:ext>
            </a:extLst>
          </p:cNvPr>
          <p:cNvSpPr txBox="1"/>
          <p:nvPr/>
        </p:nvSpPr>
        <p:spPr>
          <a:xfrm>
            <a:off x="1094685" y="5244641"/>
            <a:ext cx="17979879" cy="4455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Database를</a:t>
            </a:r>
            <a:r>
              <a:rPr lang="ko-KR" altLang="en-US" sz="2400" dirty="0"/>
              <a:t> 이미 생성한 상태에서 </a:t>
            </a:r>
            <a:r>
              <a:rPr lang="ko-KR" altLang="en-US" sz="2400" dirty="0" err="1"/>
              <a:t>models.py에서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컬럼값을</a:t>
            </a:r>
            <a:r>
              <a:rPr lang="ko-KR" altLang="en-US" sz="2400" dirty="0"/>
              <a:t> 추가하고 해당 부분을 </a:t>
            </a:r>
            <a:r>
              <a:rPr lang="ko-KR" altLang="en-US" sz="2400" dirty="0" err="1"/>
              <a:t>ForeignKey</a:t>
            </a:r>
            <a:r>
              <a:rPr lang="ko-KR" altLang="en-US" sz="2400" dirty="0"/>
              <a:t> 혹은 필수 값으로 주고 </a:t>
            </a:r>
            <a:r>
              <a:rPr lang="ko-KR" altLang="en-US" sz="2400" dirty="0" err="1"/>
              <a:t>default값을</a:t>
            </a:r>
            <a:r>
              <a:rPr lang="ko-KR" altLang="en-US" sz="2400" dirty="0"/>
              <a:t> 주지 않을 경우 장고에서는 위와 같이 해당 컬럼에 어떤 값을 줄지 물어보게 됩니다.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1번을 입력하면 해당 명령어 창에서 기본값을 주게 </a:t>
            </a:r>
            <a:r>
              <a:rPr lang="ko-KR" altLang="en-US" sz="2400" dirty="0" err="1"/>
              <a:t>되는것이고</a:t>
            </a:r>
            <a:r>
              <a:rPr lang="ko-KR" altLang="en-US" sz="2400" dirty="0"/>
              <a:t> 2번을 입력하면 해당 부분이 종료되면서 개발자가 </a:t>
            </a:r>
            <a:r>
              <a:rPr lang="ko-KR" altLang="en-US" sz="2400" dirty="0" err="1"/>
              <a:t>models.py에서</a:t>
            </a:r>
            <a:r>
              <a:rPr lang="ko-KR" altLang="en-US" sz="2400" dirty="0"/>
              <a:t> 해당 컬럼에 </a:t>
            </a:r>
            <a:r>
              <a:rPr lang="ko-KR" altLang="en-US" sz="2400" dirty="0" err="1"/>
              <a:t>default값을</a:t>
            </a:r>
            <a:r>
              <a:rPr lang="ko-KR" altLang="en-US" sz="2400" dirty="0"/>
              <a:t> 줄 수 있게 됩니다.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처음에는 강의에 나온 대로 1번을 입력하고 </a:t>
            </a:r>
            <a:r>
              <a:rPr lang="ko-KR" altLang="en-US" sz="2400" dirty="0" err="1"/>
              <a:t>enter를</a:t>
            </a:r>
            <a:r>
              <a:rPr lang="ko-KR" altLang="en-US" sz="2400" dirty="0"/>
              <a:t> 눌렀습니다.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강의에서는 날짜 정보때문에 나타난 부분이고 그 날짜 정보를 현재 시간으로 장고가 자동을 </a:t>
            </a:r>
            <a:r>
              <a:rPr lang="ko-KR" altLang="en-US" sz="2400" dirty="0" err="1"/>
              <a:t>넣을건지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에대한</a:t>
            </a:r>
            <a:r>
              <a:rPr lang="ko-KR" altLang="en-US" sz="2400" dirty="0"/>
              <a:t> 물음이라 그냥 </a:t>
            </a:r>
            <a:r>
              <a:rPr lang="ko-KR" altLang="en-US" sz="2400" dirty="0" err="1"/>
              <a:t>enter를</a:t>
            </a:r>
            <a:r>
              <a:rPr lang="ko-KR" altLang="en-US" sz="2400" dirty="0"/>
              <a:t> 눌렀던 것이고 현재 상태에서는 </a:t>
            </a:r>
            <a:r>
              <a:rPr lang="ko-KR" altLang="en-US" sz="2400" dirty="0" err="1"/>
              <a:t>uuid라는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ForeignKey값을</a:t>
            </a:r>
            <a:r>
              <a:rPr lang="ko-KR" altLang="en-US" sz="2400" dirty="0"/>
              <a:t> 입력해 주어야 하는 부분이라 </a:t>
            </a:r>
            <a:r>
              <a:rPr lang="ko-KR" altLang="en-US" sz="2400" dirty="0" err="1"/>
              <a:t>Users</a:t>
            </a:r>
            <a:r>
              <a:rPr lang="ko-KR" altLang="en-US" sz="2400" dirty="0"/>
              <a:t> 테이블에서 해당 값을 찾아 넣어주어야 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/>
          <p:nvPr/>
        </p:nvSpPr>
        <p:spPr>
          <a:xfrm>
            <a:off x="1307969" y="1155700"/>
            <a:ext cx="4076292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9168483" y="2794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9066893" y="2794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0489151" y="2692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168483" y="41783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9066893" y="41783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0489151" y="40767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168483" y="55626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9066893" y="55626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0489151" y="54610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9168483" y="69469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9066893" y="69469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10489151" y="68453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9168483" y="83312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066893" y="83312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0489151" y="82296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0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(3) 트러블슈팅, 유저테스트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0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0"/>
          <p:cNvSpPr/>
          <p:nvPr/>
        </p:nvSpPr>
        <p:spPr>
          <a:xfrm>
            <a:off x="1070223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3200"/>
            </a:pPr>
            <a:r>
              <a:rPr lang="ko-KR" altLang="en-US" sz="3200" dirty="0" err="1">
                <a:solidFill>
                  <a:schemeClr val="dk1"/>
                </a:solidFill>
                <a:ea typeface="Calibri"/>
              </a:rPr>
              <a:t>ERD를</a:t>
            </a:r>
            <a:r>
              <a:rPr lang="ko-KR" altLang="en-US" sz="3200" dirty="0">
                <a:solidFill>
                  <a:schemeClr val="dk1"/>
                </a:solidFill>
                <a:ea typeface="Calibri"/>
              </a:rPr>
              <a:t> 그려보며 관계에 대한 이해</a:t>
            </a:r>
            <a:endParaRPr lang="ko-KR" altLang="en-US" sz="32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pic>
        <p:nvPicPr>
          <p:cNvPr id="4" name="그림 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E1FC5B8A-E71E-2CF2-1808-5DAC49308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30" y="3281533"/>
            <a:ext cx="10155090" cy="6985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3D296-14E5-3192-09CB-8B3EE574D41D}"/>
              </a:ext>
            </a:extLst>
          </p:cNvPr>
          <p:cNvSpPr txBox="1"/>
          <p:nvPr/>
        </p:nvSpPr>
        <p:spPr>
          <a:xfrm>
            <a:off x="11498503" y="3325466"/>
            <a:ext cx="76270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ERD를</a:t>
            </a:r>
            <a:r>
              <a:rPr lang="ko-KR" altLang="en-US" sz="2400" dirty="0"/>
              <a:t> 그려보다 관계를 연결을 할 때 .....</a:t>
            </a:r>
          </a:p>
        </p:txBody>
      </p:sp>
    </p:spTree>
    <p:extLst>
      <p:ext uri="{BB962C8B-B14F-4D97-AF65-F5344CB8AC3E}">
        <p14:creationId xmlns:p14="http://schemas.microsoft.com/office/powerpoint/2010/main" val="23950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0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(3) 트러블슈팅, 유저테스트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0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0"/>
          <p:cNvSpPr/>
          <p:nvPr/>
        </p:nvSpPr>
        <p:spPr>
          <a:xfrm>
            <a:off x="1070223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3200"/>
            </a:pPr>
            <a:r>
              <a:rPr lang="ko-KR" altLang="en-US" sz="3200" dirty="0" err="1">
                <a:solidFill>
                  <a:schemeClr val="dk1"/>
                </a:solidFill>
                <a:ea typeface="Calibri"/>
              </a:rPr>
              <a:t>git</a:t>
            </a:r>
            <a:r>
              <a:rPr lang="ko-KR" altLang="en-US" sz="32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3200" dirty="0" err="1">
                <a:solidFill>
                  <a:schemeClr val="dk1"/>
                </a:solidFill>
                <a:ea typeface="Calibri"/>
              </a:rPr>
              <a:t>pull</a:t>
            </a:r>
            <a:r>
              <a:rPr lang="ko-KR" altLang="en-US" sz="32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3200" dirty="0" err="1">
                <a:solidFill>
                  <a:schemeClr val="dk1"/>
                </a:solidFill>
                <a:ea typeface="Calibri"/>
              </a:rPr>
              <a:t>error</a:t>
            </a:r>
            <a:endParaRPr lang="ko-KR" altLang="en-US" sz="3200" b="0" i="0" u="none" strike="noStrike" cap="none" dirty="0" err="1">
              <a:solidFill>
                <a:schemeClr val="dk1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93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2412759" y="914400"/>
            <a:ext cx="1677502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(4) 발표영상, 이미지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/>
          <p:nvPr/>
        </p:nvSpPr>
        <p:spPr>
          <a:xfrm>
            <a:off x="1155584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11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635" y="2479694"/>
            <a:ext cx="257797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1"/>
          <p:cNvSpPr/>
          <p:nvPr/>
        </p:nvSpPr>
        <p:spPr>
          <a:xfrm>
            <a:off x="2006399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2006399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1180982" y="3962400"/>
            <a:ext cx="18129554" cy="28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발표영상이 아닌 세부 기능 소개, 화면 구동 및 기능 동작 여부를 확인할 수 있는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시연영상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제작해야 합니다.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용량제한 : 팀별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5-10분 내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(100MB 이하),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기능별 소개 음성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포함해주세요!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자세한 사항은 시연영상 촬영 가이드라인을 참고해주세요 :)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2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2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(1) 프로젝트 결과물에 대한 완성도 평가 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12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2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3492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4419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529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6197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7099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7975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2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57234" y="35179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49365" y="35306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2"/>
          <p:cNvSpPr/>
          <p:nvPr/>
        </p:nvSpPr>
        <p:spPr>
          <a:xfrm>
            <a:off x="1104790" y="34798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1104790" y="44069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서영환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7200180" y="4432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모든 팀원이 낙오없이 각자 맡은 부분을 모두 깔끔하게 완성하였고 거기에 디자인까지 입혀 UI/</a:t>
            </a: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UX가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깔금하게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 제작되었기 때문입니다.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7200180" y="52832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7200180" y="61976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162084" y="70866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3606439" y="4406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3606439" y="52705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3606439" y="61468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3606439" y="70612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104790" y="52578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이새예</a:t>
            </a:r>
            <a:endParaRPr sz="2400" b="0" i="0" u="none" strike="noStrike" cap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1104790" y="61595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김나희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1104790" y="70612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김나현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6298570" y="34798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 사유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3606439" y="34925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8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(10점 만점)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0;p13">
            <a:extLst>
              <a:ext uri="{FF2B5EF4-FFF2-40B4-BE49-F238E27FC236}">
                <a16:creationId xmlns:a16="http://schemas.microsoft.com/office/drawing/2014/main" id="{7E9C8409-6F7D-90EC-2713-76C5E6ED22E3}"/>
              </a:ext>
            </a:extLst>
          </p:cNvPr>
          <p:cNvSpPr/>
          <p:nvPr/>
        </p:nvSpPr>
        <p:spPr>
          <a:xfrm>
            <a:off x="11483510" y="6780132"/>
            <a:ext cx="4838059" cy="2666067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ko-KR" altLang="af-ZA" dirty="0"/>
          </a:p>
        </p:txBody>
      </p:sp>
      <p:sp>
        <p:nvSpPr>
          <p:cNvPr id="3" name="Google Shape;400;p13">
            <a:extLst>
              <a:ext uri="{FF2B5EF4-FFF2-40B4-BE49-F238E27FC236}">
                <a16:creationId xmlns:a16="http://schemas.microsoft.com/office/drawing/2014/main" id="{E8A63304-AD6B-FFF2-4D78-64A68208549F}"/>
              </a:ext>
            </a:extLst>
          </p:cNvPr>
          <p:cNvSpPr/>
          <p:nvPr/>
        </p:nvSpPr>
        <p:spPr>
          <a:xfrm>
            <a:off x="2848347" y="6780133"/>
            <a:ext cx="4838059" cy="2666067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ko-KR" altLang="af-ZA" dirty="0"/>
          </a:p>
        </p:txBody>
      </p:sp>
      <p:sp>
        <p:nvSpPr>
          <p:cNvPr id="2" name="Google Shape;400;p13">
            <a:extLst>
              <a:ext uri="{FF2B5EF4-FFF2-40B4-BE49-F238E27FC236}">
                <a16:creationId xmlns:a16="http://schemas.microsoft.com/office/drawing/2014/main" id="{6CE73C8B-E737-D3E9-5E9F-39EBA8C089D2}"/>
              </a:ext>
            </a:extLst>
          </p:cNvPr>
          <p:cNvSpPr/>
          <p:nvPr/>
        </p:nvSpPr>
        <p:spPr>
          <a:xfrm>
            <a:off x="11998417" y="3531766"/>
            <a:ext cx="4838059" cy="2666067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ko-KR" altLang="af-ZA" dirty="0"/>
          </a:p>
        </p:txBody>
      </p:sp>
      <p:pic>
        <p:nvPicPr>
          <p:cNvPr id="394" name="Google Shape;394;p1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2412759" y="927100"/>
            <a:ext cx="16838516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(2) 개인 또는 우리 팀이 잘 한 부분과 아쉬운 점, (3) 느낀점, 성과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1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3226556" y="3531767"/>
            <a:ext cx="4853233" cy="2666067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411480" tIns="91425" rIns="91425" bIns="91425" anchor="ctr" anchorCtr="0">
            <a:noAutofit/>
          </a:bodyPr>
          <a:lstStyle/>
          <a:p>
            <a:r>
              <a:rPr lang="ko-KR" altLang="af-ZA" sz="2000" dirty="0"/>
              <a:t>프로젝트 기간과 프로젝트의 주제가 좀 더 컸으면 하는 아쉬운 점이 남았습니다.</a:t>
            </a:r>
          </a:p>
          <a:p>
            <a:r>
              <a:rPr lang="ko-KR" altLang="af-ZA" sz="2000" dirty="0"/>
              <a:t>장고를 이번에 배워 적용하면서 배워가는 느낌이라 좋았지만 새로운 기능 구현은 조금 어려웠지만 </a:t>
            </a:r>
            <a:r>
              <a:rPr lang="ko-KR" altLang="af-ZA" sz="2000" dirty="0" err="1"/>
              <a:t>조금더</a:t>
            </a:r>
            <a:r>
              <a:rPr lang="ko-KR" altLang="af-ZA" sz="2000" dirty="0"/>
              <a:t> 장고와 익숙해졌습니다.</a:t>
            </a:r>
          </a:p>
        </p:txBody>
      </p:sp>
      <p:sp>
        <p:nvSpPr>
          <p:cNvPr id="401" name="Google Shape;401;p13"/>
          <p:cNvSpPr/>
          <p:nvPr/>
        </p:nvSpPr>
        <p:spPr>
          <a:xfrm rot="-5400000">
            <a:off x="1770580" y="3926259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1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1134" y="4177551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3"/>
          <p:cNvSpPr/>
          <p:nvPr/>
        </p:nvSpPr>
        <p:spPr>
          <a:xfrm rot="-5400000">
            <a:off x="7123988" y="7175500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1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04831" y="7432449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3"/>
          <p:cNvSpPr/>
          <p:nvPr/>
        </p:nvSpPr>
        <p:spPr>
          <a:xfrm rot="-5400000">
            <a:off x="15894331" y="7175500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13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75173" y="7432449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3"/>
          <p:cNvSpPr/>
          <p:nvPr/>
        </p:nvSpPr>
        <p:spPr>
          <a:xfrm rot="-5400000">
            <a:off x="10545403" y="3926259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1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15956" y="4177551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"/>
          <p:cNvSpPr/>
          <p:nvPr/>
        </p:nvSpPr>
        <p:spPr>
          <a:xfrm>
            <a:off x="1697397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>
                <a:ea typeface="Calibri"/>
              </a:rPr>
              <a:t>서영환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7056261" y="76284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>
                <a:ea typeface="Calibri"/>
              </a:rPr>
              <a:t>김나희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15831083" y="76284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>
                <a:ea typeface="Calibri"/>
              </a:rPr>
              <a:t>김나현</a:t>
            </a:r>
            <a:endParaRPr lang="ko-KR" altLang="en-US" sz="32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10472219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err="1">
                <a:ea typeface="Calibri"/>
              </a:rPr>
              <a:t>이새예</a:t>
            </a:r>
            <a:endParaRPr sz="3200" b="0" i="0" u="none" strike="noStrike" cap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(4) 프로젝트 개선점 / 보완할 점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3441700"/>
            <a:ext cx="18011132" cy="49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4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개선점 및 보완할 점을 구체적으로 작성해주세요!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최종프로젝트라면, 반영하지 못한 유저테스트 피드백 등을 정리해보아도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17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7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7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Check!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17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17"/>
          <p:cNvSpPr/>
          <p:nvPr/>
        </p:nvSpPr>
        <p:spPr>
          <a:xfrm>
            <a:off x="2069893" y="2599267"/>
            <a:ext cx="760230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이렇게 작성해주세요.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/>
          <p:nvPr/>
        </p:nvSpPr>
        <p:spPr>
          <a:xfrm>
            <a:off x="2019098" y="6345767"/>
            <a:ext cx="7475319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이건 꼭 신경써주세요.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/>
          <p:nvPr/>
        </p:nvSpPr>
        <p:spPr>
          <a:xfrm>
            <a:off x="1993701" y="7099300"/>
            <a:ext cx="17215245" cy="278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제공해드린 작성 가이드라인 목차 및 내용을 임의로 삭제하시면 안됩니다.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행정적으로 증빙을 위해 직업능력심사평가원으로 제출될 예정이니, 모든 항목을 꼭 작성해주세요!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개인프로젝트를 진행하는 경우에도 위의 모든 항목을 개별 작성 후 제출해주셔야 합니다.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/>
          <p:nvPr/>
        </p:nvSpPr>
        <p:spPr>
          <a:xfrm>
            <a:off x="2069893" y="3429000"/>
            <a:ext cx="17139053" cy="143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 안내드린 모든 내용이 결과보고서PPT에 작성되어야 합니다.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최대한 자세히 작성해주세요. 추후 포트폴리오 및 이력서를 작성할 때 큰 도움이 됩니다.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17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2514600"/>
            <a:ext cx="761924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7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6337300"/>
            <a:ext cx="761924" cy="76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1320668" y="26416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143" y="2771955"/>
            <a:ext cx="183474" cy="301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2171483" y="25484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 및 선정 배경, 기획의도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141135" y="3286821"/>
            <a:ext cx="16860397" cy="145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예쁜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디자인과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직관적인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UI를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제공하는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중고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거래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사이트제작</a:t>
            </a:r>
            <a:endParaRPr lang="en-US" altLang="ko-KR" sz="2400" b="0" i="0" u="none" strike="noStrike" cap="none" dirty="0" err="1">
              <a:solidFill>
                <a:schemeClr val="dk1"/>
              </a:solidFill>
              <a:ea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320668" y="4622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5443" y="47533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2171483" y="45296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141135" y="5268021"/>
            <a:ext cx="16860397" cy="74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400"/>
            </a:pPr>
            <a:r>
              <a:rPr lang="ko-KR" altLang="en-US" sz="2400">
                <a:solidFill>
                  <a:schemeClr val="dk1"/>
                </a:solidFill>
                <a:ea typeface="Calibri"/>
              </a:rPr>
              <a:t>사용자가 가지고 있는 중고 물품을 올려 다른 사용자들에게 ??</a:t>
            </a:r>
            <a:endParaRPr lang="ko-KR" altLang="en-US" sz="2400" b="0" i="0" u="none" strike="noStrike" cap="none">
              <a:solidFill>
                <a:schemeClr val="dk1"/>
              </a:solidFill>
              <a:ea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320668" y="7272243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3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2002" y="7402796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/>
          <p:nvPr/>
        </p:nvSpPr>
        <p:spPr>
          <a:xfrm>
            <a:off x="2171483" y="7179110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장비 및 재료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2141135" y="7917464"/>
            <a:ext cx="17148709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400"/>
            </a:pPr>
            <a:r>
              <a:rPr lang="en-US" sz="2400" dirty="0">
                <a:ea typeface="Calibri"/>
              </a:rPr>
              <a:t>Django, Html, CSS, </a:t>
            </a:r>
            <a:r>
              <a:rPr lang="en-US" sz="2400" dirty="0" err="1">
                <a:ea typeface="Calibri"/>
              </a:rPr>
              <a:t>Javascript</a:t>
            </a:r>
            <a:endParaRPr lang="en-US" sz="2400" b="0" i="0" u="none" strike="noStrike" cap="none" dirty="0" err="1">
              <a:solidFill>
                <a:schemeClr val="dk1"/>
              </a:solidFill>
              <a:ea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5FC76F8-9F96-D2E8-CAC9-7529DFE1E1D4}"/>
              </a:ext>
            </a:extLst>
          </p:cNvPr>
          <p:cNvGrpSpPr/>
          <p:nvPr/>
        </p:nvGrpSpPr>
        <p:grpSpPr>
          <a:xfrm>
            <a:off x="1320668" y="2228387"/>
            <a:ext cx="8503916" cy="745067"/>
            <a:chOff x="1320668" y="6858068"/>
            <a:chExt cx="8503916" cy="745067"/>
          </a:xfrm>
        </p:grpSpPr>
        <p:sp>
          <p:nvSpPr>
            <p:cNvPr id="73" name="Google Shape;73;p3"/>
            <p:cNvSpPr/>
            <p:nvPr/>
          </p:nvSpPr>
          <p:spPr>
            <a:xfrm>
              <a:off x="1320668" y="6951201"/>
              <a:ext cx="584142" cy="584200"/>
            </a:xfrm>
            <a:prstGeom prst="ellipse">
              <a:avLst/>
            </a:prstGeom>
            <a:solidFill>
              <a:srgbClr val="FFF6F8"/>
            </a:solidFill>
            <a:ln w="25400" cap="flat" cmpd="sng">
              <a:solidFill>
                <a:srgbClr val="E834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" name="Google Shape;74;p3" descr=" 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75719" y="7081395"/>
              <a:ext cx="257800" cy="3058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3"/>
            <p:cNvSpPr/>
            <p:nvPr/>
          </p:nvSpPr>
          <p:spPr>
            <a:xfrm>
              <a:off x="2171483" y="6858068"/>
              <a:ext cx="7653101" cy="745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프로젝트 구조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02524F-7066-1DDE-7D95-D29B9C73612B}"/>
              </a:ext>
            </a:extLst>
          </p:cNvPr>
          <p:cNvSpPr txBox="1"/>
          <p:nvPr/>
        </p:nvSpPr>
        <p:spPr>
          <a:xfrm>
            <a:off x="1315247" y="3160020"/>
            <a:ext cx="7288476" cy="510909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회원 기능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회원가입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로그인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로그아웃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br>
              <a:rPr lang="en-US" altLang="ko-KR" dirty="0"/>
            </a:br>
            <a:endParaRPr lang="en-US" alt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유저 기능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프로필 확인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유저이름, 가입일, 내가 등록한 물품 확인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내가 </a:t>
            </a:r>
            <a:r>
              <a:rPr lang="ko-KR" sz="2400" err="1">
                <a:solidFill>
                  <a:schemeClr val="tx1"/>
                </a:solidFill>
                <a:latin typeface="Consolas"/>
                <a:ea typeface="맑은 고딕"/>
              </a:rPr>
              <a:t>찜한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 물품 목록 확인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</a:t>
            </a:r>
            <a:r>
              <a:rPr lang="ko-KR" sz="2400" err="1">
                <a:solidFill>
                  <a:schemeClr val="tx1"/>
                </a:solidFill>
                <a:latin typeface="Consolas"/>
                <a:ea typeface="맑은 고딕"/>
              </a:rPr>
              <a:t>팔로우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 와 </a:t>
            </a:r>
            <a:r>
              <a:rPr lang="ko-KR" sz="2400" err="1">
                <a:solidFill>
                  <a:schemeClr val="tx1"/>
                </a:solidFill>
                <a:latin typeface="Consolas"/>
                <a:ea typeface="맑은 고딕"/>
              </a:rPr>
              <a:t>팔로워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 수 확인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프로필 수정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사진 수정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비밀번호 변경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EB56D-C382-FFB9-E0AA-DD37F7F0C700}"/>
              </a:ext>
            </a:extLst>
          </p:cNvPr>
          <p:cNvSpPr txBox="1"/>
          <p:nvPr/>
        </p:nvSpPr>
        <p:spPr>
          <a:xfrm>
            <a:off x="10860368" y="3160019"/>
            <a:ext cx="7288476" cy="85869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게시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기능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물품 등록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해시 태그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물품 이름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물품 사진</a:t>
            </a:r>
            <a:endParaRPr 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물품 설명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물품 수정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해시 태그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물품 이름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물품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사진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물품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설명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물품 삭제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물품 조회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전체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목록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인기도순 정렬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ko-KR" altLang="en-US" sz="2400" err="1">
                <a:solidFill>
                  <a:schemeClr val="tx1"/>
                </a:solidFill>
                <a:latin typeface="Consolas"/>
                <a:ea typeface="맑은 고딕"/>
              </a:rPr>
              <a:t>찜수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조회수 노출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물품 이름 검색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 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물품 설명 검색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회원 </a:t>
            </a:r>
            <a:r>
              <a:rPr lang="ko-KR" altLang="en-US" sz="2400" err="1">
                <a:solidFill>
                  <a:schemeClr val="tx1"/>
                </a:solidFill>
                <a:latin typeface="Consolas"/>
                <a:ea typeface="맑은 고딕"/>
              </a:rPr>
              <a:t>유저네임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검색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</a:t>
            </a:r>
            <a:r>
              <a:rPr lang="ko-KR" altLang="en-US" sz="2400" err="1">
                <a:solidFill>
                  <a:schemeClr val="tx1"/>
                </a:solidFill>
                <a:latin typeface="Consolas"/>
                <a:ea typeface="맑은 고딕"/>
              </a:rPr>
              <a:t>해시태크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검색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  </a:t>
            </a:r>
            <a:r>
              <a:rPr lang="en-US" altLang="ko-KR" sz="2400" dirty="0">
                <a:solidFill>
                  <a:schemeClr val="tx1"/>
                </a:solidFill>
                <a:latin typeface="Consolas"/>
                <a:ea typeface="맑은 고딕"/>
              </a:rPr>
              <a:t>-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 상세 페이지</a:t>
            </a:r>
            <a:endParaRPr lang="ko-KR" sz="2400">
              <a:solidFill>
                <a:schemeClr val="tx1"/>
              </a:solidFill>
              <a:ea typeface="맑은 고딕"/>
              <a:cs typeface="Arial"/>
            </a:endParaRPr>
          </a:p>
          <a:p>
            <a:r>
              <a:rPr lang="ko-KR" sz="2400" dirty="0">
                <a:solidFill>
                  <a:schemeClr val="tx1"/>
                </a:solidFill>
                <a:latin typeface="Consolas"/>
                <a:ea typeface="맑은 고딕"/>
              </a:rPr>
              <a:t>    - </a:t>
            </a:r>
            <a:r>
              <a:rPr lang="ko-KR" altLang="en-US" sz="2400" dirty="0">
                <a:solidFill>
                  <a:schemeClr val="tx1"/>
                </a:solidFill>
                <a:latin typeface="Consolas"/>
                <a:ea typeface="맑은 고딕"/>
              </a:rPr>
              <a:t>찜 하기</a:t>
            </a:r>
            <a:endParaRPr lang="ko-KR" altLang="en-US" sz="2400">
              <a:solidFill>
                <a:schemeClr val="tx1"/>
              </a:solidFill>
              <a:ea typeface="맑은 고딕"/>
              <a:cs typeface="Arial"/>
            </a:endParaRPr>
          </a:p>
          <a:p>
            <a:endParaRPr lang="ko-KR" sz="2400" dirty="0">
              <a:solidFill>
                <a:schemeClr val="tx1"/>
              </a:solidFill>
              <a:latin typeface="Consolas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86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1320668" y="2411279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3130" y="2558093"/>
            <a:ext cx="226457" cy="29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171483" y="231814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방안 및 기대 효과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2171483" y="307168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산출물의 기대 효용(효과)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실무 활용성 제시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9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2954698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3881798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758098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659798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561498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463198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8288698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2992798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2992798"/>
            <a:ext cx="1269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1041296" y="2941998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041296" y="3869098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서영환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136686" y="3894498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/>
              <a:t>정렬기능, 검색기능, 해시태그</a:t>
            </a: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7136686" y="4745398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/>
              <a:t>회원가입, 로그인, 로그아웃, 정보 수정</a:t>
            </a:r>
            <a:r>
              <a:rPr lang="ko-KR" sz="2400" dirty="0"/>
              <a:t>, </a:t>
            </a:r>
            <a:r>
              <a:rPr lang="ko-KR" altLang="en-US" sz="2400" dirty="0"/>
              <a:t> 제품 댓글, 사이트 전반적인 디자인 수정</a:t>
            </a: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7136686" y="5659798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/>
              <a:t>프로필 페이지, </a:t>
            </a:r>
            <a:r>
              <a:rPr lang="ko-KR" altLang="en-US" sz="2400" dirty="0" err="1"/>
              <a:t>팔로우</a:t>
            </a:r>
            <a:r>
              <a:rPr lang="ko-KR" altLang="en-US" sz="2400" dirty="0"/>
              <a:t> 기능, </a:t>
            </a:r>
            <a:r>
              <a:rPr lang="ko-KR" altLang="en-US" sz="2400" dirty="0" err="1"/>
              <a:t>찜하기</a:t>
            </a:r>
            <a:r>
              <a:rPr lang="ko-KR" altLang="en-US" sz="2400" dirty="0"/>
              <a:t> 기능, 와이어프레임 제작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7098590" y="6548798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제품 등록, 수정, 삭제, 조회, 사이트 전반적인 디자인 수정</a:t>
            </a: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7136686" y="7437798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강민준 - ERD 관계 부분 조언, 임우재 - </a:t>
            </a: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DataBase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 추가 후 오류 부분 피드백</a:t>
            </a:r>
            <a:endParaRPr lang="en-US" altLang="ko-KR" sz="2400" dirty="0">
              <a:solidFill>
                <a:schemeClr val="dk1"/>
              </a:solidFill>
              <a:ea typeface="Calibri"/>
            </a:endParaRPr>
          </a:p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임경원 - 파이썬 가상환경 설정 오류 피드백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063594" y="3881798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063594" y="4745398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4063594" y="5621698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063594" y="6536098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063594" y="7412398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튜터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041296" y="4719998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이새예</a:t>
            </a:r>
            <a:endParaRPr sz="2400" b="0" i="0" u="none" strike="noStrike" cap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041296" y="5621698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김나희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041296" y="6523398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김나현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041296" y="7425098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강민준, 임우재, 임경원</a:t>
            </a: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755724" y="2941998"/>
            <a:ext cx="1240665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 업무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4063594" y="2941998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  <a:ea typeface="Calibri"/>
              </a:rPr>
              <a:t>03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4800" dirty="0" err="1"/>
              <a:t>수행</a:t>
            </a:r>
            <a:r>
              <a:rPr lang="en-US" sz="4800" dirty="0"/>
              <a:t> </a:t>
            </a:r>
            <a:r>
              <a:rPr lang="ko-KR" altLang="en-US" sz="4800" dirty="0" err="1"/>
              <a:t>절차</a:t>
            </a:r>
            <a:r>
              <a:rPr lang="en-US" sz="4800" dirty="0"/>
              <a:t> </a:t>
            </a:r>
            <a:r>
              <a:rPr lang="ko-KR" altLang="en-US" sz="4800" dirty="0"/>
              <a:t>및</a:t>
            </a:r>
            <a:r>
              <a:rPr lang="en-US" sz="4800" dirty="0"/>
              <a:t> </a:t>
            </a:r>
            <a:r>
              <a:rPr lang="ko-KR" altLang="en-US" sz="4800" dirty="0"/>
              <a:t>방법</a:t>
            </a:r>
            <a:endParaRPr lang="ko-KR" altLang="en-US" dirty="0"/>
          </a:p>
        </p:txBody>
      </p:sp>
      <p:pic>
        <p:nvPicPr>
          <p:cNvPr id="60" name="Google Shape;60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1078932" y="231814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3200" dirty="0"/>
              <a:t>프로젝트의 사전 </a:t>
            </a:r>
            <a:r>
              <a:rPr lang="ko-KR" sz="3200" dirty="0"/>
              <a:t>기획</a:t>
            </a:r>
            <a:endParaRPr lang="ko-KR" altLang="en-US" dirty="0"/>
          </a:p>
        </p:txBody>
      </p:sp>
      <p:sp>
        <p:nvSpPr>
          <p:cNvPr id="79" name="Google Shape;79;p3"/>
          <p:cNvSpPr/>
          <p:nvPr/>
        </p:nvSpPr>
        <p:spPr>
          <a:xfrm>
            <a:off x="2171483" y="307168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pic>
        <p:nvPicPr>
          <p:cNvPr id="2" name="그림 1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D90DB87F-0125-7036-B764-C598D502A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65" y="3333371"/>
            <a:ext cx="8995336" cy="7708039"/>
          </a:xfrm>
          <a:prstGeom prst="rect">
            <a:avLst/>
          </a:prstGeom>
        </p:spPr>
      </p:pic>
      <p:pic>
        <p:nvPicPr>
          <p:cNvPr id="3" name="그림 2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3AB95A82-B98B-5933-BBBF-458E0B84A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942" y="3068993"/>
            <a:ext cx="10155090" cy="67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3089743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016843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791543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515443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226643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925143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699843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8423743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3127843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59124" y="3127843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3127843"/>
            <a:ext cx="1269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1041296" y="3077043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755724" y="3077043"/>
            <a:ext cx="905419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4063594" y="3077043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5708329" y="3064343"/>
            <a:ext cx="345405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041296" y="4093043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063594" y="4093043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en-US" sz="2400" dirty="0"/>
              <a:t>8/19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(월)~</a:t>
            </a:r>
            <a:r>
              <a:rPr lang="en-US" sz="2400" dirty="0"/>
              <a:t>8/20(</a:t>
            </a:r>
            <a:r>
              <a:rPr lang="ko-KR" altLang="en-US" sz="2400" dirty="0"/>
              <a:t>화</a:t>
            </a:r>
            <a:r>
              <a:rPr lang="en-US" sz="2400" dirty="0"/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5708329" y="4093043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5708329" y="4829643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708329" y="5540843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5708329" y="6975943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최적화, 오류수정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7009699" y="4093043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ko-KR" altLang="en-US" sz="2400" dirty="0"/>
              <a:t>역할분담</a:t>
            </a:r>
            <a:endParaRPr sz="2400" b="0" i="0" u="none" strike="noStrike" cap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997000" y="4829643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en-US" sz="2400" dirty="0">
                <a:ea typeface="Calibri"/>
              </a:rPr>
              <a:t>ERD-</a:t>
            </a:r>
            <a:r>
              <a:rPr lang="ko-KR" altLang="en-US" sz="2400" dirty="0">
                <a:ea typeface="Calibri"/>
              </a:rPr>
              <a:t>설계</a:t>
            </a:r>
            <a:r>
              <a:rPr lang="en-US" sz="2400" dirty="0">
                <a:ea typeface="Calibri"/>
              </a:rPr>
              <a:t>, UI</a:t>
            </a:r>
            <a:r>
              <a:rPr lang="en-US" altLang="ko-KR" sz="2400" dirty="0">
                <a:ea typeface="Calibri"/>
              </a:rPr>
              <a:t>/</a:t>
            </a:r>
            <a:r>
              <a:rPr lang="en-US" altLang="ko-KR" sz="2400" dirty="0" err="1">
                <a:ea typeface="Calibri"/>
              </a:rPr>
              <a:t>UX설계</a:t>
            </a:r>
            <a:r>
              <a:rPr lang="en-US" altLang="ko-KR" sz="2400" dirty="0">
                <a:ea typeface="Calibri"/>
              </a:rPr>
              <a:t>(</a:t>
            </a:r>
            <a:r>
              <a:rPr lang="ko-KR" altLang="en-US" sz="2400" dirty="0" err="1">
                <a:ea typeface="Calibri"/>
              </a:rPr>
              <a:t>와어프레임</a:t>
            </a:r>
            <a:r>
              <a:rPr lang="ko-KR" altLang="en-US" sz="2400" dirty="0">
                <a:ea typeface="Calibri"/>
              </a:rPr>
              <a:t>)</a:t>
            </a:r>
            <a:endParaRPr lang="en-US" altLang="ko-KR" sz="2400" b="0" i="0" u="none" strike="noStrike" cap="none" dirty="0">
              <a:ea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997000" y="5540843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/>
              <a:t>회원, 제품, </a:t>
            </a:r>
            <a:r>
              <a:rPr lang="ko-KR" altLang="en-US" sz="2400" dirty="0" err="1"/>
              <a:t>찜하기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팔로우</a:t>
            </a:r>
            <a:r>
              <a:rPr lang="ko-KR" altLang="en-US" sz="2400" dirty="0"/>
              <a:t>, 해시태그, 검색, 정렬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7009699" y="6252043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 err="1"/>
              <a:t>마켓컬리</a:t>
            </a:r>
            <a:r>
              <a:rPr lang="ko-KR" altLang="en-US" sz="2400" dirty="0"/>
              <a:t>&amp; 인스타그램 디자인 참고하여 사이트 적용</a:t>
            </a: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7009699" y="6988643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기능 구현에 대한 테스트 및 오류 수정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063594" y="4829643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8/20(</a:t>
            </a:r>
            <a:r>
              <a:rPr lang="ko-KR" altLang="en-US" sz="2400" dirty="0"/>
              <a:t>화</a:t>
            </a:r>
            <a:r>
              <a:rPr lang="en-US" sz="2400" dirty="0"/>
              <a:t>)~8/20(</a:t>
            </a:r>
            <a:r>
              <a:rPr lang="ko-KR" altLang="en-US" sz="2400" dirty="0"/>
              <a:t>화</a:t>
            </a:r>
            <a:r>
              <a:rPr lang="en-US" sz="2400" dirty="0"/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4063594" y="5540843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8/20(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</a:t>
            </a:r>
            <a:r>
              <a:rPr lang="en-US" sz="2400" dirty="0"/>
              <a:t>)~8/27(</a:t>
            </a:r>
            <a:r>
              <a:rPr lang="ko-KR" altLang="en-US" sz="2400" dirty="0"/>
              <a:t>화</a:t>
            </a:r>
            <a:r>
              <a:rPr lang="en-US" sz="2400" dirty="0"/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063594" y="6252043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8/22(</a:t>
            </a:r>
            <a:r>
              <a:rPr lang="ko-KR" altLang="en-US" sz="2400" dirty="0"/>
              <a:t>목</a:t>
            </a:r>
            <a:r>
              <a:rPr lang="en-US" sz="2400" dirty="0"/>
              <a:t>)~8/27(</a:t>
            </a:r>
            <a:r>
              <a:rPr lang="ko-KR" altLang="en-US" sz="2400" dirty="0"/>
              <a:t>화</a:t>
            </a:r>
            <a:r>
              <a:rPr lang="en-US" sz="2400" dirty="0"/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063594" y="6988643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8/27(</a:t>
            </a:r>
            <a:r>
              <a:rPr lang="ko-KR" altLang="en-US" sz="2400"/>
              <a:t>화</a:t>
            </a:r>
            <a:r>
              <a:rPr lang="en-US" sz="2400"/>
              <a:t>)~8/28(</a:t>
            </a:r>
            <a:r>
              <a:rPr lang="ko-KR" altLang="en-US" sz="2400"/>
              <a:t>수</a:t>
            </a:r>
            <a:r>
              <a:rPr lang="en-US" sz="2400"/>
              <a:t>)</a:t>
            </a:r>
            <a:endParaRPr lang="en-US" sz="2400" b="0" i="0" u="none" strike="noStrike" cap="none">
              <a:solidFill>
                <a:schemeClr val="dk1"/>
              </a:solidFill>
              <a:ea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072059" y="7759110"/>
            <a:ext cx="2776789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8/19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</a:t>
            </a:r>
            <a:r>
              <a:rPr lang="en-US" sz="2000" dirty="0"/>
              <a:t>)~8/28(</a:t>
            </a:r>
            <a:r>
              <a:rPr lang="ko-KR" altLang="en-US" sz="2000" dirty="0"/>
              <a:t>수</a:t>
            </a:r>
            <a:r>
              <a:rPr lang="en-US" sz="2000" dirty="0"/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55000"/>
              </a:lnSpc>
              <a:spcBef>
                <a:spcPts val="1000"/>
              </a:spcBef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2000" dirty="0"/>
              <a:t>1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041296" y="4829643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시스템 설계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041296" y="5540843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sz="2400" baseline="0" dirty="0">
                <a:ea typeface="Arial"/>
              </a:rPr>
              <a:t>기능 구현</a:t>
            </a:r>
            <a:endParaRPr lang="ko-KR" sz="2400" dirty="0"/>
          </a:p>
        </p:txBody>
      </p:sp>
      <p:sp>
        <p:nvSpPr>
          <p:cNvPr id="162" name="Google Shape;162;p5"/>
          <p:cNvSpPr/>
          <p:nvPr/>
        </p:nvSpPr>
        <p:spPr>
          <a:xfrm>
            <a:off x="1041296" y="6252043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en-US" altLang="ko-KR" sz="2400" dirty="0" err="1">
                <a:ea typeface="Calibri"/>
              </a:rPr>
              <a:t>디자인</a:t>
            </a:r>
            <a:r>
              <a:rPr lang="en-US" altLang="ko-KR" sz="2400" dirty="0">
                <a:ea typeface="Calibri"/>
              </a:rPr>
              <a:t> </a:t>
            </a:r>
            <a:r>
              <a:rPr lang="en-US" altLang="ko-KR" sz="2400" dirty="0" err="1">
                <a:ea typeface="Calibri"/>
              </a:rPr>
              <a:t>적용</a:t>
            </a:r>
            <a:r>
              <a:rPr lang="en-US" altLang="ko-KR" sz="2400" dirty="0">
                <a:ea typeface="Calibri"/>
              </a:rPr>
              <a:t>​</a:t>
            </a:r>
            <a:endParaRPr lang="en-US" altLang="ko-KR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041296" y="6988643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테스트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및</a:t>
            </a:r>
            <a:r>
              <a:rPr lang="en-US" sz="240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>
                <a:solidFill>
                  <a:schemeClr val="dk1"/>
                </a:solidFill>
                <a:ea typeface="Calibri"/>
              </a:rPr>
              <a:t>검증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041296" y="7750643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개발 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48;p5">
            <a:extLst>
              <a:ext uri="{FF2B5EF4-FFF2-40B4-BE49-F238E27FC236}">
                <a16:creationId xmlns:a16="http://schemas.microsoft.com/office/drawing/2014/main" id="{4100014A-68BD-C844-0CD1-6AA54DAD769B}"/>
              </a:ext>
            </a:extLst>
          </p:cNvPr>
          <p:cNvSpPr/>
          <p:nvPr/>
        </p:nvSpPr>
        <p:spPr>
          <a:xfrm>
            <a:off x="15713512" y="6254269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마켓컬리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, 인스타그램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8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334652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27362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14992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05162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95332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782962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3741" y="3371926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5871" y="3384626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1041296" y="3333826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041296" y="4260926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library/framwork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7136686" y="428632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사이트의 기본적인 뼈대를 빠르게 구축 및 추후 디자인 수정을 위하여 </a:t>
            </a: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부트스랩과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폰트어썸을</a:t>
            </a: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 채택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7136686" y="513722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 err="1"/>
              <a:t>페이지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이동시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함께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테이블의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정보를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수정or변경을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위해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사용기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위하여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비동기식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통신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방식으로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ajax를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채택</a:t>
            </a:r>
          </a:p>
        </p:txBody>
      </p:sp>
      <p:sp>
        <p:nvSpPr>
          <p:cNvPr id="216" name="Google Shape;216;p8"/>
          <p:cNvSpPr/>
          <p:nvPr/>
        </p:nvSpPr>
        <p:spPr>
          <a:xfrm>
            <a:off x="7136686" y="605162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쉽고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빠르게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웹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사이트를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개발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할 수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있어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우리가필요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한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기능만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집중적으로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개발을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할 수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있는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장고로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채택</a:t>
            </a:r>
            <a:endParaRPr lang="en-US" altLang="ko-KR" sz="24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7098590" y="694062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25000"/>
              </a:lnSpc>
              <a:buSzPts val="2400"/>
            </a:pPr>
            <a:r>
              <a:rPr lang="ko-KR" altLang="en-US" sz="2400" dirty="0">
                <a:solidFill>
                  <a:schemeClr val="dk1"/>
                </a:solidFill>
                <a:ea typeface="Calibri"/>
              </a:rPr>
              <a:t>회원의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ea typeface="Calibri"/>
              </a:rPr>
              <a:t>프로필이미지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와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제품의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사진을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처리하기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위하여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파이썬의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이미징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라이브리</a:t>
            </a: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altLang="ko-KR" sz="2400" dirty="0" err="1">
                <a:solidFill>
                  <a:schemeClr val="dk1"/>
                </a:solidFill>
                <a:ea typeface="Calibri"/>
              </a:rPr>
              <a:t>채택</a:t>
            </a:r>
            <a:endParaRPr lang="en-US" altLang="ko-KR" sz="2400" b="0" i="0" u="none" strike="noStrike" cap="none" dirty="0" err="1">
              <a:solidFill>
                <a:schemeClr val="dk1"/>
              </a:solidFill>
              <a:ea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3542946" y="426092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5000"/>
              </a:lnSpc>
              <a:buSzPts val="2400"/>
            </a:pPr>
            <a:r>
              <a:rPr lang="en-US" sz="2400" dirty="0">
                <a:solidFill>
                  <a:schemeClr val="dk1"/>
                </a:solidFill>
                <a:ea typeface="Calibri"/>
              </a:rPr>
              <a:t>Bootstrap, Font Awesome</a:t>
            </a:r>
            <a:endParaRPr lang="en-US" sz="2400" b="0" i="0" u="none" strike="noStrike" cap="none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3542946" y="512452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ea typeface="Calibri"/>
              </a:rPr>
              <a:t>Ajax.js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3542946" y="6000826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ea typeface="Calibri"/>
              </a:rPr>
              <a:t>Django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542946" y="691522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ea typeface="Calibri"/>
              </a:rPr>
              <a:t>Pillow</a:t>
            </a:r>
            <a:endParaRPr sz="2400" b="0" i="0" u="none" strike="noStrike" cap="none" dirty="0" err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1041296" y="5111826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3333"/>
              </a:lnSpc>
            </a:pPr>
            <a:r>
              <a:rPr lang="ko-KR" altLang="en-US" sz="2400" dirty="0"/>
              <a:t>비동기식 통신</a:t>
            </a:r>
            <a:endParaRPr lang="en-US" altLang="ko-KR" sz="2400" dirty="0"/>
          </a:p>
        </p:txBody>
      </p:sp>
      <p:sp>
        <p:nvSpPr>
          <p:cNvPr id="223" name="Google Shape;223;p8"/>
          <p:cNvSpPr/>
          <p:nvPr/>
        </p:nvSpPr>
        <p:spPr>
          <a:xfrm>
            <a:off x="1041296" y="6013526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3333"/>
              </a:lnSpc>
              <a:buSzPts val="2400"/>
            </a:pPr>
            <a:r>
              <a:rPr lang="en-US" altLang="ko-KR" sz="2400" dirty="0">
                <a:solidFill>
                  <a:schemeClr val="dk1"/>
                </a:solidFill>
                <a:ea typeface="Calibri"/>
              </a:rPr>
              <a:t>Web Application Framework</a:t>
            </a:r>
          </a:p>
        </p:txBody>
      </p:sp>
      <p:sp>
        <p:nvSpPr>
          <p:cNvPr id="224" name="Google Shape;224;p8"/>
          <p:cNvSpPr/>
          <p:nvPr/>
        </p:nvSpPr>
        <p:spPr>
          <a:xfrm>
            <a:off x="1049762" y="6923693"/>
            <a:ext cx="2586308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err="1"/>
              <a:t>이미지</a:t>
            </a:r>
            <a:r>
              <a:rPr lang="en-US" altLang="ko-KR" sz="2400" dirty="0"/>
              <a:t> </a:t>
            </a:r>
            <a:r>
              <a:rPr lang="en-US" altLang="ko-KR" sz="2400" dirty="0" err="1"/>
              <a:t>파일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처리</a:t>
            </a:r>
            <a:endParaRPr lang="en-US" altLang="ko-KR" sz="2400" dirty="0"/>
          </a:p>
        </p:txBody>
      </p:sp>
      <p:sp>
        <p:nvSpPr>
          <p:cNvPr id="225" name="Google Shape;225;p8"/>
          <p:cNvSpPr/>
          <p:nvPr/>
        </p:nvSpPr>
        <p:spPr>
          <a:xfrm>
            <a:off x="6235076" y="3333826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핵심 기술을 선택한 이유 및 근거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3542946" y="3346526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선택지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26</Slides>
  <Notes>26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PptxGenJS</dc:creator>
  <cp:revision>603</cp:revision>
  <dcterms:created xsi:type="dcterms:W3CDTF">2024-06-11T02:27:30Z</dcterms:created>
  <dcterms:modified xsi:type="dcterms:W3CDTF">2024-08-27T01:56:45Z</dcterms:modified>
</cp:coreProperties>
</file>