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42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8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8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Image Placeholder 1"/>
          <p:cNvSpPr>
            <a:spLocks noGrp="1" noRot="1" noChangeAspect="1"/>
          </p:cNvSpPr>
          <p:nvPr>
            <p:ph type="sldImg"/>
          </p:nvPr>
        </p:nvSpPr>
        <p:spPr/>
      </p:sp>
      <p:sp>
        <p:nvSpPr>
          <p:cNvPr id="1048602" name="Notes Placeholder 2"/>
          <p:cNvSpPr>
            <a:spLocks noGrp="1"/>
          </p:cNvSpPr>
          <p:nvPr>
            <p:ph type="body" idx="1"/>
          </p:nvPr>
        </p:nvSpPr>
        <p:spPr/>
        <p:txBody>
          <a:bodyPr/>
          <a:lstStyle/>
          <a:p>
            <a:endParaRPr lang="en-IN" dirty="0"/>
          </a:p>
        </p:txBody>
      </p:sp>
      <p:sp>
        <p:nvSpPr>
          <p:cNvPr id="1048603"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p:sp>
      <p:sp>
        <p:nvSpPr>
          <p:cNvPr id="1048656" name="Notes Placeholder 2"/>
          <p:cNvSpPr>
            <a:spLocks noGrp="1"/>
          </p:cNvSpPr>
          <p:nvPr>
            <p:ph type="body" idx="1"/>
          </p:nvPr>
        </p:nvSpPr>
        <p:spPr/>
        <p:txBody>
          <a:bodyPr/>
          <a:lstStyle/>
          <a:p>
            <a:endParaRPr lang="en-US" dirty="0"/>
          </a:p>
        </p:txBody>
      </p:sp>
      <p:sp>
        <p:nvSpPr>
          <p:cNvPr id="1048657"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700"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701"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02" name="Footer Placeholder 4"/>
          <p:cNvSpPr>
            <a:spLocks noGrp="1"/>
          </p:cNvSpPr>
          <p:nvPr>
            <p:ph type="ftr" sz="quarter" idx="11"/>
          </p:nvPr>
        </p:nvSpPr>
        <p:spPr/>
        <p:txBody>
          <a:bodyPr/>
          <a:lstStyle/>
          <a:p>
            <a:endParaRPr lang="en-US"/>
          </a:p>
        </p:txBody>
      </p:sp>
      <p:sp>
        <p:nvSpPr>
          <p:cNvPr id="1048703"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5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60" name="Footer Placeholder 4"/>
          <p:cNvSpPr>
            <a:spLocks noGrp="1"/>
          </p:cNvSpPr>
          <p:nvPr>
            <p:ph type="ftr" sz="quarter" idx="11"/>
          </p:nvPr>
        </p:nvSpPr>
        <p:spPr/>
        <p:txBody>
          <a:bodyPr/>
          <a:lstStyle/>
          <a:p>
            <a:endParaRPr lang="en-US"/>
          </a:p>
        </p:txBody>
      </p:sp>
      <p:sp>
        <p:nvSpPr>
          <p:cNvPr id="1048761"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16" name="Footer Placeholder 4"/>
          <p:cNvSpPr>
            <a:spLocks noGrp="1"/>
          </p:cNvSpPr>
          <p:nvPr>
            <p:ph type="ftr" sz="quarter" idx="11"/>
          </p:nvPr>
        </p:nvSpPr>
        <p:spPr/>
        <p:txBody>
          <a:bodyPr/>
          <a:lstStyle/>
          <a:p>
            <a:endParaRPr lang="en-US"/>
          </a:p>
        </p:txBody>
      </p:sp>
      <p:sp>
        <p:nvSpPr>
          <p:cNvPr id="1048717"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18"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4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lstStyle/>
          <a:p>
            <a:endParaRPr lang="en-US"/>
          </a:p>
        </p:txBody>
      </p:sp>
      <p:sp>
        <p:nvSpPr>
          <p:cNvPr id="1048751"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08" name="Footer Placeholder 4"/>
          <p:cNvSpPr>
            <a:spLocks noGrp="1"/>
          </p:cNvSpPr>
          <p:nvPr>
            <p:ph type="ftr" sz="quarter" idx="11"/>
          </p:nvPr>
        </p:nvSpPr>
        <p:spPr/>
        <p:txBody>
          <a:bodyPr/>
          <a:lstStyle/>
          <a:p>
            <a:endParaRPr lang="en-US"/>
          </a:p>
        </p:txBody>
      </p:sp>
      <p:sp>
        <p:nvSpPr>
          <p:cNvPr id="1048709"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10"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72" name="Footer Placeholder 4"/>
          <p:cNvSpPr>
            <a:spLocks noGrp="1"/>
          </p:cNvSpPr>
          <p:nvPr>
            <p:ph type="ftr" sz="quarter" idx="11"/>
          </p:nvPr>
        </p:nvSpPr>
        <p:spPr/>
        <p:txBody>
          <a:bodyPr/>
          <a:lstStyle/>
          <a:p>
            <a:endParaRPr lang="en-US"/>
          </a:p>
        </p:txBody>
      </p:sp>
      <p:sp>
        <p:nvSpPr>
          <p:cNvPr id="1048773"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6" name="Title 1"/>
          <p:cNvSpPr>
            <a:spLocks noGrp="1"/>
          </p:cNvSpPr>
          <p:nvPr>
            <p:ph type="title"/>
          </p:nvPr>
        </p:nvSpPr>
        <p:spPr/>
        <p:txBody>
          <a:bodyPr/>
          <a:lstStyle/>
          <a:p>
            <a:r>
              <a:rPr lang="en-US"/>
              <a:t>Click to edit Master title style</a:t>
            </a:r>
            <a:endParaRPr lang="en-US" dirty="0"/>
          </a:p>
        </p:txBody>
      </p:sp>
      <p:sp>
        <p:nvSpPr>
          <p:cNvPr id="104872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8"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29" name="Footer Placeholder 4"/>
          <p:cNvSpPr>
            <a:spLocks noGrp="1"/>
          </p:cNvSpPr>
          <p:nvPr>
            <p:ph type="ftr" sz="quarter" idx="11"/>
          </p:nvPr>
        </p:nvSpPr>
        <p:spPr/>
        <p:txBody>
          <a:bodyPr/>
          <a:lstStyle/>
          <a:p>
            <a:endParaRPr lang="en-US"/>
          </a:p>
        </p:txBody>
      </p:sp>
      <p:sp>
        <p:nvSpPr>
          <p:cNvPr id="1048730"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81"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82"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83" name="Footer Placeholder 4"/>
          <p:cNvSpPr>
            <a:spLocks noGrp="1"/>
          </p:cNvSpPr>
          <p:nvPr>
            <p:ph type="ftr" sz="quarter" idx="11"/>
          </p:nvPr>
        </p:nvSpPr>
        <p:spPr/>
        <p:txBody>
          <a:bodyPr/>
          <a:lstStyle/>
          <a:p>
            <a:endParaRPr lang="en-US"/>
          </a:p>
        </p:txBody>
      </p:sp>
      <p:sp>
        <p:nvSpPr>
          <p:cNvPr id="1048784"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52" name="Title 1"/>
          <p:cNvSpPr>
            <a:spLocks noGrp="1"/>
          </p:cNvSpPr>
          <p:nvPr>
            <p:ph type="title"/>
          </p:nvPr>
        </p:nvSpPr>
        <p:spPr/>
        <p:txBody>
          <a:bodyPr/>
          <a:lstStyle/>
          <a:p>
            <a:r>
              <a:rPr lang="en-US"/>
              <a:t>Click to edit Master title style</a:t>
            </a:r>
            <a:endParaRPr lang="en-US" dirty="0"/>
          </a:p>
        </p:txBody>
      </p:sp>
      <p:sp>
        <p:nvSpPr>
          <p:cNvPr id="104875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55" name="Footer Placeholder 4"/>
          <p:cNvSpPr>
            <a:spLocks noGrp="1"/>
          </p:cNvSpPr>
          <p:nvPr>
            <p:ph type="ftr" sz="quarter" idx="11"/>
          </p:nvPr>
        </p:nvSpPr>
        <p:spPr/>
        <p:txBody>
          <a:bodyPr/>
          <a:lstStyle/>
          <a:p>
            <a:endParaRPr lang="en-US"/>
          </a:p>
        </p:txBody>
      </p:sp>
      <p:sp>
        <p:nvSpPr>
          <p:cNvPr id="104875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732"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1048734" name="Footer Placeholder 4"/>
          <p:cNvSpPr>
            <a:spLocks noGrp="1"/>
          </p:cNvSpPr>
          <p:nvPr>
            <p:ph type="ftr" sz="quarter" idx="11"/>
          </p:nvPr>
        </p:nvSpPr>
        <p:spPr/>
        <p:txBody>
          <a:bodyPr/>
          <a:lstStyle/>
          <a:p>
            <a:endParaRPr lang="en-US"/>
          </a:p>
        </p:txBody>
      </p:sp>
      <p:sp>
        <p:nvSpPr>
          <p:cNvPr id="1048735"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a:t>Click to edit Master title style</a:t>
            </a:r>
            <a:endParaRPr lang="en-US" dirty="0"/>
          </a:p>
        </p:txBody>
      </p:sp>
      <p:sp>
        <p:nvSpPr>
          <p:cNvPr id="104876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1048766" name="Footer Placeholder 5"/>
          <p:cNvSpPr>
            <a:spLocks noGrp="1"/>
          </p:cNvSpPr>
          <p:nvPr>
            <p:ph type="ftr" sz="quarter" idx="11"/>
          </p:nvPr>
        </p:nvSpPr>
        <p:spPr/>
        <p:txBody>
          <a:bodyPr/>
          <a:lstStyle/>
          <a:p>
            <a:endParaRPr lang="en-US"/>
          </a:p>
        </p:txBody>
      </p:sp>
      <p:sp>
        <p:nvSpPr>
          <p:cNvPr id="104876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6" name="Title 1"/>
          <p:cNvSpPr>
            <a:spLocks noGrp="1"/>
          </p:cNvSpPr>
          <p:nvPr>
            <p:ph type="title"/>
          </p:nvPr>
        </p:nvSpPr>
        <p:spPr/>
        <p:txBody>
          <a:bodyPr/>
          <a:lstStyle/>
          <a:p>
            <a:r>
              <a:rPr lang="en-US"/>
              <a:t>Click to edit Master title style</a:t>
            </a:r>
            <a:endParaRPr lang="en-US" dirty="0"/>
          </a:p>
        </p:txBody>
      </p:sp>
      <p:sp>
        <p:nvSpPr>
          <p:cNvPr id="104873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1048742" name="Footer Placeholder 7"/>
          <p:cNvSpPr>
            <a:spLocks noGrp="1"/>
          </p:cNvSpPr>
          <p:nvPr>
            <p:ph type="ftr" sz="quarter" idx="11"/>
          </p:nvPr>
        </p:nvSpPr>
        <p:spPr/>
        <p:txBody>
          <a:bodyPr/>
          <a:lstStyle/>
          <a:p>
            <a:endParaRPr lang="en-US"/>
          </a:p>
        </p:txBody>
      </p:sp>
      <p:sp>
        <p:nvSpPr>
          <p:cNvPr id="1048743"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05"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1048606" name="Footer Placeholder 3"/>
          <p:cNvSpPr>
            <a:spLocks noGrp="1"/>
          </p:cNvSpPr>
          <p:nvPr>
            <p:ph type="ftr" sz="quarter" idx="11"/>
          </p:nvPr>
        </p:nvSpPr>
        <p:spPr/>
        <p:txBody>
          <a:bodyPr/>
          <a:lstStyle/>
          <a:p>
            <a:endParaRPr lang="en-US"/>
          </a:p>
        </p:txBody>
      </p:sp>
      <p:sp>
        <p:nvSpPr>
          <p:cNvPr id="1048607"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44"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1048745" name="Footer Placeholder 2"/>
          <p:cNvSpPr>
            <a:spLocks noGrp="1"/>
          </p:cNvSpPr>
          <p:nvPr>
            <p:ph type="ftr" sz="quarter" idx="11"/>
          </p:nvPr>
        </p:nvSpPr>
        <p:spPr/>
        <p:txBody>
          <a:bodyPr/>
          <a:lstStyle/>
          <a:p>
            <a:endParaRPr lang="en-US"/>
          </a:p>
        </p:txBody>
      </p:sp>
      <p:sp>
        <p:nvSpPr>
          <p:cNvPr id="104874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75"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6"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1048778" name="Footer Placeholder 5"/>
          <p:cNvSpPr>
            <a:spLocks noGrp="1"/>
          </p:cNvSpPr>
          <p:nvPr>
            <p:ph type="ftr" sz="quarter" idx="11"/>
          </p:nvPr>
        </p:nvSpPr>
        <p:spPr/>
        <p:txBody>
          <a:bodyPr/>
          <a:lstStyle/>
          <a:p>
            <a:endParaRPr lang="en-US"/>
          </a:p>
        </p:txBody>
      </p:sp>
      <p:sp>
        <p:nvSpPr>
          <p:cNvPr id="1048779"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721"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22"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lstStyle/>
          <a:p>
            <a:endParaRPr lang="en-US"/>
          </a:p>
        </p:txBody>
      </p:sp>
      <p:sp>
        <p:nvSpPr>
          <p:cNvPr id="1048724"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25" name="Date Placeholder 4"/>
          <p:cNvSpPr>
            <a:spLocks noGrp="1"/>
          </p:cNvSpPr>
          <p:nvPr>
            <p:ph type="dt" sz="half" idx="10"/>
          </p:nvPr>
        </p:nvSpPr>
        <p:spPr/>
        <p:txBody>
          <a:bodyPr/>
          <a:lstStyle/>
          <a:p>
            <a:fld id="{1D8BD707-D9CF-40AE-B4C6-C98DA3205C09}" type="datetimeFigureOut">
              <a:rPr lang="en-US" smtClean="0"/>
              <a:t>9/3/2024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9/3/2024</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59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599" name="object 11"/>
          <p:cNvSpPr txBox="1">
            <a:spLocks noGrp="1"/>
          </p:cNvSpPr>
          <p:nvPr>
            <p:ph type="sldNum" sz="quarter" idx="7"/>
          </p:nvPr>
        </p:nvSpPr>
        <p:spPr>
          <a:xfrm>
            <a:off x="8590663" y="6137882"/>
            <a:ext cx="683339" cy="1720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0" name="TextBox 13"/>
          <p:cNvSpPr txBox="1"/>
          <p:nvPr/>
        </p:nvSpPr>
        <p:spPr>
          <a:xfrm>
            <a:off x="876298" y="3172141"/>
            <a:ext cx="9969542" cy="156966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400" dirty="0">
                <a:latin typeface="Tahoma"/>
              </a:rPr>
              <a:t>STUDENT NAME	</a:t>
            </a:r>
            <a:r>
              <a:rPr lang="en-US" altLang="en-IN" sz="2400">
                <a:latin typeface="Tahoma"/>
              </a:rPr>
              <a:t> </a:t>
            </a:r>
            <a:r>
              <a:rPr lang="en-US" sz="2400">
                <a:latin typeface="Tahoma"/>
              </a:rPr>
              <a:t>:SHYAM C.G</a:t>
            </a:r>
            <a:endParaRPr lang="zh-CN" altLang="en-US" dirty="0"/>
          </a:p>
          <a:p>
            <a:r>
              <a:rPr lang="en-US" sz="2400" dirty="0">
                <a:latin typeface="Tahoma"/>
              </a:rPr>
              <a:t>REGISTER NO</a:t>
            </a:r>
            <a:r>
              <a:rPr lang="en-US" altLang="en-IN" sz="2400" dirty="0">
                <a:latin typeface="Tahoma"/>
              </a:rPr>
              <a:t>     </a:t>
            </a:r>
            <a:r>
              <a:rPr lang="en-US" sz="2400" dirty="0">
                <a:latin typeface="Tahoma"/>
              </a:rPr>
              <a:t>: </a:t>
            </a:r>
            <a:r>
              <a:rPr lang="en-US" altLang="en-IN" sz="2400" dirty="0">
                <a:latin typeface="Tahoma"/>
              </a:rPr>
              <a:t>312205364/asunm285a22321</a:t>
            </a:r>
            <a:endParaRPr lang="zh-CN" altLang="en-US" dirty="0"/>
          </a:p>
          <a:p>
            <a:r>
              <a:rPr lang="en-US" sz="2400" dirty="0">
                <a:latin typeface="Tahoma"/>
              </a:rPr>
              <a:t>DEPARTMENT	</a:t>
            </a:r>
            <a:r>
              <a:rPr lang="en-US" altLang="en-IN" sz="2400" dirty="0">
                <a:latin typeface="Tahoma"/>
              </a:rPr>
              <a:t> </a:t>
            </a:r>
            <a:r>
              <a:rPr lang="en-US" sz="2400" dirty="0">
                <a:latin typeface="Tahoma"/>
              </a:rPr>
              <a:t>: B.COM(GENERAL)  </a:t>
            </a:r>
            <a:endParaRPr lang="zh-CN" altLang="en-US" dirty="0"/>
          </a:p>
          <a:p>
            <a:r>
              <a:rPr lang="en-US" sz="2400" dirty="0">
                <a:latin typeface="Tahoma"/>
              </a:rPr>
              <a:t>COLLEGE		</a:t>
            </a:r>
            <a:r>
              <a:rPr lang="en-US" altLang="en-IN" sz="2400" dirty="0">
                <a:latin typeface="Tahoma"/>
              </a:rPr>
              <a:t>      </a:t>
            </a:r>
            <a:r>
              <a:rPr lang="en-US" sz="2400" dirty="0">
                <a:latin typeface="Tahoma"/>
              </a:rPr>
              <a:t>: SRIDEVI ART&amp; SCIENCE COLLEG</a:t>
            </a:r>
            <a:r>
              <a:rPr lang="en-US" altLang="en-IN" sz="2400" dirty="0">
                <a:latin typeface="Tahoma"/>
              </a:rPr>
              <a:t>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447800"/>
            <a:ext cx="8610600" cy="4524315"/>
          </a:xfrm>
          <a:prstGeom prst="rect">
            <a:avLst/>
          </a:prstGeom>
          <a:noFill/>
        </p:spPr>
        <p:txBody>
          <a:bodyPr wrap="square" rtlCol="0">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pPr marL="342900" indent="-342900">
              <a:buAutoNum type="arabicPeriod"/>
            </a:pPr>
            <a:r>
              <a:rPr lang="en-US" dirty="0"/>
              <a:t>Data Filtering</a:t>
            </a:r>
          </a:p>
          <a:p>
            <a:pPr marL="285750" indent="-285750">
              <a:buFont typeface="Wingdings" panose="05000000000000000000" pitchFamily="2" charset="2"/>
              <a:buChar char="§"/>
            </a:pPr>
            <a:r>
              <a:rPr lang="en-US" dirty="0"/>
              <a:t>Purpose: To sort and refine the data to focus on specific criteria, such as department, date range, or individual employee performance.</a:t>
            </a:r>
          </a:p>
          <a:p>
            <a:pPr marL="285750" indent="-285750">
              <a:buFont typeface="Wingdings" panose="05000000000000000000" pitchFamily="2" charset="2"/>
              <a:buChar char="§"/>
            </a:pPr>
            <a:r>
              <a:rPr lang="en-US" dirty="0"/>
              <a:t>Implementation: Excel's filtering feature will be applied to datasets, allowing users to easily narrow down the data to view only the relevant information. For example, filtering by department or by performance rating.</a:t>
            </a:r>
          </a:p>
          <a:p>
            <a:r>
              <a:rPr lang="en-US" dirty="0"/>
              <a:t>2. Pivot Tables</a:t>
            </a:r>
          </a:p>
          <a:p>
            <a:pPr marL="285750" indent="-285750">
              <a:buFont typeface="Wingdings" panose="05000000000000000000" pitchFamily="2" charset="2"/>
              <a:buChar char="§"/>
            </a:pPr>
            <a:r>
              <a:rPr lang="en-US" dirty="0"/>
              <a:t>Purpose: To summarize and analyze large datasets by grouping and aggregating data based on different performance metrics.•</a:t>
            </a:r>
          </a:p>
          <a:p>
            <a:pPr marL="285750" indent="-285750">
              <a:buFont typeface="Wingdings" panose="05000000000000000000" pitchFamily="2" charset="2"/>
              <a:buChar char="§"/>
            </a:pPr>
            <a:r>
              <a:rPr lang="en-US"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r:embed="rId3"/>
          <a:stretch>
            <a:fillRect/>
          </a:stretch>
        </p:blipFill>
        <p:spPr>
          <a:xfrm>
            <a:off x="1753014" y="1371600"/>
            <a:ext cx="6781386" cy="42582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862322"/>
          </a:xfrm>
          <a:prstGeom prst="rect">
            <a:avLst/>
          </a:prstGeom>
          <a:noFill/>
        </p:spPr>
        <p:txBody>
          <a:bodyPr wrap="square" rtlCol="0">
            <a:spAutoFit/>
          </a:bodyPr>
          <a:lstStyle/>
          <a:p>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739775" y="829627"/>
            <a:ext cx="3909695" cy="12611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1048623"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5" y="445388"/>
            <a:ext cx="2357120" cy="5467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0" name="object 22"/>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1"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5"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46"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extBox 10"/>
          <p:cNvSpPr txBox="1"/>
          <p:nvPr/>
        </p:nvSpPr>
        <p:spPr>
          <a:xfrm>
            <a:off x="685800" y="2438400"/>
            <a:ext cx="7010400" cy="2529840"/>
          </a:xfrm>
          <a:prstGeom prst="rect">
            <a:avLst/>
          </a:prstGeom>
          <a:noFill/>
        </p:spPr>
        <p:txBody>
          <a:bodyPr wrap="square" rtlCol="0">
            <a:spAutoFit/>
          </a:bodyPr>
          <a:lstStyle/>
          <a:p>
            <a:r>
              <a:rPr lang="en-US" sz="2000" dirty="0"/>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3" cstate="print"/>
            <a:stretch>
              <a:fillRect/>
            </a:stretch>
          </p:blipFill>
          <p:spPr>
            <a:xfrm>
              <a:off x="8658225" y="2647950"/>
              <a:ext cx="3533775" cy="3810000"/>
            </a:xfrm>
            <a:prstGeom prst="rect">
              <a:avLst/>
            </a:prstGeom>
          </p:spPr>
        </p:pic>
      </p:grpSp>
      <p:sp>
        <p:nvSpPr>
          <p:cNvPr id="1048650" name="object 6"/>
          <p:cNvSpPr/>
          <p:nvPr/>
        </p:nvSpPr>
        <p:spPr>
          <a:xfrm>
            <a:off x="6705600" y="1676400"/>
            <a:ext cx="228600" cy="2395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a:xfrm>
            <a:off x="739775" y="829627"/>
            <a:ext cx="5263515" cy="12611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48652" name="object 10"/>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4" cstate="print"/>
          <a:stretch>
            <a:fillRect/>
          </a:stretch>
        </p:blipFill>
        <p:spPr>
          <a:xfrm>
            <a:off x="676275" y="6467475"/>
            <a:ext cx="2143125" cy="200025"/>
          </a:xfrm>
          <a:prstGeom prst="rect">
            <a:avLst/>
          </a:prstGeom>
        </p:spPr>
      </p:pic>
      <p:sp>
        <p:nvSpPr>
          <p:cNvPr id="1048653" name="TextBox 10"/>
          <p:cNvSpPr txBox="1"/>
          <p:nvPr/>
        </p:nvSpPr>
        <p:spPr>
          <a:xfrm>
            <a:off x="838200" y="19812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1958341"/>
          </a:xfrm>
          <a:prstGeom prst="rect">
            <a:avLst/>
          </a:prstGeom>
          <a:noFill/>
        </p:spPr>
        <p:txBody>
          <a:bodyPr wrap="square" rtlCol="0">
            <a:spAutoFit/>
          </a:bodyPr>
          <a:lstStyle/>
          <a:p>
            <a:r>
              <a:rPr lang="en-US"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9817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62" name="object 8"/>
          <p:cNvSpPr txBox="1">
            <a:spLocks noGrp="1"/>
          </p:cNvSpPr>
          <p:nvPr>
            <p:ph type="sldNum" sz="quarter" idx="12"/>
          </p:nvPr>
        </p:nvSpPr>
        <p:spPr>
          <a:xfrm>
            <a:off x="8590663" y="6156932"/>
            <a:ext cx="68333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3" name="TextBox 6"/>
          <p:cNvSpPr txBox="1"/>
          <p:nvPr/>
        </p:nvSpPr>
        <p:spPr>
          <a:xfrm>
            <a:off x="1143000" y="2133600"/>
            <a:ext cx="6172200" cy="1767840"/>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Human Resources (HR) Managers</a:t>
            </a:r>
          </a:p>
          <a:p>
            <a:pPr marL="457200" indent="-457200">
              <a:buFont typeface="Wingdings" panose="05000000000000000000" pitchFamily="2" charset="2"/>
              <a:buChar char="q"/>
            </a:pPr>
            <a:r>
              <a:rPr lang="en-US" sz="2800" dirty="0"/>
              <a:t>Department Managers/Supervisors</a:t>
            </a:r>
          </a:p>
          <a:p>
            <a:pPr marL="457200" indent="-457200">
              <a:buFont typeface="Wingdings" panose="05000000000000000000" pitchFamily="2" charset="2"/>
              <a:buChar char="q"/>
            </a:pPr>
            <a:r>
              <a:rPr lang="en-US" sz="2800" dirty="0"/>
              <a:t>Senior Management/Executives</a:t>
            </a:r>
          </a:p>
          <a:p>
            <a:pPr marL="457200" indent="-457200">
              <a:buFont typeface="Wingdings" panose="05000000000000000000" pitchFamily="2" charset="2"/>
              <a:buChar char="q"/>
            </a:pPr>
            <a:r>
              <a:rPr lang="en-US" sz="2800" dirty="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8"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9" name="TextBox 7"/>
          <p:cNvSpPr txBox="1"/>
          <p:nvPr/>
        </p:nvSpPr>
        <p:spPr>
          <a:xfrm>
            <a:off x="3276600" y="2209800"/>
            <a:ext cx="5895975" cy="2246769"/>
          </a:xfrm>
          <a:prstGeom prst="rect">
            <a:avLst/>
          </a:prstGeom>
          <a:noFill/>
        </p:spPr>
        <p:txBody>
          <a:bodyPr wrap="square" rtlCol="0">
            <a:spAutoFit/>
          </a:bodyPr>
          <a:lstStyle/>
          <a:p>
            <a:pPr marL="457200" indent="-457200">
              <a:buFont typeface="Courier New" panose="02070309020205020404" pitchFamily="49" charset="0"/>
              <a:buChar char="o"/>
            </a:pPr>
            <a:r>
              <a:rPr lang="en-US" sz="2800" dirty="0"/>
              <a:t>Conditional formatting-Missing</a:t>
            </a:r>
          </a:p>
          <a:p>
            <a:pPr marL="457200" indent="-457200">
              <a:buFont typeface="Courier New" panose="02070309020205020404" pitchFamily="49" charset="0"/>
              <a:buChar char="o"/>
            </a:pPr>
            <a:r>
              <a:rPr lang="en-US" sz="2800" dirty="0"/>
              <a:t>Filter- Remove</a:t>
            </a:r>
          </a:p>
          <a:p>
            <a:pPr marL="457200" indent="-457200">
              <a:buFont typeface="Courier New" panose="02070309020205020404" pitchFamily="49" charset="0"/>
              <a:buChar char="o"/>
            </a:pPr>
            <a:r>
              <a:rPr lang="en-US" sz="2800" dirty="0"/>
              <a:t>Formula-Performance</a:t>
            </a:r>
          </a:p>
          <a:p>
            <a:pPr marL="457200" indent="-457200">
              <a:buFont typeface="Courier New" panose="02070309020205020404" pitchFamily="49" charset="0"/>
              <a:buChar char="o"/>
            </a:pPr>
            <a:r>
              <a:rPr lang="en-US" sz="2800" dirty="0"/>
              <a:t>Piot-Summery</a:t>
            </a:r>
          </a:p>
          <a:p>
            <a:pPr marL="457200" indent="-457200">
              <a:buFont typeface="Courier New" panose="02070309020205020404" pitchFamily="49" charset="0"/>
              <a:buChar char="o"/>
            </a:pPr>
            <a:r>
              <a:rPr lang="en-US" sz="2800" dirty="0"/>
              <a:t>Graph-Data </a:t>
            </a:r>
            <a:r>
              <a:rPr lang="en-US" sz="2800" dirty="0" err="1"/>
              <a:t>visuvalaiztion</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IN" dirty="0"/>
              <a:t>Dataset Description</a:t>
            </a:r>
          </a:p>
        </p:txBody>
      </p:sp>
      <p:sp>
        <p:nvSpPr>
          <p:cNvPr id="1048671" name="TextBox 4"/>
          <p:cNvSpPr txBox="1"/>
          <p:nvPr/>
        </p:nvSpPr>
        <p:spPr>
          <a:xfrm rot="10800000" flipV="1">
            <a:off x="1447800" y="1600200"/>
            <a:ext cx="7017068" cy="3970318"/>
          </a:xfrm>
          <a:prstGeom prst="rect">
            <a:avLst/>
          </a:prstGeom>
          <a:noFill/>
        </p:spPr>
        <p:txBody>
          <a:bodyPr wrap="square" rtlCol="0">
            <a:spAutoFit/>
          </a:bodyPr>
          <a:lstStyle/>
          <a:p>
            <a:pPr marL="571500" indent="-571500">
              <a:buFont typeface="+mj-lt"/>
              <a:buAutoNum type="romanLcPeriod"/>
            </a:pPr>
            <a:r>
              <a:rPr lang="en-US" sz="2800" dirty="0"/>
              <a:t>Employee = Kaggle</a:t>
            </a:r>
          </a:p>
          <a:p>
            <a:pPr marL="571500" indent="-571500">
              <a:buFont typeface="+mj-lt"/>
              <a:buAutoNum type="romanLcPeriod"/>
            </a:pPr>
            <a:r>
              <a:rPr lang="en-US" sz="2800" dirty="0"/>
              <a:t>26 – Features</a:t>
            </a:r>
          </a:p>
          <a:p>
            <a:pPr marL="571500" indent="-571500">
              <a:buFont typeface="+mj-lt"/>
              <a:buAutoNum type="romanLcPeriod"/>
            </a:pPr>
            <a:r>
              <a:rPr lang="en-US" sz="2800" dirty="0"/>
              <a:t>9 – Features</a:t>
            </a:r>
          </a:p>
          <a:p>
            <a:pPr marL="571500" indent="-571500">
              <a:buFont typeface="+mj-lt"/>
              <a:buAutoNum type="romanLcPeriod"/>
            </a:pPr>
            <a:r>
              <a:rPr lang="en-US" sz="2800" dirty="0"/>
              <a:t>Emp ID –Number</a:t>
            </a:r>
          </a:p>
          <a:p>
            <a:pPr marL="571500" indent="-571500">
              <a:buFont typeface="+mj-lt"/>
              <a:buAutoNum type="romanLcPeriod"/>
            </a:pPr>
            <a:r>
              <a:rPr lang="en-US" sz="2800" dirty="0"/>
              <a:t>Name –Text</a:t>
            </a:r>
          </a:p>
          <a:p>
            <a:pPr marL="571500" indent="-571500">
              <a:buFont typeface="+mj-lt"/>
              <a:buAutoNum type="romanLcPeriod"/>
            </a:pPr>
            <a:r>
              <a:rPr lang="en-US" sz="2800" dirty="0"/>
              <a:t>Employee Type</a:t>
            </a:r>
          </a:p>
          <a:p>
            <a:pPr marL="571500" indent="-571500">
              <a:buFont typeface="+mj-lt"/>
              <a:buAutoNum type="romanLcPeriod"/>
            </a:pPr>
            <a:r>
              <a:rPr lang="en-US" sz="2800" dirty="0"/>
              <a:t>Performance level</a:t>
            </a:r>
          </a:p>
          <a:p>
            <a:pPr marL="571500" indent="-571500">
              <a:buFont typeface="+mj-lt"/>
              <a:buAutoNum type="romanLcPeriod"/>
            </a:pPr>
            <a:r>
              <a:rPr lang="en-US" sz="2800" dirty="0"/>
              <a:t>Gender- Male &amp; Female</a:t>
            </a:r>
          </a:p>
          <a:p>
            <a:pPr marL="571500" indent="-571500">
              <a:buFont typeface="+mj-lt"/>
              <a:buAutoNum type="romanLcPeriod"/>
            </a:pPr>
            <a:r>
              <a:rPr lang="en-US" sz="2800" dirty="0"/>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6"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avLst/>
          </a:prstGeom>
          <a:noFill/>
        </p:spPr>
        <p:txBody>
          <a:bodyPr wrap="square" rtlCol="0">
            <a:spAutoFit/>
          </a:bodyPr>
          <a:lstStyle/>
          <a:p>
            <a:pPr marL="342900" indent="-342900" algn="l">
              <a:buFont typeface="Wingdings" panose="05000000000000000000" pitchFamily="2" charset="2"/>
              <a:buChar char="q"/>
            </a:pPr>
            <a:r>
              <a:rPr lang="en-US" sz="2000" b="1" i="0" dirty="0">
                <a:solidFill>
                  <a:srgbClr val="0D0D0D"/>
                </a:solidFill>
                <a:effectLst/>
                <a:latin typeface="Times New Roman" panose="02020603050405020304" pitchFamily="18" charset="0"/>
                <a:cs typeface="Times New Roman" panose="02020603050405020304" pitchFamily="18" charset="0"/>
              </a:rPr>
              <a:t>Predictive Analytics: </a:t>
            </a:r>
            <a:r>
              <a:rPr lang="en-US" sz="2000" b="0" i="0" dirty="0">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lang="en-US" sz="2000" dirty="0">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lang="en-US" sz="2000" dirty="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i="0" dirty="0">
                <a:solidFill>
                  <a:srgbClr val="0D0D0D"/>
                </a:solidFill>
                <a:effectLst/>
                <a:latin typeface="Times New Roman" panose="02020603050405020304" pitchFamily="18" charset="0"/>
                <a:cs typeface="Times New Roman" panose="02020603050405020304" pitchFamily="18" charset="0"/>
              </a:rPr>
              <a:t>Automated Alerts:</a:t>
            </a:r>
            <a:r>
              <a:rPr lang="en-US" sz="2000" i="0" dirty="0">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lang="en-US" sz="2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643</Words>
  <Application>Microsoft Office PowerPoint</Application>
  <PresentationFormat>Widescreen</PresentationFormat>
  <Paragraphs>72</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Courier New</vt:lpstr>
      <vt:lpstr>Roboto</vt:lpstr>
      <vt:lpstr>Tahoma</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SHYAM</dc:creator>
  <cp:lastModifiedBy>LAP_drd</cp:lastModifiedBy>
  <cp:revision>3</cp:revision>
  <dcterms:created xsi:type="dcterms:W3CDTF">2024-03-26T21:07:22Z</dcterms:created>
  <dcterms:modified xsi:type="dcterms:W3CDTF">2024-09-03T17:21:16Z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