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906000" cy="6858000" type="A4"/>
  <p:notesSz cx="6858000" cy="9144000"/>
  <p:defaultTextStyle>
    <a:defPPr>
      <a:defRPr lang="en-US"/>
    </a:defPPr>
    <a:lvl1pPr marL="0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724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448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6172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896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3621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2345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1069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9793" algn="l" defTabSz="79744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0" autoAdjust="0"/>
  </p:normalViewPr>
  <p:slideViewPr>
    <p:cSldViewPr>
      <p:cViewPr varScale="1">
        <p:scale>
          <a:sx n="70" d="100"/>
          <a:sy n="70" d="100"/>
        </p:scale>
        <p:origin x="-1218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2" y="2130429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2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6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3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2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1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274642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2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8" y="4406903"/>
            <a:ext cx="8420100" cy="136207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8" y="2906715"/>
            <a:ext cx="8420100" cy="150018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61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8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36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23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10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97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724" indent="0">
              <a:buNone/>
              <a:defRPr sz="1700" b="1"/>
            </a:lvl2pPr>
            <a:lvl3pPr marL="797448" indent="0">
              <a:buNone/>
              <a:defRPr sz="1600" b="1"/>
            </a:lvl3pPr>
            <a:lvl4pPr marL="1196172" indent="0">
              <a:buNone/>
              <a:defRPr sz="1400" b="1"/>
            </a:lvl4pPr>
            <a:lvl5pPr marL="1594896" indent="0">
              <a:buNone/>
              <a:defRPr sz="1400" b="1"/>
            </a:lvl5pPr>
            <a:lvl6pPr marL="1993621" indent="0">
              <a:buNone/>
              <a:defRPr sz="1400" b="1"/>
            </a:lvl6pPr>
            <a:lvl7pPr marL="2392345" indent="0">
              <a:buNone/>
              <a:defRPr sz="1400" b="1"/>
            </a:lvl7pPr>
            <a:lvl8pPr marL="2791069" indent="0">
              <a:buNone/>
              <a:defRPr sz="1400" b="1"/>
            </a:lvl8pPr>
            <a:lvl9pPr marL="318979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724" indent="0">
              <a:buNone/>
              <a:defRPr sz="1700" b="1"/>
            </a:lvl2pPr>
            <a:lvl3pPr marL="797448" indent="0">
              <a:buNone/>
              <a:defRPr sz="1600" b="1"/>
            </a:lvl3pPr>
            <a:lvl4pPr marL="1196172" indent="0">
              <a:buNone/>
              <a:defRPr sz="1400" b="1"/>
            </a:lvl4pPr>
            <a:lvl5pPr marL="1594896" indent="0">
              <a:buNone/>
              <a:defRPr sz="1400" b="1"/>
            </a:lvl5pPr>
            <a:lvl6pPr marL="1993621" indent="0">
              <a:buNone/>
              <a:defRPr sz="1400" b="1"/>
            </a:lvl6pPr>
            <a:lvl7pPr marL="2392345" indent="0">
              <a:buNone/>
              <a:defRPr sz="1400" b="1"/>
            </a:lvl7pPr>
            <a:lvl8pPr marL="2791069" indent="0">
              <a:buNone/>
              <a:defRPr sz="1400" b="1"/>
            </a:lvl8pPr>
            <a:lvl9pPr marL="318979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1"/>
            <a:ext cx="3259007" cy="11620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3"/>
            <a:ext cx="5537729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7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98724" indent="0">
              <a:buNone/>
              <a:defRPr sz="1000"/>
            </a:lvl2pPr>
            <a:lvl3pPr marL="797448" indent="0">
              <a:buNone/>
              <a:defRPr sz="900"/>
            </a:lvl3pPr>
            <a:lvl4pPr marL="1196172" indent="0">
              <a:buNone/>
              <a:defRPr sz="800"/>
            </a:lvl4pPr>
            <a:lvl5pPr marL="1594896" indent="0">
              <a:buNone/>
              <a:defRPr sz="800"/>
            </a:lvl5pPr>
            <a:lvl6pPr marL="1993621" indent="0">
              <a:buNone/>
              <a:defRPr sz="800"/>
            </a:lvl6pPr>
            <a:lvl7pPr marL="2392345" indent="0">
              <a:buNone/>
              <a:defRPr sz="800"/>
            </a:lvl7pPr>
            <a:lvl8pPr marL="2791069" indent="0">
              <a:buNone/>
              <a:defRPr sz="800"/>
            </a:lvl8pPr>
            <a:lvl9pPr marL="318979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398724" indent="0">
              <a:buNone/>
              <a:defRPr sz="2400"/>
            </a:lvl2pPr>
            <a:lvl3pPr marL="797448" indent="0">
              <a:buNone/>
              <a:defRPr sz="2100"/>
            </a:lvl3pPr>
            <a:lvl4pPr marL="1196172" indent="0">
              <a:buNone/>
              <a:defRPr sz="1700"/>
            </a:lvl4pPr>
            <a:lvl5pPr marL="1594896" indent="0">
              <a:buNone/>
              <a:defRPr sz="1700"/>
            </a:lvl5pPr>
            <a:lvl6pPr marL="1993621" indent="0">
              <a:buNone/>
              <a:defRPr sz="1700"/>
            </a:lvl6pPr>
            <a:lvl7pPr marL="2392345" indent="0">
              <a:buNone/>
              <a:defRPr sz="1700"/>
            </a:lvl7pPr>
            <a:lvl8pPr marL="2791069" indent="0">
              <a:buNone/>
              <a:defRPr sz="1700"/>
            </a:lvl8pPr>
            <a:lvl9pPr marL="3189793" indent="0">
              <a:buNone/>
              <a:defRPr sz="1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200"/>
            </a:lvl1pPr>
            <a:lvl2pPr marL="398724" indent="0">
              <a:buNone/>
              <a:defRPr sz="1000"/>
            </a:lvl2pPr>
            <a:lvl3pPr marL="797448" indent="0">
              <a:buNone/>
              <a:defRPr sz="900"/>
            </a:lvl3pPr>
            <a:lvl4pPr marL="1196172" indent="0">
              <a:buNone/>
              <a:defRPr sz="800"/>
            </a:lvl4pPr>
            <a:lvl5pPr marL="1594896" indent="0">
              <a:buNone/>
              <a:defRPr sz="800"/>
            </a:lvl5pPr>
            <a:lvl6pPr marL="1993621" indent="0">
              <a:buNone/>
              <a:defRPr sz="800"/>
            </a:lvl6pPr>
            <a:lvl7pPr marL="2392345" indent="0">
              <a:buNone/>
              <a:defRPr sz="800"/>
            </a:lvl7pPr>
            <a:lvl8pPr marL="2791069" indent="0">
              <a:buNone/>
              <a:defRPr sz="800"/>
            </a:lvl8pPr>
            <a:lvl9pPr marL="318979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2" y="274638"/>
            <a:ext cx="8915400" cy="1143000"/>
          </a:xfrm>
          <a:prstGeom prst="rect">
            <a:avLst/>
          </a:prstGeom>
        </p:spPr>
        <p:txBody>
          <a:bodyPr vert="horz" lIns="79745" tIns="39872" rIns="79745" bIns="398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600203"/>
            <a:ext cx="8915400" cy="4525963"/>
          </a:xfrm>
          <a:prstGeom prst="rect">
            <a:avLst/>
          </a:prstGeom>
        </p:spPr>
        <p:txBody>
          <a:bodyPr vert="horz" lIns="79745" tIns="39872" rIns="79745" bIns="398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79745" tIns="39872" rIns="79745" bIns="3987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1AC0-5DDD-4E65-A091-06461772ABA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79745" tIns="39872" rIns="79745" bIns="3987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79745" tIns="39872" rIns="79745" bIns="3987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4762-DB73-45CC-94C5-E5DAB1D5B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797448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043" indent="-299043" algn="l" defTabSz="79744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927" indent="-249203" algn="l" defTabSz="79744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810" indent="-199362" algn="l" defTabSz="79744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5534" indent="-199362" algn="l" defTabSz="797448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4259" indent="-199362" algn="l" defTabSz="797448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2983" indent="-199362" algn="l" defTabSz="79744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707" indent="-199362" algn="l" defTabSz="79744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0431" indent="-199362" algn="l" defTabSz="79744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9155" indent="-199362" algn="l" defTabSz="79744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724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448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6172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896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3621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2345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1069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9793" algn="l" defTabSz="79744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412776"/>
            <a:ext cx="8422518" cy="1872208"/>
          </a:xfrm>
        </p:spPr>
        <p:txBody>
          <a:bodyPr>
            <a:normAutofit/>
          </a:bodyPr>
          <a:lstStyle/>
          <a:p>
            <a:r>
              <a:rPr lang="en-US" sz="3500" b="1" u="sng" dirty="0" smtClean="0">
                <a:latin typeface="Times New Roman" pitchFamily="18" charset="0"/>
                <a:cs typeface="Times New Roman" pitchFamily="18" charset="0"/>
              </a:rPr>
              <a:t>FAKE CURRENCY DETECTION USING DEEP CONVOLUTIONAL NEURAL NETWORK</a:t>
            </a:r>
            <a:endParaRPr lang="en-IN" sz="35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2" y="3789040"/>
            <a:ext cx="69342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 I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S.SHYLAJA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II–MSc(Computer Science)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elevation of color printing technology has increased the rate of fake currency note printing on a very large scale.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the biggest problem faced by many countries including India.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effects that counterfeit money has on society include a reduction in the value of real money.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machines present at banks and other commercial areas to check the authenticity of the currencies.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 a common man does not have access to such systems and hence a need for software to detect fake currency arises, which can be used by common people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existing works to detect a counterfeit note are mostly used on SVM.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proposed system uses CNN Classifiers to detect whether the currency is genuine or counterfeit.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4638"/>
            <a:ext cx="8915400" cy="77809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235048"/>
              </p:ext>
            </p:extLst>
          </p:nvPr>
        </p:nvGraphicFramePr>
        <p:xfrm>
          <a:off x="428500" y="1250424"/>
          <a:ext cx="8916988" cy="506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4"/>
                <a:gridCol w="2304256"/>
                <a:gridCol w="2448272"/>
                <a:gridCol w="1224136"/>
                <a:gridCol w="2160240"/>
              </a:tblGrid>
              <a:tr h="4320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TITLE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AUTHOR 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YEAR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1.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Indian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Currency Fake Note Detection Using Deep Neural Network.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V.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Venkata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Raghu Rami Reddy,</a:t>
                      </a:r>
                    </a:p>
                    <a:p>
                      <a:pPr algn="ctr"/>
                      <a:r>
                        <a:rPr lang="nn-NO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Dr. N.</a:t>
                      </a:r>
                      <a:r>
                        <a:rPr lang="nn-NO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nn-NO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Syed Siraj Ahmed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</a:t>
                      </a:r>
                    </a:p>
                    <a:p>
                      <a:pPr algn="ctr"/>
                      <a:r>
                        <a:rPr lang="en-US" sz="1800" dirty="0" smtClean="0"/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  <a:endParaRPr lang="en-IN" sz="1800" dirty="0"/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Convolutional Neural Networks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Support Vector Classifier 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</a:tr>
              <a:tr h="16025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lang="en-US" sz="1800" dirty="0" smtClean="0"/>
                        <a:t> </a:t>
                      </a:r>
                      <a:endParaRPr lang="en-IN" sz="1800" dirty="0"/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Fake Currency Detection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with Machine Learning Algorithm and Image Processing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Aman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Bhatia ,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Vansh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Kedia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Anshul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Shroff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r>
                        <a:rPr lang="en-US" sz="1800" baseline="0" dirty="0" smtClean="0"/>
                        <a:t>           </a:t>
                      </a:r>
                      <a:r>
                        <a:rPr lang="en-US" sz="1800" dirty="0" smtClean="0"/>
                        <a:t>      </a:t>
                      </a:r>
                      <a:endParaRPr lang="en-IN" sz="1800" dirty="0"/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K-Nearest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Neighbours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Support Vector Classifier , </a:t>
                      </a:r>
                    </a:p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Gradient Boosting Classifier </a:t>
                      </a:r>
                      <a:endParaRPr lang="en-IN" sz="1800" dirty="0"/>
                    </a:p>
                  </a:txBody>
                  <a:tcPr marL="110034" marR="110034"/>
                </a:tc>
              </a:tr>
              <a:tr h="14309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IN" sz="1800" dirty="0"/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Fake Currency Detection 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using Image Processing 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Vidhi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Roy,</a:t>
                      </a:r>
                    </a:p>
                    <a:p>
                      <a:pPr algn="ctr"/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Gangey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Mishra ,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Rahul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Mannadiar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Sushant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Patil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          </a:t>
                      </a:r>
                    </a:p>
                    <a:p>
                      <a:pPr algn="ctr"/>
                      <a:r>
                        <a:rPr lang="en-US" sz="1800" dirty="0" smtClean="0"/>
                        <a:t>   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IN" sz="1800" dirty="0"/>
                    </a:p>
                  </a:txBody>
                  <a:tcPr marL="110034" marR="110034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Image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Processing Techniques</a:t>
                      </a:r>
                      <a:r>
                        <a:rPr lang="en-US" sz="1800" dirty="0" smtClean="0"/>
                        <a:t>       </a:t>
                      </a:r>
                      <a:endParaRPr lang="en-IN" sz="1800" dirty="0"/>
                    </a:p>
                  </a:txBody>
                  <a:tcPr marL="110034" marR="1100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221359"/>
              </p:ext>
            </p:extLst>
          </p:nvPr>
        </p:nvGraphicFramePr>
        <p:xfrm>
          <a:off x="495300" y="1600200"/>
          <a:ext cx="89154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292"/>
                <a:gridCol w="2780868"/>
                <a:gridCol w="1971660"/>
                <a:gridCol w="159450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TITLE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AUTHOR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YEAR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4.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Indian Currency Recognition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Verification using Image Processing 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M.R.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Pujar</a:t>
                      </a:r>
                      <a:endParaRPr lang="en-IN" sz="1800" dirty="0" smtClean="0"/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Image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Processing Techniques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5.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Very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Deep Convolutional Networks for Large-Scale Image Recognition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K.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Simonyan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A.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Zisserman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7974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Convolutional Neural Networks</a:t>
                      </a:r>
                    </a:p>
                    <a:p>
                      <a:pPr algn="ctr"/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existing system, SVM is being used.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SVM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Extracting the features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note.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dataset with noise-free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SVM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processing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1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SVM algorithm does not work well on huge datasets.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results of the SVM algorithm are limited due to the short data set employed.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put into a real-world situation, it does not perform as well as it does now.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of the vast data sets, the system is sluggish, has low accuracy, and consumes a lot of memory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not clearly detect the fake currency.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proposed system uses CNN Classifiers to detect whether the currency is genuine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counterfeit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algorithms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an accurate 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Convolution Neural Networks(CNN)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most widely used these days for image classification tasks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 contains four components,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Convolution Layers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Pooling Layers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Flatten Layers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Dense Layers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finds the currency relevant traits without the need for human intervention.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technique can quickly distinguish between a fake and a genuine note.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Attempt to boost the system's speed.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aim is to increase the accuracy of determining if a note is genuine or counterfeit.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huge data sets, it functioned admirably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Accurately detect the fake currency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0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47" y="1268760"/>
            <a:ext cx="6318702" cy="4896544"/>
          </a:xfrm>
        </p:spPr>
      </p:pic>
    </p:spTree>
    <p:extLst>
      <p:ext uri="{BB962C8B-B14F-4D97-AF65-F5344CB8AC3E}">
        <p14:creationId xmlns:p14="http://schemas.microsoft.com/office/powerpoint/2010/main" val="13300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542</Words>
  <Application>Microsoft Office PowerPoint</Application>
  <PresentationFormat>A4 Paper (210x297 mm)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FAKE CURRENCY DETECTION USING DEEP CONVOLUTIONAL NEURAL NETWORK</vt:lpstr>
      <vt:lpstr>ABSTRACT</vt:lpstr>
      <vt:lpstr>LITERATURE SURVEY</vt:lpstr>
      <vt:lpstr>LITERATURE SURVEY</vt:lpstr>
      <vt:lpstr>EXISTING SYSTEM</vt:lpstr>
      <vt:lpstr>DISADVANTAGES</vt:lpstr>
      <vt:lpstr>PROPOSED SYSTEM</vt:lpstr>
      <vt:lpstr>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CURRENCY DETECTION USING IMAGE PROCESSING</dc:title>
  <dc:creator>Lenovo</dc:creator>
  <cp:lastModifiedBy>Lenovo</cp:lastModifiedBy>
  <cp:revision>43</cp:revision>
  <dcterms:created xsi:type="dcterms:W3CDTF">2022-09-11T14:19:47Z</dcterms:created>
  <dcterms:modified xsi:type="dcterms:W3CDTF">2022-09-13T16:46:57Z</dcterms:modified>
</cp:coreProperties>
</file>