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9" r:id="rId6"/>
    <p:sldId id="288" r:id="rId7"/>
    <p:sldId id="258" r:id="rId8"/>
    <p:sldId id="261" r:id="rId9"/>
    <p:sldId id="300" r:id="rId10"/>
    <p:sldId id="301" r:id="rId11"/>
    <p:sldId id="304" r:id="rId12"/>
    <p:sldId id="286" r:id="rId13"/>
    <p:sldId id="287" r:id="rId14"/>
    <p:sldId id="290" r:id="rId15"/>
    <p:sldId id="291" r:id="rId16"/>
    <p:sldId id="292" r:id="rId17"/>
    <p:sldId id="293" r:id="rId18"/>
    <p:sldId id="294" r:id="rId19"/>
    <p:sldId id="296" r:id="rId20"/>
    <p:sldId id="295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96" d="100"/>
          <a:sy n="96" d="100"/>
        </p:scale>
        <p:origin x="47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5/5/24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onentis.es/ejemplo-de-clustering-con-k-means-en-pyth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cs.pub.ro/courses/ewis/laboratoare/0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MÜŞTERİ SEGMENTASYONU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8052286" cy="2420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PYTHON İLE İSTATİSTİK UYGULAMALAR DÖNEM ÖDEVİ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S. </a:t>
            </a:r>
            <a:r>
              <a:rPr lang="en-US" dirty="0" err="1"/>
              <a:t>Hakan</a:t>
            </a:r>
            <a:r>
              <a:rPr lang="en-US" dirty="0"/>
              <a:t> </a:t>
            </a:r>
            <a:r>
              <a:rPr lang="en-US" dirty="0" err="1"/>
              <a:t>Demirbaş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Berkin M. </a:t>
            </a:r>
            <a:r>
              <a:rPr lang="en-US" dirty="0" err="1"/>
              <a:t>Salatan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Şahin</a:t>
            </a:r>
            <a:r>
              <a:rPr lang="en-US" dirty="0"/>
              <a:t> Bayram</a:t>
            </a:r>
          </a:p>
          <a:p>
            <a:pPr marL="0" indent="0">
              <a:buNone/>
            </a:pPr>
            <a:r>
              <a:rPr lang="en-US" dirty="0"/>
              <a:t>Yusuf </a:t>
            </a:r>
            <a:r>
              <a:rPr lang="en-US" dirty="0" err="1"/>
              <a:t>Tanrıverdi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Prof. Dr. Ali </a:t>
            </a:r>
            <a:r>
              <a:rPr lang="en-US" dirty="0" err="1"/>
              <a:t>Hakan</a:t>
            </a:r>
            <a:r>
              <a:rPr lang="en-US" dirty="0"/>
              <a:t> BÜYÜKLÜ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C824-7799-2F17-8CD1-5D5D8DE8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TR" dirty="0"/>
              <a:t>K</a:t>
            </a:r>
            <a:r>
              <a:rPr lang="en-US" dirty="0"/>
              <a:t>m</a:t>
            </a:r>
            <a:r>
              <a:rPr lang="en-TR" dirty="0"/>
              <a:t>eans </a:t>
            </a:r>
            <a:r>
              <a:rPr lang="en-US" dirty="0"/>
              <a:t>Clustering </a:t>
            </a:r>
            <a:r>
              <a:rPr lang="en-US" dirty="0" err="1"/>
              <a:t>Teorisi</a:t>
            </a:r>
            <a:br>
              <a:rPr lang="en-US" dirty="0"/>
            </a:br>
            <a:endParaRPr lang="en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57CAF-2CD7-E290-45B9-9D5F22A4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0F5E9-AAAC-E598-4434-38F8441E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R" dirty="0"/>
              <a:t>rojedeki Kullanımı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8E05-5D38-93C0-7931-E5318A4D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586705"/>
            <a:ext cx="5651500" cy="4602957"/>
          </a:xfrm>
        </p:spPr>
        <p:txBody>
          <a:bodyPr>
            <a:noAutofit/>
          </a:bodyPr>
          <a:lstStyle/>
          <a:p>
            <a:r>
              <a:rPr lang="en-US" sz="2000" dirty="0"/>
              <a:t>K-Means, </a:t>
            </a:r>
            <a:r>
              <a:rPr lang="en-US" sz="2000" dirty="0" err="1"/>
              <a:t>denetimsiz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kümelenme</a:t>
            </a:r>
            <a:r>
              <a:rPr lang="en-US" sz="2000" dirty="0"/>
              <a:t> </a:t>
            </a:r>
            <a:r>
              <a:rPr lang="en-US" sz="2000" dirty="0" err="1"/>
              <a:t>algoritmasıdır</a:t>
            </a:r>
            <a:r>
              <a:rPr lang="en-US" sz="2000" dirty="0"/>
              <a:t>. Bir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kümesini</a:t>
            </a:r>
            <a:r>
              <a:rPr lang="en-US" sz="2000" dirty="0"/>
              <a:t> </a:t>
            </a:r>
            <a:r>
              <a:rPr lang="en-US" sz="2000" dirty="0" err="1"/>
              <a:t>belirli</a:t>
            </a:r>
            <a:r>
              <a:rPr lang="en-US" sz="2000" dirty="0"/>
              <a:t> </a:t>
            </a:r>
            <a:r>
              <a:rPr lang="en-US" sz="2000" dirty="0" err="1"/>
              <a:t>sayıda</a:t>
            </a:r>
            <a:r>
              <a:rPr lang="en-US" sz="2000" dirty="0"/>
              <a:t> </a:t>
            </a:r>
            <a:r>
              <a:rPr lang="en-US" sz="2000" dirty="0" err="1"/>
              <a:t>küme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grup</a:t>
            </a:r>
            <a:r>
              <a:rPr lang="en-US" sz="2000" dirty="0"/>
              <a:t> </a:t>
            </a:r>
            <a:r>
              <a:rPr lang="en-US" sz="2000" dirty="0" err="1"/>
              <a:t>halinde</a:t>
            </a:r>
            <a:r>
              <a:rPr lang="en-US" sz="2000" dirty="0"/>
              <a:t> </a:t>
            </a:r>
            <a:r>
              <a:rPr lang="en-US" sz="2000" dirty="0" err="1"/>
              <a:t>kümelendirir</a:t>
            </a:r>
            <a:r>
              <a:rPr lang="en-US" sz="2000" dirty="0"/>
              <a:t>. Her </a:t>
            </a:r>
            <a:r>
              <a:rPr lang="en-US" sz="2000" dirty="0" err="1"/>
              <a:t>küme</a:t>
            </a:r>
            <a:r>
              <a:rPr lang="en-US" sz="2000" dirty="0"/>
              <a:t>, </a:t>
            </a:r>
            <a:r>
              <a:rPr lang="en-US" sz="2000" dirty="0" err="1"/>
              <a:t>küme</a:t>
            </a:r>
            <a:r>
              <a:rPr lang="en-US" sz="2000" dirty="0"/>
              <a:t> </a:t>
            </a:r>
            <a:r>
              <a:rPr lang="en-US" sz="2000" dirty="0" err="1"/>
              <a:t>içindeki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noktalarının</a:t>
            </a:r>
            <a:r>
              <a:rPr lang="en-US" sz="2000" dirty="0"/>
              <a:t> </a:t>
            </a:r>
            <a:r>
              <a:rPr lang="en-US" sz="2000" dirty="0" err="1"/>
              <a:t>birbirine</a:t>
            </a:r>
            <a:r>
              <a:rPr lang="en-US" sz="2000" dirty="0"/>
              <a:t> </a:t>
            </a:r>
            <a:r>
              <a:rPr lang="en-US" sz="2000" dirty="0" err="1"/>
              <a:t>benzer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, </a:t>
            </a:r>
            <a:r>
              <a:rPr lang="en-US" sz="2000" dirty="0" err="1"/>
              <a:t>ancak</a:t>
            </a:r>
            <a:r>
              <a:rPr lang="en-US" sz="2000" dirty="0"/>
              <a:t> </a:t>
            </a:r>
            <a:r>
              <a:rPr lang="en-US" sz="2000" dirty="0" err="1"/>
              <a:t>diğer</a:t>
            </a:r>
            <a:r>
              <a:rPr lang="en-US" sz="2000" dirty="0"/>
              <a:t> </a:t>
            </a:r>
            <a:r>
              <a:rPr lang="en-US" sz="2000" dirty="0" err="1"/>
              <a:t>küme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noktalarından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tanımlanır</a:t>
            </a:r>
            <a:r>
              <a:rPr lang="en-US" sz="2000" dirty="0"/>
              <a:t>.</a:t>
            </a:r>
          </a:p>
          <a:p>
            <a:r>
              <a:rPr lang="en-US" sz="2000" dirty="0"/>
              <a:t> K-Means </a:t>
            </a:r>
            <a:r>
              <a:rPr lang="en-US" sz="2000" dirty="0" err="1"/>
              <a:t>algoritması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kümesindeki</a:t>
            </a:r>
            <a:r>
              <a:rPr lang="en-US" sz="2000" dirty="0"/>
              <a:t> </a:t>
            </a:r>
            <a:r>
              <a:rPr lang="en-US" sz="2000" dirty="0" err="1"/>
              <a:t>doğal</a:t>
            </a:r>
            <a:r>
              <a:rPr lang="en-US" sz="2000" dirty="0"/>
              <a:t> </a:t>
            </a:r>
            <a:r>
              <a:rPr lang="en-US" sz="2000" dirty="0" err="1"/>
              <a:t>yapıları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desenleri</a:t>
            </a:r>
            <a:r>
              <a:rPr lang="en-US" sz="2000" dirty="0"/>
              <a:t> </a:t>
            </a:r>
            <a:r>
              <a:rPr lang="en-US" sz="2000" dirty="0" err="1"/>
              <a:t>keşfetmek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sıkça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/>
              <a:t>. </a:t>
            </a:r>
            <a:r>
              <a:rPr lang="en-US" sz="2000" dirty="0" err="1"/>
              <a:t>Özellikle</a:t>
            </a:r>
            <a:r>
              <a:rPr lang="en-US" sz="2000" dirty="0"/>
              <a:t>, </a:t>
            </a:r>
            <a:r>
              <a:rPr lang="en-US" sz="2000" dirty="0" err="1"/>
              <a:t>belirli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benzerlikleri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farklılıkları</a:t>
            </a:r>
            <a:r>
              <a:rPr lang="en-US" sz="2000" dirty="0"/>
              <a:t> </a:t>
            </a:r>
            <a:r>
              <a:rPr lang="en-US" sz="2000" dirty="0" err="1"/>
              <a:t>anlamak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kümesini</a:t>
            </a:r>
            <a:r>
              <a:rPr lang="en-US" sz="2000" dirty="0"/>
              <a:t> </a:t>
            </a:r>
            <a:r>
              <a:rPr lang="en-US" sz="2000" dirty="0" err="1"/>
              <a:t>gruplara</a:t>
            </a:r>
            <a:r>
              <a:rPr lang="en-US" sz="2000" dirty="0"/>
              <a:t> </a:t>
            </a:r>
            <a:r>
              <a:rPr lang="en-US" sz="2000" dirty="0" err="1"/>
              <a:t>ayırmak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küçük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yönetilebilir</a:t>
            </a:r>
            <a:r>
              <a:rPr lang="en-US" sz="2000" dirty="0"/>
              <a:t> </a:t>
            </a:r>
            <a:r>
              <a:rPr lang="en-US" sz="2000" dirty="0" err="1"/>
              <a:t>parçalara</a:t>
            </a:r>
            <a:r>
              <a:rPr lang="en-US" sz="2000" dirty="0"/>
              <a:t> </a:t>
            </a:r>
            <a:r>
              <a:rPr lang="en-US" sz="2000" dirty="0" err="1"/>
              <a:t>bölmek</a:t>
            </a:r>
            <a:r>
              <a:rPr lang="en-US" sz="2000" dirty="0"/>
              <a:t> </a:t>
            </a:r>
            <a:r>
              <a:rPr lang="en-US" sz="2000" dirty="0" err="1"/>
              <a:t>amacıyla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/>
              <a:t>. K-Means </a:t>
            </a:r>
            <a:r>
              <a:rPr lang="en-US" sz="2000" dirty="0" err="1"/>
              <a:t>algoritması</a:t>
            </a:r>
            <a:r>
              <a:rPr lang="en-US" sz="2000" dirty="0"/>
              <a:t>, </a:t>
            </a:r>
            <a:r>
              <a:rPr lang="en-US" sz="2000" dirty="0" err="1"/>
              <a:t>ölçeklenebilir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hızlıdır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nedenle</a:t>
            </a:r>
            <a:r>
              <a:rPr lang="en-US" sz="2000" dirty="0"/>
              <a:t> </a:t>
            </a:r>
            <a:r>
              <a:rPr lang="en-US" sz="2000" dirty="0" err="1"/>
              <a:t>büyük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kümeleri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çalışabilir</a:t>
            </a:r>
            <a:r>
              <a:rPr lang="en-US" sz="2000" dirty="0"/>
              <a:t>.</a:t>
            </a:r>
            <a:endParaRPr lang="en-TR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BBC8B5-FEE6-4F15-C47A-79E663408C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K-Means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Hiyerarşik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yapmaktır</a:t>
            </a:r>
            <a:r>
              <a:rPr lang="en-US" dirty="0"/>
              <a:t>.</a:t>
            </a:r>
          </a:p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kullanırsanız</a:t>
            </a:r>
            <a:r>
              <a:rPr lang="en-US" dirty="0"/>
              <a:t>,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etiketlerini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tanımlayabilirsiniz</a:t>
            </a:r>
            <a:r>
              <a:rPr lang="en-US" dirty="0"/>
              <a:t>.</a:t>
            </a:r>
          </a:p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, K-Means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sizden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(</a:t>
            </a:r>
            <a:r>
              <a:rPr lang="en-US" dirty="0" err="1"/>
              <a:t>n_clusters</a:t>
            </a:r>
            <a:r>
              <a:rPr lang="en-US" dirty="0"/>
              <a:t>) </a:t>
            </a:r>
            <a:r>
              <a:rPr lang="en-US" dirty="0" err="1"/>
              <a:t>belirlemenizi</a:t>
            </a:r>
            <a:r>
              <a:rPr lang="en-US" dirty="0"/>
              <a:t> </a:t>
            </a:r>
            <a:r>
              <a:rPr lang="en-US" dirty="0" err="1"/>
              <a:t>bekler</a:t>
            </a:r>
            <a:r>
              <a:rPr lang="en-US" dirty="0"/>
              <a:t>. Her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şekillerde</a:t>
            </a:r>
            <a:r>
              <a:rPr lang="en-US" dirty="0"/>
              <a:t> </a:t>
            </a:r>
            <a:r>
              <a:rPr lang="en-US" dirty="0" err="1"/>
              <a:t>belirleyebilirsiniz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 Elbow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beklenir</a:t>
            </a:r>
            <a:r>
              <a:rPr lang="en-US" dirty="0"/>
              <a:t>.</a:t>
            </a:r>
          </a:p>
          <a:p>
            <a:r>
              <a:rPr lang="en-US" dirty="0"/>
              <a:t>Son </a:t>
            </a:r>
            <a:r>
              <a:rPr lang="en-US" dirty="0" err="1"/>
              <a:t>olarak</a:t>
            </a:r>
            <a:r>
              <a:rPr lang="en-US" dirty="0"/>
              <a:t>, her </a:t>
            </a:r>
            <a:r>
              <a:rPr lang="en-US" dirty="0" err="1"/>
              <a:t>analizde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her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etiketleme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2677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D694D-CA3C-CBED-7379-EA6F4998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F442-C813-141F-C004-661B9438B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                            </a:t>
            </a:r>
            <a:r>
              <a:rPr lang="en-US" sz="2400" b="1" dirty="0" err="1"/>
              <a:t>Aşamaları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oluşturacağımızı</a:t>
            </a:r>
            <a:r>
              <a:rPr lang="en-US" dirty="0"/>
              <a:t> </a:t>
            </a:r>
            <a:r>
              <a:rPr lang="en-US" dirty="0" err="1"/>
              <a:t>belirtiriz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random </a:t>
            </a:r>
            <a:r>
              <a:rPr lang="en-US" dirty="0" err="1"/>
              <a:t>olarak</a:t>
            </a:r>
            <a:r>
              <a:rPr lang="en-US" dirty="0"/>
              <a:t> ilk </a:t>
            </a:r>
            <a:r>
              <a:rPr lang="en-US" dirty="0" err="1"/>
              <a:t>centroidler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</a:t>
            </a:r>
          </a:p>
          <a:p>
            <a:r>
              <a:rPr lang="en-US" dirty="0"/>
              <a:t> Veri </a:t>
            </a:r>
            <a:r>
              <a:rPr lang="en-US" dirty="0" err="1"/>
              <a:t>gözlemlerinin</a:t>
            </a:r>
            <a:r>
              <a:rPr lang="en-US" dirty="0"/>
              <a:t> </a:t>
            </a:r>
            <a:r>
              <a:rPr lang="en-US" dirty="0" err="1"/>
              <a:t>centroidlere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uzaklıkları</a:t>
            </a:r>
            <a:r>
              <a:rPr lang="en-US" dirty="0"/>
              <a:t> </a:t>
            </a:r>
            <a:r>
              <a:rPr lang="en-US" dirty="0" err="1"/>
              <a:t>hesaplanarak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gözlemleri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oldukları</a:t>
            </a:r>
            <a:r>
              <a:rPr lang="en-US" dirty="0"/>
              <a:t> </a:t>
            </a:r>
            <a:r>
              <a:rPr lang="en-US" dirty="0" err="1"/>
              <a:t>centroidlere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kümelere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Atadığı</a:t>
            </a:r>
            <a:r>
              <a:rPr lang="en-US" dirty="0"/>
              <a:t> </a:t>
            </a:r>
            <a:r>
              <a:rPr lang="en-US" dirty="0" err="1"/>
              <a:t>gözlemlerle</a:t>
            </a:r>
            <a:r>
              <a:rPr lang="en-US" dirty="0"/>
              <a:t> </a:t>
            </a:r>
            <a:r>
              <a:rPr lang="en-US" dirty="0" err="1"/>
              <a:t>centroidler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mesafeye</a:t>
            </a:r>
            <a:r>
              <a:rPr lang="en-US" dirty="0"/>
              <a:t> </a:t>
            </a:r>
            <a:r>
              <a:rPr lang="en-US" dirty="0" err="1"/>
              <a:t>bakıp</a:t>
            </a:r>
            <a:r>
              <a:rPr lang="en-US" dirty="0"/>
              <a:t> </a:t>
            </a:r>
            <a:r>
              <a:rPr lang="en-US" dirty="0" err="1"/>
              <a:t>centroidlerin</a:t>
            </a:r>
            <a:r>
              <a:rPr lang="en-US" dirty="0"/>
              <a:t> </a:t>
            </a:r>
            <a:r>
              <a:rPr lang="en-US" dirty="0" err="1"/>
              <a:t>konumunu</a:t>
            </a:r>
            <a:r>
              <a:rPr lang="en-US" dirty="0"/>
              <a:t> </a:t>
            </a:r>
            <a:r>
              <a:rPr lang="en-US" dirty="0" err="1"/>
              <a:t>günceller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İterasyona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yapabiliriz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kullanırsak</a:t>
            </a:r>
            <a:r>
              <a:rPr lang="en-US" dirty="0"/>
              <a:t>,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etiketlerini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tanımlayabiliriz</a:t>
            </a:r>
            <a:r>
              <a:rPr lang="en-US" dirty="0"/>
              <a:t>.</a:t>
            </a:r>
            <a:endParaRPr lang="en-TR" dirty="0"/>
          </a:p>
        </p:txBody>
      </p:sp>
      <p:pic>
        <p:nvPicPr>
          <p:cNvPr id="6" name="Picture 5" descr="A diagram of a diagram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4740BAEB-E902-F94F-1AC6-1EFB739A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2500" y="2637481"/>
            <a:ext cx="4445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A5D9-4359-F592-5379-3C70EA17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Elbow Metodu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32628-FA06-45A3-B8AF-4DFCEE3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E0F1D-2A15-4B3A-D4F8-B00BE7353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050" y="1229970"/>
            <a:ext cx="5651500" cy="29689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Optimal </a:t>
            </a:r>
            <a:r>
              <a:rPr lang="en-US" sz="1400" dirty="0" err="1"/>
              <a:t>küme</a:t>
            </a:r>
            <a:r>
              <a:rPr lang="en-US" sz="1400" dirty="0"/>
              <a:t> </a:t>
            </a:r>
            <a:r>
              <a:rPr lang="en-US" sz="1400" dirty="0" err="1"/>
              <a:t>sayısını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yöntemdir</a:t>
            </a:r>
            <a:r>
              <a:rPr lang="en-US" sz="1400" dirty="0"/>
              <a:t>.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k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modelimizi</a:t>
            </a:r>
            <a:r>
              <a:rPr lang="en-US" sz="1400" dirty="0"/>
              <a:t> </a:t>
            </a:r>
            <a:r>
              <a:rPr lang="en-US" sz="1400" dirty="0" err="1"/>
              <a:t>çalıştırırız</a:t>
            </a:r>
            <a:r>
              <a:rPr lang="en-US" sz="1400" dirty="0"/>
              <a:t>.</a:t>
            </a:r>
          </a:p>
          <a:p>
            <a:r>
              <a:rPr lang="en-US" sz="1400" dirty="0"/>
              <a:t> Her k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datamızdan</a:t>
            </a:r>
            <a:r>
              <a:rPr lang="en-US" sz="1400" dirty="0"/>
              <a:t> </a:t>
            </a:r>
            <a:r>
              <a:rPr lang="en-US" sz="1400" dirty="0" err="1"/>
              <a:t>elde</a:t>
            </a:r>
            <a:r>
              <a:rPr lang="en-US" sz="1400" dirty="0"/>
              <a:t> </a:t>
            </a:r>
            <a:r>
              <a:rPr lang="en-US" sz="1400" dirty="0" err="1"/>
              <a:t>edilecek</a:t>
            </a:r>
            <a:r>
              <a:rPr lang="en-US" sz="1400" dirty="0"/>
              <a:t> inertia (SSD)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hesaplanır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çizdirilir</a:t>
            </a:r>
            <a:r>
              <a:rPr lang="en-US" sz="1400" dirty="0"/>
              <a:t>.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Inertia'da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hızlı</a:t>
            </a:r>
            <a:r>
              <a:rPr lang="en-US" sz="1400" dirty="0"/>
              <a:t> </a:t>
            </a:r>
            <a:r>
              <a:rPr lang="en-US" sz="1400" dirty="0" err="1"/>
              <a:t>düşüşün</a:t>
            </a:r>
            <a:r>
              <a:rPr lang="en-US" sz="1400" dirty="0"/>
              <a:t> </a:t>
            </a:r>
            <a:r>
              <a:rPr lang="en-US" sz="1400" dirty="0" err="1"/>
              <a:t>bittiği</a:t>
            </a:r>
            <a:r>
              <a:rPr lang="en-US" sz="1400" dirty="0"/>
              <a:t> </a:t>
            </a:r>
            <a:r>
              <a:rPr lang="en-US" sz="1400" dirty="0" err="1"/>
              <a:t>noktada</a:t>
            </a:r>
            <a:r>
              <a:rPr lang="en-US" sz="1400" dirty="0"/>
              <a:t>, </a:t>
            </a:r>
            <a:r>
              <a:rPr lang="en-US" sz="1400" dirty="0" err="1"/>
              <a:t>yani</a:t>
            </a:r>
            <a:r>
              <a:rPr lang="en-US" sz="1400" dirty="0"/>
              <a:t> </a:t>
            </a:r>
            <a:r>
              <a:rPr lang="en-US" sz="1400" dirty="0" err="1"/>
              <a:t>grafikte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dirsek</a:t>
            </a:r>
            <a:r>
              <a:rPr lang="en-US" sz="1400" dirty="0"/>
              <a:t> </a:t>
            </a:r>
            <a:r>
              <a:rPr lang="en-US" sz="1400" dirty="0" err="1"/>
              <a:t>oluştuğu</a:t>
            </a:r>
            <a:r>
              <a:rPr lang="en-US" sz="1400" dirty="0"/>
              <a:t> </a:t>
            </a:r>
            <a:r>
              <a:rPr lang="en-US" sz="1400" dirty="0" err="1"/>
              <a:t>noktada</a:t>
            </a:r>
            <a:r>
              <a:rPr lang="en-US" sz="1400" dirty="0"/>
              <a:t>, optimal k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bulunur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Inertia'nın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küçük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nokta</a:t>
            </a:r>
            <a:r>
              <a:rPr lang="en-US" sz="1400" dirty="0"/>
              <a:t>, </a:t>
            </a:r>
            <a:r>
              <a:rPr lang="en-US" sz="1400" dirty="0" err="1"/>
              <a:t>genellikle</a:t>
            </a:r>
            <a:r>
              <a:rPr lang="en-US" sz="1400" dirty="0"/>
              <a:t> </a:t>
            </a:r>
            <a:r>
              <a:rPr lang="en-US" sz="1400" dirty="0" err="1"/>
              <a:t>gözlem</a:t>
            </a:r>
            <a:r>
              <a:rPr lang="en-US" sz="1400" dirty="0"/>
              <a:t> </a:t>
            </a:r>
            <a:r>
              <a:rPr lang="en-US" sz="1400" dirty="0" err="1"/>
              <a:t>sayısı</a:t>
            </a:r>
            <a:r>
              <a:rPr lang="en-US" sz="1400" dirty="0"/>
              <a:t> </a:t>
            </a:r>
            <a:r>
              <a:rPr lang="en-US" sz="1400" dirty="0" err="1"/>
              <a:t>kadar</a:t>
            </a:r>
            <a:r>
              <a:rPr lang="en-US" sz="1400" dirty="0"/>
              <a:t> </a:t>
            </a:r>
            <a:r>
              <a:rPr lang="en-US" sz="1400" dirty="0" err="1"/>
              <a:t>küme</a:t>
            </a:r>
            <a:r>
              <a:rPr lang="en-US" sz="1400" dirty="0"/>
              <a:t> </a:t>
            </a:r>
            <a:r>
              <a:rPr lang="en-US" sz="1400" dirty="0" err="1"/>
              <a:t>demektir</a:t>
            </a:r>
            <a:r>
              <a:rPr lang="en-US" sz="1400" dirty="0"/>
              <a:t> ki </a:t>
            </a:r>
            <a:r>
              <a:rPr lang="en-US" sz="1400" dirty="0" err="1"/>
              <a:t>bu</a:t>
            </a:r>
            <a:r>
              <a:rPr lang="en-US" sz="1400" dirty="0"/>
              <a:t> da </a:t>
            </a:r>
            <a:r>
              <a:rPr lang="en-US" sz="1400" dirty="0" err="1"/>
              <a:t>kümeleme</a:t>
            </a:r>
            <a:r>
              <a:rPr lang="en-US" sz="1400" dirty="0"/>
              <a:t> </a:t>
            </a:r>
            <a:r>
              <a:rPr lang="en-US" sz="1400" dirty="0" err="1"/>
              <a:t>mantığına</a:t>
            </a:r>
            <a:r>
              <a:rPr lang="en-US" sz="1400" dirty="0"/>
              <a:t> </a:t>
            </a:r>
            <a:r>
              <a:rPr lang="en-US" sz="1400" dirty="0" err="1"/>
              <a:t>aykırıdır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F220D-B811-E15E-3A85-5A3F039F6D97}"/>
              </a:ext>
            </a:extLst>
          </p:cNvPr>
          <p:cNvSpPr txBox="1"/>
          <p:nvPr/>
        </p:nvSpPr>
        <p:spPr>
          <a:xfrm>
            <a:off x="400050" y="4350458"/>
            <a:ext cx="565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SSD (Sum of Squared Distances) - Inertia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Elbow </a:t>
            </a:r>
            <a:r>
              <a:rPr lang="en-US" sz="1400" dirty="0" err="1">
                <a:solidFill>
                  <a:schemeClr val="bg1"/>
                </a:solidFill>
              </a:rPr>
              <a:t>metoduyla</a:t>
            </a:r>
            <a:r>
              <a:rPr lang="en-US" sz="1400" dirty="0">
                <a:solidFill>
                  <a:schemeClr val="bg1"/>
                </a:solidFill>
              </a:rPr>
              <a:t> optimal </a:t>
            </a:r>
            <a:r>
              <a:rPr lang="en-US" sz="1400" dirty="0" err="1">
                <a:solidFill>
                  <a:schemeClr val="bg1"/>
                </a:solidFill>
              </a:rPr>
              <a:t>k'nın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belirlenmesinde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kullanılır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Her </a:t>
            </a:r>
            <a:r>
              <a:rPr lang="en-US" sz="1400" dirty="0" err="1">
                <a:solidFill>
                  <a:schemeClr val="bg1"/>
                </a:solidFill>
              </a:rPr>
              <a:t>bir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noktasının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centroidlere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uzaklıklarının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karelerinin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toplamı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alınarak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hesaplanır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Inertia'yı</a:t>
            </a:r>
            <a:r>
              <a:rPr lang="en-US" sz="1400" dirty="0">
                <a:solidFill>
                  <a:schemeClr val="bg1"/>
                </a:solidFill>
              </a:rPr>
              <a:t> minimize </a:t>
            </a:r>
            <a:r>
              <a:rPr lang="en-US" sz="1400" dirty="0" err="1">
                <a:solidFill>
                  <a:schemeClr val="bg1"/>
                </a:solidFill>
              </a:rPr>
              <a:t>etmek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hedeflenir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İterasyon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inertia'nın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küçük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olduğu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noktada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durur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kümeleme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tamamlanır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Inertia ne </a:t>
            </a:r>
            <a:r>
              <a:rPr lang="en-US" sz="1400" dirty="0" err="1">
                <a:solidFill>
                  <a:schemeClr val="bg1"/>
                </a:solidFill>
              </a:rPr>
              <a:t>kadar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küçükse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veri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noktalarımızın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centroidlere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kadar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yakın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olduğu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anlamına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gelir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yani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kümeleme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daha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başarılı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olur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TR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hand with a line and a circle&#10;&#10;Description automatically generated">
            <a:extLst>
              <a:ext uri="{FF2B5EF4-FFF2-40B4-BE49-F238E27FC236}">
                <a16:creationId xmlns:a16="http://schemas.microsoft.com/office/drawing/2014/main" id="{7E63A0BF-8C22-24F6-B59C-46C31F95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1898650"/>
            <a:ext cx="4165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5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2FE5-8CC8-48F8-217E-7FBBC856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007554"/>
            <a:ext cx="11214100" cy="535531"/>
          </a:xfrm>
        </p:spPr>
        <p:txBody>
          <a:bodyPr/>
          <a:lstStyle/>
          <a:p>
            <a:r>
              <a:rPr lang="en-TR" dirty="0"/>
              <a:t>       Distorsiyon skoru                       Silhouette Katsayısı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23F60-7850-F2E2-15C0-AD97B226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2F347-14EB-1A45-B8AD-23DBA91D1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651500" cy="409324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* Optimal k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SSD'den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noktasının</a:t>
            </a:r>
            <a:r>
              <a:rPr lang="en-US" dirty="0"/>
              <a:t> </a:t>
            </a:r>
            <a:r>
              <a:rPr lang="en-US" dirty="0" err="1"/>
              <a:t>centroidine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uzaklığının</a:t>
            </a:r>
            <a:r>
              <a:rPr lang="en-US" dirty="0"/>
              <a:t> </a:t>
            </a:r>
            <a:r>
              <a:rPr lang="en-US" dirty="0" err="1"/>
              <a:t>karesinin</a:t>
            </a:r>
            <a:r>
              <a:rPr lang="en-US" dirty="0"/>
              <a:t> </a:t>
            </a:r>
            <a:r>
              <a:rPr lang="en-US" dirty="0" err="1"/>
              <a:t>toplamını</a:t>
            </a:r>
            <a:r>
              <a:rPr lang="en-US" dirty="0"/>
              <a:t> </a:t>
            </a:r>
            <a:r>
              <a:rPr lang="en-US" dirty="0" err="1"/>
              <a:t>gözlem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böler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ortalamasını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dirty="0"/>
              <a:t>* SSD (Inertia)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karşılaştırıldığında</a:t>
            </a:r>
            <a:r>
              <a:rPr lang="en-US" dirty="0"/>
              <a:t>, </a:t>
            </a:r>
            <a:r>
              <a:rPr lang="en-US" dirty="0" err="1"/>
              <a:t>distorsiyon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uzaklıkların</a:t>
            </a:r>
            <a:r>
              <a:rPr lang="en-US" dirty="0"/>
              <a:t> </a:t>
            </a:r>
            <a:r>
              <a:rPr lang="en-US" dirty="0" err="1"/>
              <a:t>toplamlarını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ortalamalarını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Distorsiyon</a:t>
            </a:r>
            <a:r>
              <a:rPr lang="en-US" dirty="0"/>
              <a:t>,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ortalaması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. Bu </a:t>
            </a:r>
            <a:r>
              <a:rPr lang="en-US" dirty="0" err="1"/>
              <a:t>değer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düşükse</a:t>
            </a:r>
            <a:r>
              <a:rPr lang="en-US" dirty="0"/>
              <a:t>,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başarılıdır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AE6CB-A79E-187D-DF24-2AFEC264A2D4}"/>
              </a:ext>
            </a:extLst>
          </p:cNvPr>
          <p:cNvSpPr txBox="1"/>
          <p:nvPr/>
        </p:nvSpPr>
        <p:spPr>
          <a:xfrm>
            <a:off x="6652846" y="1543085"/>
            <a:ext cx="50057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* </a:t>
            </a:r>
            <a:r>
              <a:rPr lang="en-US" sz="1600" dirty="0" err="1">
                <a:solidFill>
                  <a:schemeClr val="bg1"/>
                </a:solidFill>
              </a:rPr>
              <a:t>Kümeleme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kalitesini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değerlendirmek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kullanılır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özellikle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labellarımız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bilgimiz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yoksa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önemlidir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* İlk </a:t>
            </a:r>
            <a:r>
              <a:rPr lang="en-US" sz="1600" dirty="0" err="1">
                <a:solidFill>
                  <a:schemeClr val="bg1"/>
                </a:solidFill>
              </a:rPr>
              <a:t>olarak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küme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içindeki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bütün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gözlemlerin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birbirlerine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uzaklıklarını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bulur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* </a:t>
            </a:r>
            <a:r>
              <a:rPr lang="en-US" sz="1600" dirty="0" err="1">
                <a:solidFill>
                  <a:schemeClr val="bg1"/>
                </a:solidFill>
              </a:rPr>
              <a:t>Sonrasında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küme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içindeki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gözlemlerin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diğer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kümelerdeki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gözlemlere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uzaklıklarını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bulur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* Her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gözlem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hesaplanır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skorlar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kullanılarak</a:t>
            </a:r>
            <a:r>
              <a:rPr lang="en-US" sz="1600" dirty="0">
                <a:solidFill>
                  <a:schemeClr val="bg1"/>
                </a:solidFill>
              </a:rPr>
              <a:t> her </a:t>
            </a:r>
            <a:r>
              <a:rPr lang="en-US" sz="1600" dirty="0" err="1">
                <a:solidFill>
                  <a:schemeClr val="bg1"/>
                </a:solidFill>
              </a:rPr>
              <a:t>küme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ortalama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edilir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* Silhouette </a:t>
            </a:r>
            <a:r>
              <a:rPr lang="en-US" sz="1600" dirty="0" err="1">
                <a:solidFill>
                  <a:schemeClr val="bg1"/>
                </a:solidFill>
              </a:rPr>
              <a:t>katsayısı</a:t>
            </a:r>
            <a:r>
              <a:rPr lang="en-US" sz="1600" dirty="0">
                <a:solidFill>
                  <a:schemeClr val="bg1"/>
                </a:solidFill>
              </a:rPr>
              <a:t>, 1'e </a:t>
            </a:r>
            <a:r>
              <a:rPr lang="en-US" sz="1600" dirty="0" err="1">
                <a:solidFill>
                  <a:schemeClr val="bg1"/>
                </a:solidFill>
              </a:rPr>
              <a:t>yakınsa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iyi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kümeleme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olduğunu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gösterir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* </a:t>
            </a:r>
            <a:r>
              <a:rPr lang="en-US" sz="1600" dirty="0" err="1">
                <a:solidFill>
                  <a:schemeClr val="bg1"/>
                </a:solidFill>
              </a:rPr>
              <a:t>Amaç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küme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içindeki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mesafenin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düşük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kümeler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arası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mesafenin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büyük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olmasıdır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* Inertia </a:t>
            </a:r>
            <a:r>
              <a:rPr lang="en-US" sz="1600" dirty="0" err="1">
                <a:solidFill>
                  <a:schemeClr val="bg1"/>
                </a:solidFill>
              </a:rPr>
              <a:t>küme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mesafe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ilgilenirken</a:t>
            </a:r>
            <a:r>
              <a:rPr lang="en-US" sz="1600" dirty="0">
                <a:solidFill>
                  <a:schemeClr val="bg1"/>
                </a:solidFill>
              </a:rPr>
              <a:t>, Silhouette </a:t>
            </a:r>
            <a:r>
              <a:rPr lang="en-US" sz="1600" dirty="0" err="1">
                <a:solidFill>
                  <a:schemeClr val="bg1"/>
                </a:solidFill>
              </a:rPr>
              <a:t>katsayısı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kümeler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arası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mesafe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ilgilenir</a:t>
            </a:r>
            <a:endParaRPr lang="en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7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0C24-CCDF-BD1C-2028-4DD158C3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Hierarchical Clustering</a:t>
            </a:r>
            <a:br>
              <a:rPr lang="en-US" dirty="0"/>
            </a:br>
            <a:endParaRPr lang="en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A77FA-8E88-7943-17E7-63C50953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483EF-F968-09BA-F3FB-894E67938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6515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Biz </a:t>
            </a:r>
            <a:r>
              <a:rPr lang="en-US" sz="2000" dirty="0" err="1"/>
              <a:t>şu</a:t>
            </a:r>
            <a:r>
              <a:rPr lang="en-US" sz="2000" dirty="0"/>
              <a:t> ana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Kmeans</a:t>
            </a:r>
            <a:r>
              <a:rPr lang="en-US" sz="2000" dirty="0"/>
              <a:t> </a:t>
            </a:r>
            <a:r>
              <a:rPr lang="en-US" sz="2000" dirty="0" err="1"/>
              <a:t>algoritması</a:t>
            </a:r>
            <a:r>
              <a:rPr lang="en-US" sz="2000" dirty="0"/>
              <a:t> </a:t>
            </a:r>
            <a:r>
              <a:rPr lang="en-US" sz="2000" dirty="0" err="1"/>
              <a:t>üzerinden</a:t>
            </a:r>
            <a:r>
              <a:rPr lang="en-US" sz="2000" dirty="0"/>
              <a:t> </a:t>
            </a:r>
            <a:r>
              <a:rPr lang="en-US" sz="2000" dirty="0" err="1"/>
              <a:t>çıkarımlarımızı</a:t>
            </a:r>
            <a:r>
              <a:rPr lang="en-US" sz="2000" dirty="0"/>
              <a:t> </a:t>
            </a:r>
            <a:r>
              <a:rPr lang="en-US" sz="2000" dirty="0" err="1"/>
              <a:t>yaptık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Bir </a:t>
            </a:r>
            <a:r>
              <a:rPr lang="en-US" sz="2000" dirty="0" err="1"/>
              <a:t>diğer</a:t>
            </a:r>
            <a:r>
              <a:rPr lang="en-US" sz="2000" dirty="0"/>
              <a:t> clustering </a:t>
            </a:r>
            <a:r>
              <a:rPr lang="en-US" sz="2000" dirty="0" err="1"/>
              <a:t>algoritması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Hierarchical Clustering </a:t>
            </a:r>
            <a:r>
              <a:rPr lang="en-US" sz="2000" dirty="0" err="1"/>
              <a:t>ile</a:t>
            </a:r>
            <a:r>
              <a:rPr lang="en-US" sz="2000" dirty="0"/>
              <a:t> de </a:t>
            </a:r>
            <a:r>
              <a:rPr lang="en-US" sz="2000" dirty="0" err="1"/>
              <a:t>sonuçları</a:t>
            </a:r>
            <a:r>
              <a:rPr lang="en-US" sz="2000" dirty="0"/>
              <a:t> </a:t>
            </a:r>
            <a:r>
              <a:rPr lang="en-US" sz="2000" dirty="0" err="1"/>
              <a:t>alacağız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karşılaştıracağız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Dikkat</a:t>
            </a:r>
            <a:r>
              <a:rPr lang="en-US" sz="2000" dirty="0"/>
              <a:t> </a:t>
            </a:r>
            <a:r>
              <a:rPr lang="en-US" sz="2000" dirty="0" err="1"/>
              <a:t>etmemiz</a:t>
            </a:r>
            <a:r>
              <a:rPr lang="en-US" sz="2000" dirty="0"/>
              <a:t> </a:t>
            </a:r>
            <a:r>
              <a:rPr lang="en-US" sz="2000" dirty="0" err="1"/>
              <a:t>gereken</a:t>
            </a:r>
            <a:r>
              <a:rPr lang="en-US" sz="2000" dirty="0"/>
              <a:t> </a:t>
            </a:r>
            <a:r>
              <a:rPr lang="en-US" sz="2000" dirty="0" err="1"/>
              <a:t>husus</a:t>
            </a:r>
            <a:r>
              <a:rPr lang="en-US" sz="2000" dirty="0"/>
              <a:t> </a:t>
            </a:r>
            <a:r>
              <a:rPr lang="en-US" sz="2000" dirty="0" err="1"/>
              <a:t>kmeans'teki</a:t>
            </a:r>
            <a:r>
              <a:rPr lang="en-US" sz="2000" dirty="0"/>
              <a:t> cluster </a:t>
            </a:r>
            <a:r>
              <a:rPr lang="en-US" sz="2000" dirty="0" err="1"/>
              <a:t>sayılarımızı</a:t>
            </a:r>
            <a:r>
              <a:rPr lang="en-US" sz="2000" dirty="0"/>
              <a:t> </a:t>
            </a:r>
            <a:r>
              <a:rPr lang="en-US" sz="2000" dirty="0" err="1"/>
              <a:t>göz</a:t>
            </a:r>
            <a:r>
              <a:rPr lang="en-US" sz="2000" dirty="0"/>
              <a:t> </a:t>
            </a:r>
            <a:r>
              <a:rPr lang="en-US" sz="2000" dirty="0" err="1"/>
              <a:t>önünde</a:t>
            </a:r>
            <a:r>
              <a:rPr lang="en-US" sz="2000" dirty="0"/>
              <a:t> </a:t>
            </a:r>
            <a:r>
              <a:rPr lang="en-US" sz="2000" dirty="0" err="1"/>
              <a:t>bulundurcağız</a:t>
            </a:r>
            <a:r>
              <a:rPr lang="en-US" sz="2000" dirty="0"/>
              <a:t> ki </a:t>
            </a:r>
            <a:r>
              <a:rPr lang="en-US" sz="2000" dirty="0" err="1"/>
              <a:t>farklılıkları</a:t>
            </a:r>
            <a:r>
              <a:rPr lang="en-US" sz="2000" dirty="0"/>
              <a:t> </a:t>
            </a:r>
            <a:r>
              <a:rPr lang="en-US" sz="2000" dirty="0" err="1"/>
              <a:t>bulalım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B7E5F-28F0-1875-894A-8B81CA1FEEA4}"/>
              </a:ext>
            </a:extLst>
          </p:cNvPr>
          <p:cNvSpPr txBox="1"/>
          <p:nvPr/>
        </p:nvSpPr>
        <p:spPr>
          <a:xfrm>
            <a:off x="6096000" y="1662796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Amaç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gözlemleri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birbirlerine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benzerliklerine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göre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kümelerine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ayırmaktır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Gözlemler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fazla</a:t>
            </a:r>
            <a:r>
              <a:rPr lang="en-US" sz="2000" dirty="0">
                <a:solidFill>
                  <a:schemeClr val="bg1"/>
                </a:solidFill>
              </a:rPr>
              <a:t> alt </a:t>
            </a:r>
            <a:r>
              <a:rPr lang="en-US" sz="2000" dirty="0" err="1">
                <a:solidFill>
                  <a:schemeClr val="bg1"/>
                </a:solidFill>
              </a:rPr>
              <a:t>sayıda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kümeye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ayrılmak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istendiğinde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kullanılır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Hiyerarşik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kümeleme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yöntemlerinde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küme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sayısına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dendogram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sonuçlarına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bakarak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verilirken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hiyerarşik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olmayan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yöntemlerde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küme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sayısı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uygulama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yapılmadan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önce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belirlenir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İki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metotumuz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vardır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en-TR" sz="2000" b="1" dirty="0">
              <a:solidFill>
                <a:schemeClr val="bg1"/>
              </a:solidFill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0CCA7EF-5086-13B9-C3F1-22AEF4BD2B7F}"/>
              </a:ext>
            </a:extLst>
          </p:cNvPr>
          <p:cNvSpPr/>
          <p:nvPr/>
        </p:nvSpPr>
        <p:spPr>
          <a:xfrm rot="4113268">
            <a:off x="5117926" y="4367901"/>
            <a:ext cx="768626" cy="18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A585F-294B-E13A-EBCC-B1ACDA8E1982}"/>
              </a:ext>
            </a:extLst>
          </p:cNvPr>
          <p:cNvSpPr txBox="1"/>
          <p:nvPr/>
        </p:nvSpPr>
        <p:spPr>
          <a:xfrm>
            <a:off x="444500" y="5459896"/>
            <a:ext cx="406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Agglomerative </a:t>
            </a:r>
            <a:r>
              <a:rPr lang="en-US" sz="2400" dirty="0" err="1">
                <a:solidFill>
                  <a:schemeClr val="bg1"/>
                </a:solidFill>
              </a:rPr>
              <a:t>Kümeleme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Divisive </a:t>
            </a:r>
            <a:r>
              <a:rPr lang="en-US" sz="2400" dirty="0" err="1">
                <a:solidFill>
                  <a:schemeClr val="bg1"/>
                </a:solidFill>
              </a:rPr>
              <a:t>Kümeleme</a:t>
            </a:r>
            <a:endParaRPr lang="en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4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FC0A-6A89-A43D-5650-EC5515C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      Agglomerative </a:t>
            </a:r>
            <a:r>
              <a:rPr lang="en-US" dirty="0" err="1"/>
              <a:t>kümeleme</a:t>
            </a:r>
            <a:endParaRPr lang="en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AD95BF-4C61-22A5-5955-4A805BE1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ED22-EA43-30A6-2BFB-55548B829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257" y="1634005"/>
            <a:ext cx="5982804" cy="4093243"/>
          </a:xfrm>
        </p:spPr>
        <p:txBody>
          <a:bodyPr/>
          <a:lstStyle/>
          <a:p>
            <a:r>
              <a:rPr lang="en-US" sz="1800" dirty="0" err="1"/>
              <a:t>Aşağıdan</a:t>
            </a:r>
            <a:r>
              <a:rPr lang="en-US" sz="1800" dirty="0"/>
              <a:t> </a:t>
            </a:r>
            <a:r>
              <a:rPr lang="en-US" sz="1800" dirty="0" err="1"/>
              <a:t>yukarı</a:t>
            </a:r>
            <a:r>
              <a:rPr lang="en-US" sz="1800" dirty="0"/>
              <a:t> - </a:t>
            </a:r>
            <a:r>
              <a:rPr lang="en-US" sz="1800" dirty="0" err="1"/>
              <a:t>tümevarım</a:t>
            </a:r>
            <a:r>
              <a:rPr lang="en-US" sz="1800" dirty="0"/>
              <a:t>.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</a:t>
            </a:r>
            <a:r>
              <a:rPr lang="en-US" sz="1800" dirty="0" err="1"/>
              <a:t>kullanılan</a:t>
            </a:r>
            <a:r>
              <a:rPr lang="en-US" sz="1800" dirty="0"/>
              <a:t> </a:t>
            </a:r>
            <a:r>
              <a:rPr lang="en-US" sz="1800" dirty="0" err="1"/>
              <a:t>metot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Herbir</a:t>
            </a:r>
            <a:r>
              <a:rPr lang="en-US" sz="1800" dirty="0"/>
              <a:t> </a:t>
            </a:r>
            <a:r>
              <a:rPr lang="en-US" sz="1800" dirty="0" err="1"/>
              <a:t>gözleme</a:t>
            </a:r>
            <a:r>
              <a:rPr lang="en-US" sz="1800" dirty="0"/>
              <a:t> </a:t>
            </a:r>
            <a:r>
              <a:rPr lang="en-US" sz="1800" dirty="0" err="1"/>
              <a:t>bakarak</a:t>
            </a:r>
            <a:r>
              <a:rPr lang="en-US" sz="1800" dirty="0"/>
              <a:t> </a:t>
            </a:r>
            <a:r>
              <a:rPr lang="en-US" sz="1800" dirty="0" err="1"/>
              <a:t>benzerliklerine</a:t>
            </a:r>
            <a:r>
              <a:rPr lang="en-US" sz="1800" dirty="0"/>
              <a:t> </a:t>
            </a:r>
            <a:r>
              <a:rPr lang="en-US" sz="1800" dirty="0" err="1"/>
              <a:t>göre</a:t>
            </a:r>
            <a:r>
              <a:rPr lang="en-US" sz="1800" dirty="0"/>
              <a:t> </a:t>
            </a:r>
            <a:r>
              <a:rPr lang="en-US" sz="1800" dirty="0" err="1"/>
              <a:t>birleştire</a:t>
            </a:r>
            <a:r>
              <a:rPr lang="en-US" sz="1800" dirty="0"/>
              <a:t> </a:t>
            </a:r>
            <a:r>
              <a:rPr lang="en-US" sz="1800" dirty="0" err="1"/>
              <a:t>birleştire</a:t>
            </a:r>
            <a:r>
              <a:rPr lang="en-US" sz="1800" dirty="0"/>
              <a:t> </a:t>
            </a:r>
            <a:r>
              <a:rPr lang="en-US" sz="1800" dirty="0" err="1"/>
              <a:t>yukarı</a:t>
            </a:r>
            <a:r>
              <a:rPr lang="en-US" sz="1800" dirty="0"/>
              <a:t> </a:t>
            </a:r>
            <a:r>
              <a:rPr lang="en-US" sz="1800" dirty="0" err="1"/>
              <a:t>çıkar</a:t>
            </a:r>
            <a:r>
              <a:rPr lang="en-US" sz="1800" dirty="0"/>
              <a:t>. </a:t>
            </a:r>
            <a:r>
              <a:rPr lang="en-US" sz="1800" dirty="0" err="1"/>
              <a:t>Sonunda</a:t>
            </a:r>
            <a:r>
              <a:rPr lang="en-US" sz="1800" dirty="0"/>
              <a:t> </a:t>
            </a:r>
            <a:r>
              <a:rPr lang="en-US" sz="1800" dirty="0" err="1"/>
              <a:t>tüm</a:t>
            </a:r>
            <a:r>
              <a:rPr lang="en-US" sz="1800" dirty="0"/>
              <a:t> </a:t>
            </a:r>
            <a:r>
              <a:rPr lang="en-US" sz="1800" dirty="0" err="1"/>
              <a:t>dataya</a:t>
            </a:r>
            <a:r>
              <a:rPr lang="en-US" sz="1800" dirty="0"/>
              <a:t> </a:t>
            </a:r>
            <a:r>
              <a:rPr lang="en-US" sz="1800" dirty="0" err="1"/>
              <a:t>ulaşır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Başlangıçta</a:t>
            </a:r>
            <a:r>
              <a:rPr lang="en-US" sz="1800" dirty="0"/>
              <a:t> </a:t>
            </a:r>
            <a:r>
              <a:rPr lang="en-US" sz="1800" dirty="0" err="1"/>
              <a:t>gözlem</a:t>
            </a:r>
            <a:r>
              <a:rPr lang="en-US" sz="1800" dirty="0"/>
              <a:t> </a:t>
            </a:r>
            <a:r>
              <a:rPr lang="en-US" sz="1800" dirty="0" err="1"/>
              <a:t>sayısı</a:t>
            </a:r>
            <a:r>
              <a:rPr lang="en-US" sz="1800" dirty="0"/>
              <a:t> </a:t>
            </a:r>
            <a:r>
              <a:rPr lang="en-US" sz="1800" dirty="0" err="1"/>
              <a:t>kadar</a:t>
            </a:r>
            <a:r>
              <a:rPr lang="en-US" sz="1800" dirty="0"/>
              <a:t> </a:t>
            </a:r>
            <a:r>
              <a:rPr lang="en-US" sz="1800" dirty="0" err="1"/>
              <a:t>küme</a:t>
            </a:r>
            <a:r>
              <a:rPr lang="en-US" sz="1800" dirty="0"/>
              <a:t> </a:t>
            </a:r>
            <a:r>
              <a:rPr lang="en-US" sz="1800" dirty="0" err="1"/>
              <a:t>vardır</a:t>
            </a:r>
            <a:r>
              <a:rPr lang="en-US" sz="1800" dirty="0"/>
              <a:t>.</a:t>
            </a:r>
          </a:p>
          <a:p>
            <a:r>
              <a:rPr lang="en-US" sz="1800" dirty="0"/>
              <a:t>Veri </a:t>
            </a:r>
            <a:r>
              <a:rPr lang="en-US" sz="1800" dirty="0" err="1"/>
              <a:t>setinde</a:t>
            </a:r>
            <a:r>
              <a:rPr lang="en-US" sz="1800" dirty="0"/>
              <a:t> </a:t>
            </a:r>
            <a:r>
              <a:rPr lang="en-US" sz="1800" dirty="0" err="1"/>
              <a:t>birbirine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yakın</a:t>
            </a:r>
            <a:r>
              <a:rPr lang="en-US" sz="1800" dirty="0"/>
              <a:t> </a:t>
            </a:r>
            <a:r>
              <a:rPr lang="en-US" sz="1800" dirty="0" err="1"/>
              <a:t>olan</a:t>
            </a:r>
            <a:r>
              <a:rPr lang="en-US" sz="1800" dirty="0"/>
              <a:t> </a:t>
            </a:r>
            <a:r>
              <a:rPr lang="en-US" sz="1800" dirty="0" err="1"/>
              <a:t>iki</a:t>
            </a:r>
            <a:r>
              <a:rPr lang="en-US" sz="1800" dirty="0"/>
              <a:t> </a:t>
            </a:r>
            <a:r>
              <a:rPr lang="en-US" sz="1800" dirty="0" err="1"/>
              <a:t>gözlem</a:t>
            </a:r>
            <a:r>
              <a:rPr lang="en-US" sz="1800" dirty="0"/>
              <a:t> </a:t>
            </a:r>
            <a:r>
              <a:rPr lang="en-US" sz="1800" dirty="0" err="1"/>
              <a:t>bulunur</a:t>
            </a:r>
            <a:r>
              <a:rPr lang="en-US" sz="1800" dirty="0"/>
              <a:t>.</a:t>
            </a:r>
          </a:p>
          <a:p>
            <a:r>
              <a:rPr lang="en-US" sz="1800" dirty="0"/>
              <a:t>Bu </a:t>
            </a:r>
            <a:r>
              <a:rPr lang="en-US" sz="1800" dirty="0" err="1"/>
              <a:t>iki</a:t>
            </a:r>
            <a:r>
              <a:rPr lang="en-US" sz="1800" dirty="0"/>
              <a:t> </a:t>
            </a:r>
            <a:r>
              <a:rPr lang="en-US" sz="1800" dirty="0" err="1"/>
              <a:t>nokta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araya</a:t>
            </a:r>
            <a:r>
              <a:rPr lang="en-US" sz="1800" dirty="0"/>
              <a:t> </a:t>
            </a:r>
            <a:r>
              <a:rPr lang="en-US" sz="1800" dirty="0" err="1"/>
              <a:t>getirilerek</a:t>
            </a:r>
            <a:r>
              <a:rPr lang="en-US" sz="1800" dirty="0"/>
              <a:t> yeni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gözlem</a:t>
            </a:r>
            <a:r>
              <a:rPr lang="en-US" sz="1800" dirty="0"/>
              <a:t> </a:t>
            </a:r>
            <a:r>
              <a:rPr lang="en-US" sz="1800" dirty="0" err="1"/>
              <a:t>oluşturulur</a:t>
            </a:r>
            <a:r>
              <a:rPr lang="en-US" sz="1800" dirty="0"/>
              <a:t>. </a:t>
            </a:r>
            <a:r>
              <a:rPr lang="en-US" sz="1800" dirty="0" err="1"/>
              <a:t>Yani</a:t>
            </a:r>
            <a:r>
              <a:rPr lang="en-US" sz="1800" dirty="0"/>
              <a:t> </a:t>
            </a:r>
            <a:r>
              <a:rPr lang="en-US" sz="1800" dirty="0" err="1"/>
              <a:t>artık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seti</a:t>
            </a:r>
            <a:r>
              <a:rPr lang="en-US" sz="1800" dirty="0"/>
              <a:t> ilk </a:t>
            </a:r>
            <a:r>
              <a:rPr lang="en-US" sz="1800" dirty="0" err="1"/>
              <a:t>birleşimdeki</a:t>
            </a:r>
            <a:r>
              <a:rPr lang="en-US" sz="1800" dirty="0"/>
              <a:t> </a:t>
            </a:r>
            <a:r>
              <a:rPr lang="en-US" sz="1800" dirty="0" err="1"/>
              <a:t>gözlemlerden</a:t>
            </a:r>
            <a:r>
              <a:rPr lang="en-US" sz="1800" dirty="0"/>
              <a:t> </a:t>
            </a:r>
            <a:r>
              <a:rPr lang="en-US" sz="1800" dirty="0" err="1"/>
              <a:t>oluşmaktadır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Aynı</a:t>
            </a:r>
            <a:r>
              <a:rPr lang="en-US" sz="1800" dirty="0"/>
              <a:t> </a:t>
            </a:r>
            <a:r>
              <a:rPr lang="en-US" sz="1800" dirty="0" err="1"/>
              <a:t>işlemler</a:t>
            </a:r>
            <a:r>
              <a:rPr lang="en-US" sz="1800" dirty="0"/>
              <a:t> </a:t>
            </a:r>
            <a:r>
              <a:rPr lang="en-US" sz="1800" dirty="0" err="1"/>
              <a:t>tekrarlanarak</a:t>
            </a:r>
            <a:r>
              <a:rPr lang="en-US" sz="1800" dirty="0"/>
              <a:t> </a:t>
            </a:r>
            <a:r>
              <a:rPr lang="en-US" sz="1800" dirty="0" err="1"/>
              <a:t>yukarı</a:t>
            </a:r>
            <a:r>
              <a:rPr lang="en-US" sz="1800" dirty="0"/>
              <a:t> </a:t>
            </a:r>
            <a:r>
              <a:rPr lang="en-US" sz="1800" dirty="0" err="1"/>
              <a:t>doğru</a:t>
            </a:r>
            <a:r>
              <a:rPr lang="en-US" sz="1800" dirty="0"/>
              <a:t> </a:t>
            </a:r>
            <a:r>
              <a:rPr lang="en-US" sz="1800" dirty="0" err="1"/>
              <a:t>çıkılır</a:t>
            </a:r>
            <a:r>
              <a:rPr lang="en-US" sz="1800" dirty="0"/>
              <a:t>. </a:t>
            </a:r>
            <a:r>
              <a:rPr lang="en-US" sz="1800" dirty="0" err="1"/>
              <a:t>Yani</a:t>
            </a:r>
            <a:r>
              <a:rPr lang="en-US" sz="1800" dirty="0"/>
              <a:t> </a:t>
            </a:r>
            <a:r>
              <a:rPr lang="en-US" sz="1800" dirty="0" err="1"/>
              <a:t>iki</a:t>
            </a:r>
            <a:r>
              <a:rPr lang="en-US" sz="1800" dirty="0"/>
              <a:t> </a:t>
            </a:r>
            <a:r>
              <a:rPr lang="en-US" sz="1800" dirty="0" err="1"/>
              <a:t>kümenin</a:t>
            </a:r>
            <a:r>
              <a:rPr lang="en-US" sz="1800" dirty="0"/>
              <a:t> </a:t>
            </a:r>
            <a:r>
              <a:rPr lang="en-US" sz="1800" dirty="0" err="1"/>
              <a:t>birleşiminden</a:t>
            </a:r>
            <a:r>
              <a:rPr lang="en-US" sz="1800" dirty="0"/>
              <a:t> </a:t>
            </a:r>
            <a:r>
              <a:rPr lang="en-US" sz="1800" dirty="0" err="1"/>
              <a:t>oluşan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yeni </a:t>
            </a:r>
            <a:r>
              <a:rPr lang="en-US" sz="1800" dirty="0" err="1"/>
              <a:t>kümeler</a:t>
            </a:r>
            <a:r>
              <a:rPr lang="en-US" sz="1800" dirty="0"/>
              <a:t> </a:t>
            </a:r>
            <a:r>
              <a:rPr lang="en-US" sz="1800" dirty="0" err="1"/>
              <a:t>aynı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birbirlerine</a:t>
            </a:r>
            <a:r>
              <a:rPr lang="en-US" sz="1800" dirty="0"/>
              <a:t> </a:t>
            </a:r>
            <a:r>
              <a:rPr lang="en-US" sz="1800" dirty="0" err="1"/>
              <a:t>benzerliklerine</a:t>
            </a:r>
            <a:r>
              <a:rPr lang="en-US" sz="1800" dirty="0"/>
              <a:t> </a:t>
            </a:r>
            <a:r>
              <a:rPr lang="en-US" sz="1800" dirty="0" err="1"/>
              <a:t>göre</a:t>
            </a:r>
            <a:r>
              <a:rPr lang="en-US" sz="1800" dirty="0"/>
              <a:t>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birleştirilir</a:t>
            </a:r>
            <a:r>
              <a:rPr lang="en-US" sz="1800" dirty="0"/>
              <a:t>. Bu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tüm</a:t>
            </a:r>
            <a:r>
              <a:rPr lang="en-US" sz="1800" dirty="0"/>
              <a:t> </a:t>
            </a:r>
            <a:r>
              <a:rPr lang="en-US" sz="1800" dirty="0" err="1"/>
              <a:t>gözlemler</a:t>
            </a:r>
            <a:r>
              <a:rPr lang="en-US" sz="1800" dirty="0"/>
              <a:t> </a:t>
            </a:r>
            <a:r>
              <a:rPr lang="en-US" sz="1800" dirty="0" err="1"/>
              <a:t>tek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kümede</a:t>
            </a:r>
            <a:r>
              <a:rPr lang="en-US" sz="1800" dirty="0"/>
              <a:t> </a:t>
            </a:r>
            <a:r>
              <a:rPr lang="en-US" sz="1800" dirty="0" err="1"/>
              <a:t>toplanana</a:t>
            </a:r>
            <a:r>
              <a:rPr lang="en-US" sz="1800" dirty="0"/>
              <a:t> </a:t>
            </a:r>
            <a:r>
              <a:rPr lang="en-US" sz="1800" dirty="0" err="1"/>
              <a:t>kadar</a:t>
            </a:r>
            <a:r>
              <a:rPr lang="en-US" sz="1800" dirty="0"/>
              <a:t>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edilir</a:t>
            </a:r>
            <a:r>
              <a:rPr lang="en-US" sz="1800" dirty="0"/>
              <a:t>.</a:t>
            </a:r>
            <a:endParaRPr lang="en-TR" sz="1800" dirty="0"/>
          </a:p>
        </p:txBody>
      </p:sp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BD88F770-E0F0-C9E4-E0AD-F3372A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6" y="1886053"/>
            <a:ext cx="5280355" cy="36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F0D0-8E2A-66CC-8118-F847728D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</a:t>
            </a:r>
            <a:r>
              <a:rPr lang="en-US" dirty="0" err="1"/>
              <a:t>Kümeleme</a:t>
            </a:r>
            <a:endParaRPr lang="en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6E369-B581-33D2-71E9-871742C8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7F3E2-717F-385F-7E2F-7F2387093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075570" cy="4093243"/>
          </a:xfrm>
        </p:spPr>
        <p:txBody>
          <a:bodyPr/>
          <a:lstStyle/>
          <a:p>
            <a:r>
              <a:rPr lang="en-US" dirty="0" err="1"/>
              <a:t>Yukarıdan</a:t>
            </a:r>
            <a:r>
              <a:rPr lang="en-US" dirty="0"/>
              <a:t> </a:t>
            </a:r>
            <a:r>
              <a:rPr lang="en-US" dirty="0" err="1"/>
              <a:t>aşağı</a:t>
            </a:r>
            <a:r>
              <a:rPr lang="en-US" dirty="0"/>
              <a:t> - </a:t>
            </a:r>
            <a:r>
              <a:rPr lang="en-US" dirty="0" err="1"/>
              <a:t>tümdengelim</a:t>
            </a:r>
            <a:r>
              <a:rPr lang="en-US" dirty="0"/>
              <a:t>.</a:t>
            </a:r>
          </a:p>
          <a:p>
            <a:r>
              <a:rPr lang="en-US" dirty="0" err="1"/>
              <a:t>Yukardan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datayı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farklılıklarına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ikiye</a:t>
            </a:r>
            <a:r>
              <a:rPr lang="en-US" dirty="0"/>
              <a:t> </a:t>
            </a:r>
            <a:r>
              <a:rPr lang="en-US" dirty="0" err="1"/>
              <a:t>böle</a:t>
            </a:r>
            <a:r>
              <a:rPr lang="en-US" dirty="0"/>
              <a:t> </a:t>
            </a:r>
            <a:r>
              <a:rPr lang="en-US" dirty="0" err="1"/>
              <a:t>böle</a:t>
            </a:r>
            <a:r>
              <a:rPr lang="en-US" dirty="0"/>
              <a:t> </a:t>
            </a:r>
            <a:r>
              <a:rPr lang="en-US" dirty="0" err="1"/>
              <a:t>kümelemeler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iner</a:t>
            </a:r>
            <a:r>
              <a:rPr lang="en-US" dirty="0"/>
              <a:t>.</a:t>
            </a:r>
          </a:p>
          <a:p>
            <a:r>
              <a:rPr lang="en-US" dirty="0" err="1"/>
              <a:t>Başlangıçta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o da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setidir</a:t>
            </a:r>
            <a:r>
              <a:rPr lang="en-US" dirty="0"/>
              <a:t>.</a:t>
            </a:r>
          </a:p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gözlemlerin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alt </a:t>
            </a:r>
            <a:r>
              <a:rPr lang="en-US" dirty="0" err="1"/>
              <a:t>kümeye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  <a:p>
            <a:r>
              <a:rPr lang="en-US" dirty="0" err="1"/>
              <a:t>Oluşan</a:t>
            </a:r>
            <a:r>
              <a:rPr lang="en-US" dirty="0"/>
              <a:t> yeni </a:t>
            </a:r>
            <a:r>
              <a:rPr lang="en-US" dirty="0" err="1"/>
              <a:t>kümeler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benzemeyen</a:t>
            </a:r>
            <a:r>
              <a:rPr lang="en-US" dirty="0"/>
              <a:t> alt </a:t>
            </a:r>
            <a:r>
              <a:rPr lang="en-US" dirty="0" err="1"/>
              <a:t>kümelere</a:t>
            </a:r>
            <a:r>
              <a:rPr lang="en-US" dirty="0"/>
              <a:t> </a:t>
            </a:r>
            <a:r>
              <a:rPr lang="en-US" dirty="0" err="1"/>
              <a:t>bölünür</a:t>
            </a:r>
            <a:r>
              <a:rPr lang="en-US" dirty="0"/>
              <a:t>.</a:t>
            </a:r>
          </a:p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gözlem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edilinceye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Not: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ağaçlarından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;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ağaçlarında</a:t>
            </a:r>
            <a:r>
              <a:rPr lang="en-US" dirty="0"/>
              <a:t> </a:t>
            </a:r>
            <a:r>
              <a:rPr lang="en-US" dirty="0" err="1"/>
              <a:t>ayırma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gözlemler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uzaklık</a:t>
            </a:r>
            <a:r>
              <a:rPr lang="en-US" dirty="0"/>
              <a:t> </a:t>
            </a:r>
            <a:r>
              <a:rPr lang="en-US" dirty="0" err="1"/>
              <a:t>hesaplarına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kümelere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  <a:endParaRPr lang="en-TR" dirty="0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49C13DF1-1845-0F6E-25A9-85A2BA0E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65" y="1945820"/>
            <a:ext cx="5088835" cy="35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1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DBF9-A1F2-E6E0-7491-42E6C967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br>
              <a:rPr lang="en-TR" dirty="0"/>
            </a:br>
            <a:r>
              <a:rPr lang="en-US" dirty="0"/>
              <a:t>Interpretation based on Age and Spending Score- X1</a:t>
            </a:r>
            <a:br>
              <a:rPr lang="en-US" dirty="0"/>
            </a:br>
            <a:endParaRPr lang="en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D13DD-5436-8CD3-739A-1497339E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D10DD-D229-7D20-C745-51597EE05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625385"/>
            <a:ext cx="5770770" cy="42585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0. </a:t>
            </a:r>
            <a:r>
              <a:rPr lang="en-US" dirty="0" err="1"/>
              <a:t>Küme</a:t>
            </a:r>
            <a:r>
              <a:rPr lang="en-US" dirty="0"/>
              <a:t>: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yaşları</a:t>
            </a:r>
            <a:r>
              <a:rPr lang="en-US" dirty="0"/>
              <a:t> 56, </a:t>
            </a:r>
            <a:r>
              <a:rPr lang="en-US" dirty="0" err="1"/>
              <a:t>yıllık</a:t>
            </a:r>
            <a:r>
              <a:rPr lang="en-US" dirty="0"/>
              <a:t> </a:t>
            </a:r>
            <a:r>
              <a:rPr lang="en-US" dirty="0" err="1"/>
              <a:t>gelirleri</a:t>
            </a:r>
            <a:r>
              <a:rPr lang="en-US" dirty="0"/>
              <a:t> 55 bin, </a:t>
            </a:r>
            <a:r>
              <a:rPr lang="en-US" dirty="0" err="1"/>
              <a:t>harcama</a:t>
            </a:r>
            <a:r>
              <a:rPr lang="en-US" dirty="0"/>
              <a:t> </a:t>
            </a:r>
            <a:r>
              <a:rPr lang="en-US" dirty="0" err="1"/>
              <a:t>skorları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48'dir.</a:t>
            </a:r>
          </a:p>
          <a:p>
            <a:r>
              <a:rPr lang="en-US" dirty="0"/>
              <a:t>3. </a:t>
            </a:r>
            <a:r>
              <a:rPr lang="en-US" dirty="0" err="1"/>
              <a:t>Küme</a:t>
            </a:r>
            <a:r>
              <a:rPr lang="en-US" dirty="0"/>
              <a:t>: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yaşları</a:t>
            </a:r>
            <a:r>
              <a:rPr lang="en-US" dirty="0"/>
              <a:t> 28, </a:t>
            </a:r>
            <a:r>
              <a:rPr lang="en-US" dirty="0" err="1"/>
              <a:t>yıllık</a:t>
            </a:r>
            <a:r>
              <a:rPr lang="en-US" dirty="0"/>
              <a:t> </a:t>
            </a:r>
            <a:r>
              <a:rPr lang="en-US" dirty="0" err="1"/>
              <a:t>gelirleri</a:t>
            </a:r>
            <a:r>
              <a:rPr lang="en-US" dirty="0"/>
              <a:t> 53 bin, </a:t>
            </a:r>
            <a:r>
              <a:rPr lang="en-US" dirty="0" err="1"/>
              <a:t>harcama</a:t>
            </a:r>
            <a:r>
              <a:rPr lang="en-US" dirty="0"/>
              <a:t> </a:t>
            </a:r>
            <a:r>
              <a:rPr lang="en-US" dirty="0" err="1"/>
              <a:t>skorları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49'dur.</a:t>
            </a:r>
          </a:p>
          <a:p>
            <a:r>
              <a:rPr lang="en-US" dirty="0"/>
              <a:t>* 0 </a:t>
            </a:r>
            <a:r>
              <a:rPr lang="en-US" dirty="0" err="1"/>
              <a:t>ve</a:t>
            </a:r>
            <a:r>
              <a:rPr lang="en-US" dirty="0"/>
              <a:t> 3. </a:t>
            </a:r>
            <a:r>
              <a:rPr lang="en-US" dirty="0" err="1"/>
              <a:t>kümelerin</a:t>
            </a:r>
            <a:r>
              <a:rPr lang="en-US" dirty="0"/>
              <a:t> </a:t>
            </a:r>
            <a:r>
              <a:rPr lang="en-US" dirty="0" err="1"/>
              <a:t>yıllık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harcama</a:t>
            </a:r>
            <a:r>
              <a:rPr lang="en-US" dirty="0"/>
              <a:t> </a:t>
            </a:r>
            <a:r>
              <a:rPr lang="en-US" dirty="0" err="1"/>
              <a:t>skorları</a:t>
            </a:r>
            <a:r>
              <a:rPr lang="en-US" dirty="0"/>
              <a:t> </a:t>
            </a:r>
            <a:r>
              <a:rPr lang="en-US" dirty="0" err="1"/>
              <a:t>aynıdır</a:t>
            </a:r>
            <a:r>
              <a:rPr lang="en-US" dirty="0"/>
              <a:t>. Tek fark </a:t>
            </a:r>
            <a:r>
              <a:rPr lang="en-US" dirty="0" err="1"/>
              <a:t>yaş</a:t>
            </a:r>
            <a:r>
              <a:rPr lang="en-US" dirty="0"/>
              <a:t> </a:t>
            </a:r>
            <a:r>
              <a:rPr lang="en-US" dirty="0" err="1"/>
              <a:t>ortalamalarıdır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fark </a:t>
            </a:r>
            <a:r>
              <a:rPr lang="en-US" dirty="0" err="1"/>
              <a:t>yaş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görünüyor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Küme</a:t>
            </a:r>
            <a:r>
              <a:rPr lang="en-US" dirty="0"/>
              <a:t>: </a:t>
            </a:r>
            <a:r>
              <a:rPr lang="en-US" dirty="0" err="1"/>
              <a:t>Yıllık</a:t>
            </a:r>
            <a:r>
              <a:rPr lang="en-US" dirty="0"/>
              <a:t> </a:t>
            </a:r>
            <a:r>
              <a:rPr lang="en-US" dirty="0" err="1"/>
              <a:t>gelirleri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harcamaları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 Bu </a:t>
            </a:r>
            <a:r>
              <a:rPr lang="en-US" dirty="0" err="1"/>
              <a:t>kümeye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harcama</a:t>
            </a:r>
            <a:r>
              <a:rPr lang="en-US" dirty="0"/>
              <a:t> </a:t>
            </a:r>
            <a:r>
              <a:rPr lang="en-US" dirty="0" err="1"/>
              <a:t>alışkanlıklarını</a:t>
            </a:r>
            <a:r>
              <a:rPr lang="en-US" dirty="0"/>
              <a:t> </a:t>
            </a:r>
            <a:r>
              <a:rPr lang="en-US" dirty="0" err="1"/>
              <a:t>artırmaya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uygulanmalıdır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Küme</a:t>
            </a:r>
            <a:r>
              <a:rPr lang="en-US" dirty="0"/>
              <a:t>: </a:t>
            </a:r>
            <a:r>
              <a:rPr lang="en-US" dirty="0" err="1"/>
              <a:t>Genç</a:t>
            </a:r>
            <a:r>
              <a:rPr lang="en-US" dirty="0"/>
              <a:t>, </a:t>
            </a:r>
            <a:r>
              <a:rPr lang="en-US" dirty="0" err="1"/>
              <a:t>gelirleri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harcamaları</a:t>
            </a:r>
            <a:r>
              <a:rPr lang="en-US" dirty="0"/>
              <a:t> da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kesimdir</a:t>
            </a:r>
            <a:r>
              <a:rPr lang="en-US" dirty="0"/>
              <a:t>. Bu </a:t>
            </a:r>
            <a:r>
              <a:rPr lang="en-US" dirty="0" err="1"/>
              <a:t>kesimin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kitlesini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memnun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  <p:pic>
        <p:nvPicPr>
          <p:cNvPr id="8" name="Picture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D93676F-96D4-51FB-886D-153C6C58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70" y="2488613"/>
            <a:ext cx="6279871" cy="25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E899-9DF2-E957-92CE-5866B98B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 dirty="0"/>
              <a:t>Interpretation based on Annual Income and Spending Score- X2</a:t>
            </a:r>
            <a:br>
              <a:rPr lang="en-US" dirty="0"/>
            </a:br>
            <a:endParaRPr lang="en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DDCF2-282C-AFB0-9443-8E5FD4CE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12494-2EAA-CCD6-490F-8974C6D5E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2400" y="1221096"/>
            <a:ext cx="6718300" cy="3079137"/>
          </a:xfrm>
        </p:spPr>
        <p:txBody>
          <a:bodyPr/>
          <a:lstStyle/>
          <a:p>
            <a:r>
              <a:rPr lang="en-US" sz="1400" dirty="0"/>
              <a:t>Female 0: 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, </a:t>
            </a:r>
            <a:r>
              <a:rPr lang="en-US" sz="1400" dirty="0" err="1"/>
              <a:t>orta</a:t>
            </a:r>
            <a:r>
              <a:rPr lang="en-US" sz="1400" dirty="0"/>
              <a:t> 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grubunda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alıyorlar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potansiyel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yapabilecek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gruptalar</a:t>
            </a:r>
            <a:r>
              <a:rPr lang="en-US" sz="1400" dirty="0"/>
              <a:t>.</a:t>
            </a:r>
          </a:p>
          <a:p>
            <a:r>
              <a:rPr lang="en-US" sz="1400" dirty="0"/>
              <a:t>Female 1: 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harcamaları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. Bu </a:t>
            </a:r>
            <a:r>
              <a:rPr lang="en-US" sz="1400" dirty="0" err="1"/>
              <a:t>grup</a:t>
            </a:r>
            <a:r>
              <a:rPr lang="en-US" sz="1400" dirty="0"/>
              <a:t>, </a:t>
            </a:r>
            <a:r>
              <a:rPr lang="en-US" sz="1400" dirty="0" err="1"/>
              <a:t>potansiyel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yapabilecekleri</a:t>
            </a:r>
            <a:r>
              <a:rPr lang="en-US" sz="1400" dirty="0"/>
              <a:t> </a:t>
            </a:r>
            <a:r>
              <a:rPr lang="en-US" sz="1400" dirty="0" err="1"/>
              <a:t>düşünülerek</a:t>
            </a:r>
            <a:r>
              <a:rPr lang="en-US" sz="1400" dirty="0"/>
              <a:t> </a:t>
            </a:r>
            <a:r>
              <a:rPr lang="en-US" sz="1400" dirty="0" err="1"/>
              <a:t>hedeflenmelidir</a:t>
            </a:r>
            <a:r>
              <a:rPr lang="en-US" sz="1400" dirty="0"/>
              <a:t>. (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potansiyele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değerlendirilebilir</a:t>
            </a:r>
            <a:r>
              <a:rPr lang="en-US" sz="1400" dirty="0"/>
              <a:t>.)</a:t>
            </a:r>
          </a:p>
          <a:p>
            <a:r>
              <a:rPr lang="en-US" sz="1400" dirty="0"/>
              <a:t>Female 2: </a:t>
            </a:r>
            <a:r>
              <a:rPr lang="en-US" sz="1400" dirty="0" err="1"/>
              <a:t>Geliri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harcaması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.</a:t>
            </a:r>
          </a:p>
          <a:p>
            <a:r>
              <a:rPr lang="en-US" sz="1400" dirty="0"/>
              <a:t>Female 3: </a:t>
            </a:r>
            <a:r>
              <a:rPr lang="en-US" sz="1400" dirty="0" err="1"/>
              <a:t>Geliri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harcaması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. Bu </a:t>
            </a:r>
            <a:r>
              <a:rPr lang="en-US" sz="1400" dirty="0" err="1"/>
              <a:t>grup</a:t>
            </a:r>
            <a:r>
              <a:rPr lang="en-US" sz="1400" dirty="0"/>
              <a:t>, </a:t>
            </a:r>
            <a:r>
              <a:rPr lang="en-US" sz="1400" dirty="0" err="1"/>
              <a:t>kampanyalara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indirimlere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eğilimli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Erkek</a:t>
            </a:r>
            <a:r>
              <a:rPr lang="en-US" sz="1400" dirty="0"/>
              <a:t> </a:t>
            </a:r>
            <a:r>
              <a:rPr lang="en-US" sz="1400" dirty="0" err="1"/>
              <a:t>grubu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de </a:t>
            </a:r>
            <a:r>
              <a:rPr lang="en-US" sz="1400" dirty="0" err="1"/>
              <a:t>benzer</a:t>
            </a:r>
            <a:r>
              <a:rPr lang="en-US" sz="1400" dirty="0"/>
              <a:t> </a:t>
            </a:r>
            <a:r>
              <a:rPr lang="en-US" sz="1400" dirty="0" err="1"/>
              <a:t>grupların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görüyoruz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kadınların</a:t>
            </a:r>
            <a:r>
              <a:rPr lang="en-US" sz="1400" dirty="0"/>
              <a:t> </a:t>
            </a:r>
            <a:r>
              <a:rPr lang="en-US" sz="1400" dirty="0" err="1"/>
              <a:t>genellikle</a:t>
            </a:r>
            <a:r>
              <a:rPr lang="en-US" sz="1400" dirty="0"/>
              <a:t> </a:t>
            </a:r>
            <a:r>
              <a:rPr lang="en-US" sz="1400" dirty="0" err="1"/>
              <a:t>erkeklere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yaptığı</a:t>
            </a:r>
            <a:r>
              <a:rPr lang="en-US" sz="1400" dirty="0"/>
              <a:t> </a:t>
            </a:r>
            <a:r>
              <a:rPr lang="en-US" sz="1400" dirty="0" err="1"/>
              <a:t>gözlemleniyor</a:t>
            </a:r>
            <a:r>
              <a:rPr lang="en-US" sz="1400" dirty="0"/>
              <a:t>.</a:t>
            </a:r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640C0-3B9E-8968-A812-18E4DB57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4021210"/>
            <a:ext cx="8560904" cy="28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6A6E3-CA13-8C35-4656-C3C310A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A655F-8BD0-0267-F077-29142ED5A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6850" y="631472"/>
            <a:ext cx="6718300" cy="4093243"/>
          </a:xfrm>
        </p:spPr>
        <p:txBody>
          <a:bodyPr/>
          <a:lstStyle/>
          <a:p>
            <a:r>
              <a:rPr lang="en-US" sz="1400" dirty="0"/>
              <a:t>0 </a:t>
            </a:r>
            <a:r>
              <a:rPr lang="en-US" sz="1400" dirty="0" err="1"/>
              <a:t>Kümesi</a:t>
            </a:r>
            <a:r>
              <a:rPr lang="en-US" sz="1400" dirty="0"/>
              <a:t>: 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aralığı</a:t>
            </a:r>
            <a:r>
              <a:rPr lang="en-US" sz="1400" dirty="0"/>
              <a:t> </a:t>
            </a:r>
            <a:r>
              <a:rPr lang="en-US" sz="1400" dirty="0" err="1"/>
              <a:t>geniş</a:t>
            </a:r>
            <a:r>
              <a:rPr lang="en-US" sz="1400" dirty="0"/>
              <a:t>, 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ortalama</a:t>
            </a:r>
            <a:r>
              <a:rPr lang="en-US" sz="1400" dirty="0"/>
              <a:t>,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skorları</a:t>
            </a:r>
            <a:r>
              <a:rPr lang="en-US" sz="1400" dirty="0"/>
              <a:t> da </a:t>
            </a:r>
            <a:r>
              <a:rPr lang="en-US" sz="1400" dirty="0" err="1"/>
              <a:t>ortalama</a:t>
            </a:r>
            <a:r>
              <a:rPr lang="en-US" sz="1400" dirty="0"/>
              <a:t>.</a:t>
            </a:r>
          </a:p>
          <a:p>
            <a:r>
              <a:rPr lang="en-US" sz="1400" dirty="0"/>
              <a:t>1 </a:t>
            </a:r>
            <a:r>
              <a:rPr lang="en-US" sz="1400" dirty="0" err="1"/>
              <a:t>Kümesi</a:t>
            </a:r>
            <a:r>
              <a:rPr lang="en-US" sz="1400" dirty="0"/>
              <a:t>: 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aralığı</a:t>
            </a:r>
            <a:r>
              <a:rPr lang="en-US" sz="1400" dirty="0"/>
              <a:t> </a:t>
            </a:r>
            <a:r>
              <a:rPr lang="en-US" sz="1400" dirty="0" err="1"/>
              <a:t>orta</a:t>
            </a:r>
            <a:r>
              <a:rPr lang="en-US" sz="1400" dirty="0"/>
              <a:t> </a:t>
            </a:r>
            <a:r>
              <a:rPr lang="en-US" sz="1400" dirty="0" err="1"/>
              <a:t>yaş</a:t>
            </a:r>
            <a:r>
              <a:rPr lang="en-US" sz="1400" dirty="0"/>
              <a:t>, 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skorları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.</a:t>
            </a:r>
          </a:p>
          <a:p>
            <a:r>
              <a:rPr lang="en-US" sz="1400" dirty="0"/>
              <a:t>2 </a:t>
            </a:r>
            <a:r>
              <a:rPr lang="en-US" sz="1400" dirty="0" err="1"/>
              <a:t>Kümesi</a:t>
            </a:r>
            <a:r>
              <a:rPr lang="en-US" sz="1400" dirty="0"/>
              <a:t>: 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aralığı</a:t>
            </a:r>
            <a:r>
              <a:rPr lang="en-US" sz="1400" dirty="0"/>
              <a:t> </a:t>
            </a:r>
            <a:r>
              <a:rPr lang="en-US" sz="1400" dirty="0" err="1"/>
              <a:t>orta</a:t>
            </a:r>
            <a:r>
              <a:rPr lang="en-US" sz="1400" dirty="0"/>
              <a:t> 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üstü</a:t>
            </a:r>
            <a:r>
              <a:rPr lang="en-US" sz="1400" dirty="0"/>
              <a:t>, 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,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skorları</a:t>
            </a:r>
            <a:r>
              <a:rPr lang="en-US" sz="1400" dirty="0"/>
              <a:t> da </a:t>
            </a:r>
            <a:r>
              <a:rPr lang="en-US" sz="1400" dirty="0" err="1"/>
              <a:t>düşük</a:t>
            </a:r>
            <a:r>
              <a:rPr lang="en-US" sz="1400" dirty="0"/>
              <a:t>.</a:t>
            </a:r>
          </a:p>
          <a:p>
            <a:r>
              <a:rPr lang="en-US" sz="1400" dirty="0"/>
              <a:t>3 </a:t>
            </a:r>
            <a:r>
              <a:rPr lang="en-US" sz="1400" dirty="0" err="1"/>
              <a:t>Kümesi</a:t>
            </a:r>
            <a:r>
              <a:rPr lang="en-US" sz="1400" dirty="0"/>
              <a:t>: 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aralığı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, 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skorları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.</a:t>
            </a:r>
          </a:p>
          <a:p>
            <a:r>
              <a:rPr lang="en-US" sz="1400" dirty="0"/>
              <a:t>4 </a:t>
            </a:r>
            <a:r>
              <a:rPr lang="en-US" sz="1400" dirty="0" err="1"/>
              <a:t>Kümesi</a:t>
            </a:r>
            <a:r>
              <a:rPr lang="en-US" sz="1400" dirty="0"/>
              <a:t>: </a:t>
            </a:r>
            <a:r>
              <a:rPr lang="en-US" sz="1400" dirty="0" err="1"/>
              <a:t>Yaş</a:t>
            </a:r>
            <a:r>
              <a:rPr lang="en-US" sz="1400" dirty="0"/>
              <a:t> </a:t>
            </a:r>
            <a:r>
              <a:rPr lang="en-US" sz="1400" dirty="0" err="1"/>
              <a:t>aralığı</a:t>
            </a:r>
            <a:r>
              <a:rPr lang="en-US" sz="1400" dirty="0"/>
              <a:t> </a:t>
            </a:r>
            <a:r>
              <a:rPr lang="en-US" sz="1400" dirty="0" err="1"/>
              <a:t>ortalama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biraz</a:t>
            </a:r>
            <a:r>
              <a:rPr lang="en-US" sz="1400" dirty="0"/>
              <a:t> </a:t>
            </a:r>
            <a:r>
              <a:rPr lang="en-US" sz="1400" dirty="0" err="1"/>
              <a:t>altı</a:t>
            </a:r>
            <a:r>
              <a:rPr lang="en-US" sz="1400" dirty="0"/>
              <a:t>, </a:t>
            </a:r>
            <a:r>
              <a:rPr lang="en-US" sz="1400" dirty="0" err="1"/>
              <a:t>yıllık</a:t>
            </a:r>
            <a:r>
              <a:rPr lang="en-US" sz="1400" dirty="0"/>
              <a:t> </a:t>
            </a:r>
            <a:r>
              <a:rPr lang="en-US" sz="1400" dirty="0" err="1"/>
              <a:t>gelirleri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, </a:t>
            </a:r>
            <a:r>
              <a:rPr lang="en-US" sz="1400" dirty="0" err="1"/>
              <a:t>harcama</a:t>
            </a:r>
            <a:r>
              <a:rPr lang="en-US" sz="1400" dirty="0"/>
              <a:t> </a:t>
            </a:r>
            <a:r>
              <a:rPr lang="en-US" sz="1400" dirty="0" err="1"/>
              <a:t>skorları</a:t>
            </a:r>
            <a:r>
              <a:rPr lang="en-US" sz="1400" dirty="0"/>
              <a:t> da </a:t>
            </a:r>
            <a:r>
              <a:rPr lang="en-US" sz="1400" dirty="0" err="1"/>
              <a:t>yüksek</a:t>
            </a:r>
            <a:r>
              <a:rPr lang="en-US" sz="1400" dirty="0"/>
              <a:t>.</a:t>
            </a:r>
          </a:p>
          <a:p>
            <a:r>
              <a:rPr lang="en-US" sz="1400" dirty="0"/>
              <a:t>5 </a:t>
            </a:r>
            <a:r>
              <a:rPr lang="en-US" sz="1400" dirty="0" err="1"/>
              <a:t>küme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içgörü</a:t>
            </a:r>
            <a:r>
              <a:rPr lang="en-US" sz="1400" dirty="0"/>
              <a:t> </a:t>
            </a:r>
            <a:r>
              <a:rPr lang="en-US" sz="1400" dirty="0" err="1"/>
              <a:t>elde</a:t>
            </a:r>
            <a:r>
              <a:rPr lang="en-US" sz="1400" dirty="0"/>
              <a:t> </a:t>
            </a:r>
            <a:r>
              <a:rPr lang="en-US" sz="1400" dirty="0" err="1"/>
              <a:t>ettiğimizi</a:t>
            </a:r>
            <a:r>
              <a:rPr lang="en-US" sz="1400" dirty="0"/>
              <a:t> </a:t>
            </a:r>
            <a:r>
              <a:rPr lang="en-US" sz="1400" dirty="0" err="1"/>
              <a:t>söyleyebiliriz</a:t>
            </a:r>
            <a:r>
              <a:rPr lang="en-US" sz="1400" dirty="0"/>
              <a:t>.</a:t>
            </a:r>
          </a:p>
          <a:p>
            <a:endParaRPr lang="en-TR" dirty="0"/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7D8216C-8BC9-8890-A9F9-340B4C52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6" y="3906424"/>
            <a:ext cx="8549411" cy="27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6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56459-69D4-2814-3127-9BB414D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F3A6-6705-46C4-CD3C-4D148B671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b="1" dirty="0"/>
              <a:t>Alan </a:t>
            </a:r>
            <a:r>
              <a:rPr lang="en-US" sz="6400" b="1" dirty="0" err="1"/>
              <a:t>Bilgisi</a:t>
            </a:r>
            <a:r>
              <a:rPr lang="en-US" sz="6400" b="1" dirty="0"/>
              <a:t>:</a:t>
            </a:r>
          </a:p>
          <a:p>
            <a:r>
              <a:rPr lang="en-US" dirty="0"/>
              <a:t>Modern </a:t>
            </a:r>
            <a:r>
              <a:rPr lang="en-US" dirty="0" err="1"/>
              <a:t>perakendecilik</a:t>
            </a:r>
            <a:r>
              <a:rPr lang="en-US" dirty="0"/>
              <a:t> </a:t>
            </a:r>
            <a:r>
              <a:rPr lang="en-US" dirty="0" err="1"/>
              <a:t>dünyasında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altın</a:t>
            </a:r>
            <a:r>
              <a:rPr lang="en-US" dirty="0"/>
              <a:t> </a:t>
            </a:r>
            <a:r>
              <a:rPr lang="en-US" dirty="0" err="1"/>
              <a:t>değerindedir</a:t>
            </a:r>
            <a:r>
              <a:rPr lang="en-US" dirty="0"/>
              <a:t>.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merkezleri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alışkanlıklarını</a:t>
            </a:r>
            <a:r>
              <a:rPr lang="en-US" dirty="0"/>
              <a:t>, </a:t>
            </a:r>
            <a:r>
              <a:rPr lang="en-US" dirty="0" err="1"/>
              <a:t>tercihlerini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demografik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onlara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özelleştirilmiş</a:t>
            </a:r>
            <a:r>
              <a:rPr lang="en-US" dirty="0"/>
              <a:t> </a:t>
            </a:r>
            <a:r>
              <a:rPr lang="en-US" dirty="0" err="1"/>
              <a:t>deneyimler</a:t>
            </a:r>
            <a:r>
              <a:rPr lang="en-US" dirty="0"/>
              <a:t> </a:t>
            </a:r>
            <a:r>
              <a:rPr lang="en-US" dirty="0" err="1"/>
              <a:t>sunmaya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özelleştirme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sadakatini</a:t>
            </a:r>
            <a:r>
              <a:rPr lang="en-US" dirty="0"/>
              <a:t> </a:t>
            </a:r>
            <a:r>
              <a:rPr lang="en-US" dirty="0" err="1"/>
              <a:t>artırabilir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satışları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</a:t>
            </a:r>
          </a:p>
          <a:p>
            <a:r>
              <a:rPr lang="en-US" sz="6400" b="1" dirty="0"/>
              <a:t>Veri </a:t>
            </a:r>
            <a:r>
              <a:rPr lang="en-US" sz="6400" b="1" dirty="0" err="1"/>
              <a:t>Kümesi</a:t>
            </a:r>
            <a:r>
              <a:rPr lang="en-US" sz="6400" b="1" dirty="0"/>
              <a:t> </a:t>
            </a:r>
            <a:r>
              <a:rPr lang="en-US" sz="6400" b="1" dirty="0" err="1"/>
              <a:t>Tanıtımı</a:t>
            </a:r>
            <a:r>
              <a:rPr lang="en-US" sz="6400" b="1" dirty="0"/>
              <a:t>:</a:t>
            </a:r>
          </a:p>
          <a:p>
            <a:r>
              <a:rPr lang="en-US" dirty="0"/>
              <a:t>"</a:t>
            </a:r>
            <a:r>
              <a:rPr lang="en-US" dirty="0" err="1"/>
              <a:t>Mall_Customers</a:t>
            </a:r>
            <a:r>
              <a:rPr lang="en-US" dirty="0"/>
              <a:t>"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toplanmış</a:t>
            </a:r>
            <a:r>
              <a:rPr lang="en-US" dirty="0"/>
              <a:t>,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müşterilerine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Bu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, </a:t>
            </a:r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yaş</a:t>
            </a:r>
            <a:r>
              <a:rPr lang="en-US" dirty="0"/>
              <a:t>, </a:t>
            </a:r>
            <a:r>
              <a:rPr lang="en-US" dirty="0" err="1"/>
              <a:t>cinsiyet</a:t>
            </a:r>
            <a:r>
              <a:rPr lang="en-US" dirty="0"/>
              <a:t>, </a:t>
            </a:r>
            <a:r>
              <a:rPr lang="en-US" dirty="0" err="1"/>
              <a:t>yıllık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harcamaları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demografik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ekonomik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kapsamaktadır</a:t>
            </a:r>
            <a:r>
              <a:rPr lang="en-US" dirty="0"/>
              <a:t>.</a:t>
            </a:r>
          </a:p>
          <a:p>
            <a:r>
              <a:rPr lang="en-US" sz="6400" b="1" dirty="0"/>
              <a:t>Veri </a:t>
            </a:r>
            <a:r>
              <a:rPr lang="en-US" sz="6400" b="1" dirty="0" err="1"/>
              <a:t>Kümesinin</a:t>
            </a:r>
            <a:r>
              <a:rPr lang="en-US" sz="6400" b="1" dirty="0"/>
              <a:t> </a:t>
            </a:r>
            <a:r>
              <a:rPr lang="en-US" sz="6400" b="1" dirty="0" err="1"/>
              <a:t>Önemi</a:t>
            </a:r>
            <a:r>
              <a:rPr lang="en-US" sz="6400" b="1" dirty="0"/>
              <a:t>:</a:t>
            </a:r>
          </a:p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segmentasyonu</a:t>
            </a:r>
            <a:r>
              <a:rPr lang="en-US" dirty="0"/>
              <a:t>, </a:t>
            </a:r>
            <a:r>
              <a:rPr lang="en-US" dirty="0" err="1"/>
              <a:t>pazarlama</a:t>
            </a:r>
            <a:r>
              <a:rPr lang="en-US" dirty="0"/>
              <a:t> </a:t>
            </a:r>
            <a:r>
              <a:rPr lang="en-US" dirty="0" err="1"/>
              <a:t>stratejilerini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kampanyalarını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 "</a:t>
            </a:r>
            <a:r>
              <a:rPr lang="en-US" dirty="0" err="1"/>
              <a:t>Mall_Customers</a:t>
            </a:r>
            <a:r>
              <a:rPr lang="en-US" dirty="0"/>
              <a:t>"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segmentasyonun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, </a:t>
            </a:r>
            <a:r>
              <a:rPr lang="en-US" dirty="0" err="1"/>
              <a:t>perakendecilere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pazarlamacılara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içgörüler</a:t>
            </a:r>
            <a:r>
              <a:rPr lang="en-US" dirty="0"/>
              <a:t> </a:t>
            </a:r>
            <a:r>
              <a:rPr lang="en-US" dirty="0" err="1"/>
              <a:t>sunabilir</a:t>
            </a:r>
            <a:r>
              <a:rPr lang="en-US" dirty="0"/>
              <a:t>.</a:t>
            </a:r>
          </a:p>
          <a:p>
            <a:r>
              <a:rPr lang="en-US" sz="6400" b="1" dirty="0" err="1"/>
              <a:t>Projemizin</a:t>
            </a:r>
            <a:r>
              <a:rPr lang="en-US" sz="6400" b="1" dirty="0"/>
              <a:t> </a:t>
            </a:r>
            <a:r>
              <a:rPr lang="en-US" sz="6400" b="1" dirty="0" err="1"/>
              <a:t>Amacı</a:t>
            </a:r>
            <a:r>
              <a:rPr lang="en-US" sz="6400" b="1" dirty="0"/>
              <a:t>:</a:t>
            </a:r>
          </a:p>
          <a:p>
            <a:r>
              <a:rPr lang="en-US" dirty="0"/>
              <a:t>Bu </a:t>
            </a:r>
            <a:r>
              <a:rPr lang="en-US" dirty="0" err="1"/>
              <a:t>projede</a:t>
            </a:r>
            <a:r>
              <a:rPr lang="en-US" dirty="0"/>
              <a:t>, "</a:t>
            </a:r>
            <a:r>
              <a:rPr lang="en-US" dirty="0" err="1"/>
              <a:t>Mall_Customers</a:t>
            </a:r>
            <a:r>
              <a:rPr lang="en-US" dirty="0"/>
              <a:t>"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unsupervised learning </a:t>
            </a:r>
            <a:r>
              <a:rPr lang="en-US" dirty="0" err="1"/>
              <a:t>teknikleri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segmentasyonu</a:t>
            </a:r>
            <a:r>
              <a:rPr lang="en-US" dirty="0"/>
              <a:t> </a:t>
            </a:r>
            <a:r>
              <a:rPr lang="en-US" dirty="0" err="1"/>
              <a:t>gerçekleştirmeyi</a:t>
            </a:r>
            <a:r>
              <a:rPr lang="en-US" dirty="0"/>
              <a:t> </a:t>
            </a:r>
            <a:r>
              <a:rPr lang="en-US" dirty="0" err="1"/>
              <a:t>hedefliyoruz</a:t>
            </a:r>
            <a:r>
              <a:rPr lang="en-US" dirty="0"/>
              <a:t>. Bu </a:t>
            </a:r>
            <a:r>
              <a:rPr lang="en-US" dirty="0" err="1"/>
              <a:t>segmentasyon</a:t>
            </a:r>
            <a:r>
              <a:rPr lang="en-US" dirty="0"/>
              <a:t>,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merkezine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davranışları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derinlemesine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, </a:t>
            </a:r>
            <a:r>
              <a:rPr lang="en-US" dirty="0" err="1"/>
              <a:t>onlara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kişiselleştirilmiş</a:t>
            </a:r>
            <a:r>
              <a:rPr lang="en-US" dirty="0"/>
              <a:t> </a:t>
            </a:r>
            <a:r>
              <a:rPr lang="en-US" dirty="0" err="1"/>
              <a:t>hizmetler</a:t>
            </a:r>
            <a:r>
              <a:rPr lang="en-US" dirty="0"/>
              <a:t> </a:t>
            </a:r>
            <a:r>
              <a:rPr lang="en-US" dirty="0" err="1"/>
              <a:t>sunma</a:t>
            </a:r>
            <a:r>
              <a:rPr lang="en-US" dirty="0"/>
              <a:t> </a:t>
            </a:r>
            <a:r>
              <a:rPr lang="en-US" dirty="0" err="1"/>
              <a:t>fırsatı</a:t>
            </a:r>
            <a:r>
              <a:rPr lang="en-US" dirty="0"/>
              <a:t> </a:t>
            </a:r>
            <a:r>
              <a:rPr lang="en-US" dirty="0" err="1"/>
              <a:t>verecektir</a:t>
            </a:r>
            <a:r>
              <a:rPr lang="en-US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4943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1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0F98-A016-0CC5-CFD1-20F41030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93A25-96A5-7023-4D9D-954B6161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5ACF-7B32-168D-B2F3-0576B80A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TR" dirty="0"/>
              <a:t>Mall_Customers.csv</a:t>
            </a:r>
          </a:p>
          <a:p>
            <a:endParaRPr lang="en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8F2D8-C029-CD00-49E0-263E187C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112902"/>
            <a:ext cx="5157787" cy="3684588"/>
          </a:xfrm>
        </p:spPr>
        <p:txBody>
          <a:bodyPr/>
          <a:lstStyle/>
          <a:p>
            <a:r>
              <a:rPr lang="en-US" sz="2400" b="1" dirty="0" err="1"/>
              <a:t>CustomerID</a:t>
            </a:r>
            <a:r>
              <a:rPr lang="en-US" sz="2400" dirty="0"/>
              <a:t>: Her </a:t>
            </a:r>
            <a:r>
              <a:rPr lang="en-US" sz="2400" dirty="0" err="1"/>
              <a:t>müşteriye</a:t>
            </a:r>
            <a:r>
              <a:rPr lang="en-US" sz="2400" dirty="0"/>
              <a:t> </a:t>
            </a:r>
            <a:r>
              <a:rPr lang="en-US" sz="2400" dirty="0" err="1"/>
              <a:t>atanan</a:t>
            </a:r>
            <a:r>
              <a:rPr lang="en-US" sz="2400" dirty="0"/>
              <a:t> </a:t>
            </a:r>
            <a:r>
              <a:rPr lang="en-US" sz="2400" dirty="0" err="1"/>
              <a:t>benzersiz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kimlik</a:t>
            </a:r>
            <a:r>
              <a:rPr lang="en-US" sz="2400" dirty="0"/>
              <a:t>.</a:t>
            </a:r>
          </a:p>
          <a:p>
            <a:r>
              <a:rPr lang="en-US" sz="2400" b="1" dirty="0"/>
              <a:t>Gender: </a:t>
            </a:r>
            <a:r>
              <a:rPr lang="en-US" sz="2400" dirty="0" err="1"/>
              <a:t>Müşterinin</a:t>
            </a:r>
            <a:r>
              <a:rPr lang="en-US" sz="2400" dirty="0"/>
              <a:t> </a:t>
            </a:r>
            <a:r>
              <a:rPr lang="en-US" sz="2400" dirty="0" err="1"/>
              <a:t>cinsiyeti</a:t>
            </a:r>
            <a:r>
              <a:rPr lang="en-US" sz="2400" dirty="0"/>
              <a:t>.</a:t>
            </a:r>
          </a:p>
          <a:p>
            <a:r>
              <a:rPr lang="en-US" sz="2400" b="1" dirty="0"/>
              <a:t>Age</a:t>
            </a:r>
            <a:r>
              <a:rPr lang="en-US" sz="2400" dirty="0"/>
              <a:t>: </a:t>
            </a:r>
            <a:r>
              <a:rPr lang="en-US" sz="2400" dirty="0" err="1"/>
              <a:t>Müşterinin</a:t>
            </a:r>
            <a:r>
              <a:rPr lang="en-US" sz="2400" dirty="0"/>
              <a:t> </a:t>
            </a:r>
            <a:r>
              <a:rPr lang="en-US" sz="2400" dirty="0" err="1"/>
              <a:t>yaşı</a:t>
            </a:r>
            <a:r>
              <a:rPr lang="en-US" sz="2400" dirty="0"/>
              <a:t>.</a:t>
            </a:r>
          </a:p>
          <a:p>
            <a:r>
              <a:rPr lang="en-US" sz="2400" b="1" dirty="0"/>
              <a:t>Annual Income(k $) </a:t>
            </a:r>
            <a:r>
              <a:rPr lang="en-US" sz="2400" dirty="0"/>
              <a:t>: </a:t>
            </a:r>
            <a:r>
              <a:rPr lang="en-US" sz="2400" dirty="0" err="1"/>
              <a:t>Müşterinin</a:t>
            </a:r>
            <a:r>
              <a:rPr lang="en-US" sz="2400" dirty="0"/>
              <a:t> </a:t>
            </a:r>
            <a:r>
              <a:rPr lang="en-US" sz="2400" dirty="0" err="1"/>
              <a:t>yıllık</a:t>
            </a:r>
            <a:r>
              <a:rPr lang="en-US" sz="2400" dirty="0"/>
              <a:t> </a:t>
            </a:r>
            <a:r>
              <a:rPr lang="en-US" sz="2400" dirty="0" err="1"/>
              <a:t>geliri</a:t>
            </a:r>
            <a:r>
              <a:rPr lang="en-US" sz="2400" dirty="0"/>
              <a:t>.</a:t>
            </a:r>
          </a:p>
          <a:p>
            <a:r>
              <a:rPr lang="en-US" sz="2400" b="1" dirty="0"/>
              <a:t>Spending Score</a:t>
            </a:r>
            <a:r>
              <a:rPr lang="en-US" sz="2400" dirty="0"/>
              <a:t>: </a:t>
            </a:r>
            <a:r>
              <a:rPr lang="en-US" sz="2400" dirty="0" err="1"/>
              <a:t>Müşterinin</a:t>
            </a:r>
            <a:r>
              <a:rPr lang="en-US" sz="2400" dirty="0"/>
              <a:t> </a:t>
            </a:r>
            <a:r>
              <a:rPr lang="en-US" sz="2400" dirty="0" err="1"/>
              <a:t>harcamalarını</a:t>
            </a:r>
            <a:r>
              <a:rPr lang="en-US" sz="2400" dirty="0"/>
              <a:t> </a:t>
            </a:r>
            <a:r>
              <a:rPr lang="en-US" sz="2400" dirty="0" err="1"/>
              <a:t>temsil</a:t>
            </a:r>
            <a:r>
              <a:rPr lang="en-US" sz="2400" dirty="0"/>
              <a:t> </a:t>
            </a:r>
            <a:r>
              <a:rPr lang="en-US" sz="2400" dirty="0" err="1"/>
              <a:t>eden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puan</a:t>
            </a:r>
            <a:r>
              <a:rPr lang="en-US" sz="2400" dirty="0"/>
              <a:t> (</a:t>
            </a:r>
            <a:r>
              <a:rPr lang="en-US" sz="2400" dirty="0" err="1"/>
              <a:t>örn</a:t>
            </a:r>
            <a:r>
              <a:rPr lang="en-US" sz="2400" dirty="0"/>
              <a:t>. 1-100 </a:t>
            </a:r>
            <a:r>
              <a:rPr lang="en-US" sz="2400" dirty="0" err="1"/>
              <a:t>arası</a:t>
            </a:r>
            <a:r>
              <a:rPr lang="en-US" sz="2400" dirty="0"/>
              <a:t>).</a:t>
            </a:r>
          </a:p>
          <a:p>
            <a:endParaRPr lang="en-TR" dirty="0"/>
          </a:p>
        </p:txBody>
      </p:sp>
      <p:pic>
        <p:nvPicPr>
          <p:cNvPr id="9" name="Content Placeholder 8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3F3D83A-1F4E-F5E0-A2BC-EE44C39D34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8239" y="2292574"/>
            <a:ext cx="5183187" cy="3325243"/>
          </a:xfrm>
        </p:spPr>
      </p:pic>
    </p:spTree>
    <p:extLst>
      <p:ext uri="{BB962C8B-B14F-4D97-AF65-F5344CB8AC3E}">
        <p14:creationId xmlns:p14="http://schemas.microsoft.com/office/powerpoint/2010/main" val="388461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Segmentasyonu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60260"/>
            <a:ext cx="11442700" cy="5054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 err="1"/>
              <a:t>Müşteri</a:t>
            </a:r>
            <a:r>
              <a:rPr lang="en-US" sz="1200" b="1" dirty="0"/>
              <a:t> </a:t>
            </a:r>
            <a:r>
              <a:rPr lang="en-US" sz="1200" b="1" dirty="0" err="1"/>
              <a:t>segmentasyonu</a:t>
            </a:r>
            <a:r>
              <a:rPr lang="en-US" sz="1200" b="1" dirty="0"/>
              <a:t>, </a:t>
            </a:r>
            <a:r>
              <a:rPr lang="en-US" sz="1200" b="1" dirty="0" err="1"/>
              <a:t>bir</a:t>
            </a:r>
            <a:r>
              <a:rPr lang="en-US" sz="1200" b="1" dirty="0"/>
              <a:t> </a:t>
            </a:r>
            <a:r>
              <a:rPr lang="en-US" sz="1200" b="1" dirty="0" err="1"/>
              <a:t>işletmenin</a:t>
            </a:r>
            <a:r>
              <a:rPr lang="en-US" sz="1200" b="1" dirty="0"/>
              <a:t> </a:t>
            </a:r>
            <a:r>
              <a:rPr lang="en-US" sz="1200" b="1" dirty="0" err="1"/>
              <a:t>müşterilerini</a:t>
            </a:r>
            <a:r>
              <a:rPr lang="en-US" sz="1200" b="1" dirty="0"/>
              <a:t> </a:t>
            </a:r>
            <a:r>
              <a:rPr lang="en-US" sz="1200" b="1" dirty="0" err="1"/>
              <a:t>belirli</a:t>
            </a:r>
            <a:r>
              <a:rPr lang="en-US" sz="1200" b="1" dirty="0"/>
              <a:t> </a:t>
            </a:r>
            <a:r>
              <a:rPr lang="en-US" sz="1200" b="1" dirty="0" err="1"/>
              <a:t>özelliklere</a:t>
            </a:r>
            <a:r>
              <a:rPr lang="en-US" sz="1200" b="1" dirty="0"/>
              <a:t> </a:t>
            </a:r>
            <a:r>
              <a:rPr lang="en-US" sz="1200" b="1" dirty="0" err="1"/>
              <a:t>göre</a:t>
            </a:r>
            <a:r>
              <a:rPr lang="en-US" sz="1200" b="1" dirty="0"/>
              <a:t> </a:t>
            </a:r>
            <a:r>
              <a:rPr lang="en-US" sz="1200" b="1" dirty="0" err="1"/>
              <a:t>gruplara</a:t>
            </a:r>
            <a:r>
              <a:rPr lang="en-US" sz="1200" b="1" dirty="0"/>
              <a:t> </a:t>
            </a:r>
            <a:r>
              <a:rPr lang="en-US" sz="1200" b="1" dirty="0" err="1"/>
              <a:t>ayırma</a:t>
            </a:r>
            <a:r>
              <a:rPr lang="en-US" sz="1200" b="1" dirty="0"/>
              <a:t> </a:t>
            </a:r>
            <a:r>
              <a:rPr lang="en-US" sz="1200" b="1" dirty="0" err="1"/>
              <a:t>sürecidir</a:t>
            </a:r>
            <a:r>
              <a:rPr lang="en-US" sz="1200" b="1" dirty="0"/>
              <a:t>. Bu </a:t>
            </a:r>
            <a:r>
              <a:rPr lang="en-US" sz="1200" b="1" dirty="0" err="1"/>
              <a:t>özellikler</a:t>
            </a:r>
            <a:r>
              <a:rPr lang="en-US" sz="1200" b="1" dirty="0"/>
              <a:t> </a:t>
            </a:r>
            <a:r>
              <a:rPr lang="en-US" sz="1200" b="1" dirty="0" err="1"/>
              <a:t>demografik</a:t>
            </a:r>
            <a:r>
              <a:rPr lang="en-US" sz="1200" b="1" dirty="0"/>
              <a:t> </a:t>
            </a:r>
            <a:r>
              <a:rPr lang="en-US" sz="1200" b="1" dirty="0" err="1"/>
              <a:t>bilgiler</a:t>
            </a:r>
            <a:r>
              <a:rPr lang="en-US" sz="1200" b="1" dirty="0"/>
              <a:t>, </a:t>
            </a:r>
            <a:r>
              <a:rPr lang="en-US" sz="1200" b="1" dirty="0" err="1"/>
              <a:t>davranışsal</a:t>
            </a:r>
            <a:r>
              <a:rPr lang="en-US" sz="1200" b="1" dirty="0"/>
              <a:t> </a:t>
            </a:r>
            <a:r>
              <a:rPr lang="en-US" sz="1200" b="1" dirty="0" err="1"/>
              <a:t>özellikler</a:t>
            </a:r>
            <a:r>
              <a:rPr lang="en-US" sz="1200" b="1" dirty="0"/>
              <a:t>, </a:t>
            </a:r>
            <a:r>
              <a:rPr lang="en-US" sz="1200" b="1" dirty="0" err="1"/>
              <a:t>coğrafi</a:t>
            </a:r>
            <a:r>
              <a:rPr lang="en-US" sz="1200" b="1" dirty="0"/>
              <a:t> </a:t>
            </a:r>
            <a:r>
              <a:rPr lang="en-US" sz="1200" b="1" dirty="0" err="1"/>
              <a:t>konum</a:t>
            </a:r>
            <a:r>
              <a:rPr lang="en-US" sz="1200" b="1" dirty="0"/>
              <a:t> </a:t>
            </a:r>
            <a:r>
              <a:rPr lang="en-US" sz="1200" b="1" dirty="0" err="1"/>
              <a:t>veya</a:t>
            </a:r>
            <a:r>
              <a:rPr lang="en-US" sz="1200" b="1" dirty="0"/>
              <a:t> </a:t>
            </a:r>
            <a:r>
              <a:rPr lang="en-US" sz="1200" b="1" dirty="0" err="1"/>
              <a:t>tercihler</a:t>
            </a:r>
            <a:r>
              <a:rPr lang="en-US" sz="1200" b="1" dirty="0"/>
              <a:t> </a:t>
            </a:r>
            <a:r>
              <a:rPr lang="en-US" sz="1200" b="1" dirty="0" err="1"/>
              <a:t>gibi</a:t>
            </a:r>
            <a:r>
              <a:rPr lang="en-US" sz="1200" b="1" dirty="0"/>
              <a:t> </a:t>
            </a:r>
            <a:r>
              <a:rPr lang="en-US" sz="1200" b="1" dirty="0" err="1"/>
              <a:t>faktörlere</a:t>
            </a:r>
            <a:r>
              <a:rPr lang="en-US" sz="1200" b="1" dirty="0"/>
              <a:t> </a:t>
            </a:r>
            <a:r>
              <a:rPr lang="en-US" sz="1200" b="1" dirty="0" err="1"/>
              <a:t>dayanabilir</a:t>
            </a:r>
            <a:r>
              <a:rPr lang="en-US" sz="1200" b="1" dirty="0"/>
              <a:t>. </a:t>
            </a:r>
            <a:r>
              <a:rPr lang="en-US" sz="1200" b="1" dirty="0" err="1"/>
              <a:t>Örneğin</a:t>
            </a:r>
            <a:r>
              <a:rPr lang="en-US" sz="1200" b="1" dirty="0"/>
              <a:t>, </a:t>
            </a:r>
            <a:r>
              <a:rPr lang="en-US" sz="1200" b="1" dirty="0" err="1"/>
              <a:t>bir</a:t>
            </a:r>
            <a:r>
              <a:rPr lang="en-US" sz="1200" b="1" dirty="0"/>
              <a:t> </a:t>
            </a:r>
            <a:r>
              <a:rPr lang="en-US" sz="1200" b="1" dirty="0" err="1"/>
              <a:t>perakende</a:t>
            </a:r>
            <a:r>
              <a:rPr lang="en-US" sz="1200" b="1" dirty="0"/>
              <a:t> </a:t>
            </a:r>
            <a:r>
              <a:rPr lang="en-US" sz="1200" b="1" dirty="0" err="1"/>
              <a:t>şirketi</a:t>
            </a:r>
            <a:r>
              <a:rPr lang="en-US" sz="1200" b="1" dirty="0"/>
              <a:t> </a:t>
            </a:r>
            <a:r>
              <a:rPr lang="en-US" sz="1200" b="1" dirty="0" err="1"/>
              <a:t>müşteri</a:t>
            </a:r>
            <a:r>
              <a:rPr lang="en-US" sz="1200" b="1" dirty="0"/>
              <a:t> </a:t>
            </a:r>
            <a:r>
              <a:rPr lang="en-US" sz="1200" b="1" dirty="0" err="1"/>
              <a:t>segmentasyonu</a:t>
            </a:r>
            <a:r>
              <a:rPr lang="en-US" sz="1200" b="1" dirty="0"/>
              <a:t> </a:t>
            </a:r>
            <a:r>
              <a:rPr lang="en-US" sz="1200" b="1" dirty="0" err="1"/>
              <a:t>yaparken</a:t>
            </a:r>
            <a:r>
              <a:rPr lang="en-US" sz="1200" b="1" dirty="0"/>
              <a:t>, </a:t>
            </a:r>
            <a:r>
              <a:rPr lang="en-US" sz="1200" b="1" dirty="0" err="1"/>
              <a:t>gençler</a:t>
            </a:r>
            <a:r>
              <a:rPr lang="en-US" sz="1200" b="1" dirty="0"/>
              <a:t>, </a:t>
            </a:r>
            <a:r>
              <a:rPr lang="en-US" sz="1200" b="1" dirty="0" err="1"/>
              <a:t>yaşlılar</a:t>
            </a:r>
            <a:r>
              <a:rPr lang="en-US" sz="1200" b="1" dirty="0"/>
              <a:t>, </a:t>
            </a:r>
            <a:r>
              <a:rPr lang="en-US" sz="1200" b="1" dirty="0" err="1"/>
              <a:t>aileler</a:t>
            </a:r>
            <a:r>
              <a:rPr lang="en-US" sz="1200" b="1" dirty="0"/>
              <a:t>, </a:t>
            </a:r>
            <a:r>
              <a:rPr lang="en-US" sz="1200" b="1" dirty="0" err="1"/>
              <a:t>iş</a:t>
            </a:r>
            <a:r>
              <a:rPr lang="en-US" sz="1200" b="1" dirty="0"/>
              <a:t> </a:t>
            </a:r>
            <a:r>
              <a:rPr lang="en-US" sz="1200" b="1" dirty="0" err="1"/>
              <a:t>profesyonelleri</a:t>
            </a:r>
            <a:r>
              <a:rPr lang="en-US" sz="1200" b="1" dirty="0"/>
              <a:t> </a:t>
            </a:r>
            <a:r>
              <a:rPr lang="en-US" sz="1200" b="1" dirty="0" err="1"/>
              <a:t>gibi</a:t>
            </a:r>
            <a:r>
              <a:rPr lang="en-US" sz="1200" b="1" dirty="0"/>
              <a:t> </a:t>
            </a:r>
            <a:r>
              <a:rPr lang="en-US" sz="1200" b="1" dirty="0" err="1"/>
              <a:t>farklı</a:t>
            </a:r>
            <a:r>
              <a:rPr lang="en-US" sz="1200" b="1" dirty="0"/>
              <a:t> </a:t>
            </a:r>
            <a:r>
              <a:rPr lang="en-US" sz="1200" b="1" dirty="0" err="1"/>
              <a:t>grupları</a:t>
            </a:r>
            <a:r>
              <a:rPr lang="en-US" sz="1200" b="1" dirty="0"/>
              <a:t> </a:t>
            </a:r>
            <a:r>
              <a:rPr lang="en-US" sz="1200" b="1" dirty="0" err="1"/>
              <a:t>belirleyebilir</a:t>
            </a:r>
            <a:r>
              <a:rPr lang="en-US" sz="1200" b="1" dirty="0"/>
              <a:t>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 err="1"/>
              <a:t>Müşteri</a:t>
            </a:r>
            <a:r>
              <a:rPr lang="en-US" sz="1200" b="1" dirty="0"/>
              <a:t> </a:t>
            </a:r>
            <a:r>
              <a:rPr lang="en-US" sz="1200" b="1" dirty="0" err="1"/>
              <a:t>segmentasyonunun</a:t>
            </a:r>
            <a:r>
              <a:rPr lang="en-US" sz="1200" b="1" dirty="0"/>
              <a:t> </a:t>
            </a:r>
            <a:r>
              <a:rPr lang="en-US" sz="1200" b="1" dirty="0" err="1"/>
              <a:t>faydaları</a:t>
            </a:r>
            <a:r>
              <a:rPr lang="en-US" sz="1200" b="1" dirty="0"/>
              <a:t> </a:t>
            </a:r>
            <a:r>
              <a:rPr lang="en-US" sz="1200" b="1" dirty="0" err="1"/>
              <a:t>şunlardır</a:t>
            </a:r>
            <a:r>
              <a:rPr lang="en-US" sz="1200" b="1" dirty="0"/>
              <a:t>:</a:t>
            </a:r>
          </a:p>
          <a:p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 </a:t>
            </a:r>
            <a:r>
              <a:rPr lang="en-US" sz="1200" b="1" dirty="0" err="1"/>
              <a:t>Daha</a:t>
            </a:r>
            <a:r>
              <a:rPr lang="en-US" sz="1200" b="1" dirty="0"/>
              <a:t> </a:t>
            </a:r>
            <a:r>
              <a:rPr lang="en-US" sz="1200" b="1" dirty="0" err="1"/>
              <a:t>İyi</a:t>
            </a:r>
            <a:r>
              <a:rPr lang="en-US" sz="1200" b="1" dirty="0"/>
              <a:t> </a:t>
            </a:r>
            <a:r>
              <a:rPr lang="en-US" sz="1200" b="1" dirty="0" err="1"/>
              <a:t>Pazarlama</a:t>
            </a:r>
            <a:r>
              <a:rPr lang="en-US" sz="1200" b="1" dirty="0"/>
              <a:t> </a:t>
            </a:r>
            <a:r>
              <a:rPr lang="en-US" sz="1200" b="1" dirty="0" err="1"/>
              <a:t>Stratejileri</a:t>
            </a:r>
            <a:r>
              <a:rPr lang="en-US" sz="1200" b="1" dirty="0"/>
              <a:t>: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müşteri</a:t>
            </a:r>
            <a:r>
              <a:rPr lang="en-US" sz="1200" dirty="0"/>
              <a:t> </a:t>
            </a:r>
            <a:r>
              <a:rPr lang="en-US" sz="1200" dirty="0" err="1"/>
              <a:t>gruplarına</a:t>
            </a:r>
            <a:r>
              <a:rPr lang="en-US" sz="1200" dirty="0"/>
              <a:t> </a:t>
            </a:r>
            <a:r>
              <a:rPr lang="en-US" sz="1200" dirty="0" err="1"/>
              <a:t>odaklanarak</a:t>
            </a:r>
            <a:r>
              <a:rPr lang="en-US" sz="1200" dirty="0"/>
              <a:t>, </a:t>
            </a:r>
            <a:r>
              <a:rPr lang="en-US" sz="1200" dirty="0" err="1"/>
              <a:t>pazarlama</a:t>
            </a:r>
            <a:r>
              <a:rPr lang="en-US" sz="1200" dirty="0"/>
              <a:t> </a:t>
            </a:r>
            <a:r>
              <a:rPr lang="en-US" sz="1200" dirty="0" err="1"/>
              <a:t>stratejileri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etkili</a:t>
            </a:r>
            <a:r>
              <a:rPr lang="en-US" sz="1200" dirty="0"/>
              <a:t> hale </a:t>
            </a:r>
            <a:r>
              <a:rPr lang="en-US" sz="1200" dirty="0" err="1"/>
              <a:t>gelir</a:t>
            </a:r>
            <a:r>
              <a:rPr lang="en-US" sz="1200" dirty="0"/>
              <a:t>. Her segment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özel</a:t>
            </a:r>
            <a:r>
              <a:rPr lang="en-US" sz="1200" dirty="0"/>
              <a:t> </a:t>
            </a:r>
            <a:r>
              <a:rPr lang="en-US" sz="1200" dirty="0" err="1"/>
              <a:t>kampanyalar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iletişim</a:t>
            </a:r>
            <a:r>
              <a:rPr lang="en-US" sz="1200" dirty="0"/>
              <a:t> </a:t>
            </a:r>
            <a:r>
              <a:rPr lang="en-US" sz="1200" dirty="0" err="1"/>
              <a:t>stratejileri</a:t>
            </a:r>
            <a:r>
              <a:rPr lang="en-US" sz="1200" dirty="0"/>
              <a:t> </a:t>
            </a:r>
            <a:r>
              <a:rPr lang="en-US" sz="1200" dirty="0" err="1"/>
              <a:t>geliştirilebilir</a:t>
            </a:r>
            <a:r>
              <a:rPr lang="en-US" sz="1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 err="1"/>
              <a:t>Müşteri</a:t>
            </a:r>
            <a:r>
              <a:rPr lang="en-US" sz="1200" b="1" dirty="0"/>
              <a:t> </a:t>
            </a:r>
            <a:r>
              <a:rPr lang="en-US" sz="1200" b="1" dirty="0" err="1"/>
              <a:t>Memnuniyeti</a:t>
            </a:r>
            <a:r>
              <a:rPr lang="en-US" sz="1200" b="1" dirty="0"/>
              <a:t> </a:t>
            </a:r>
            <a:r>
              <a:rPr lang="en-US" sz="1200" b="1" dirty="0" err="1"/>
              <a:t>ve</a:t>
            </a:r>
            <a:r>
              <a:rPr lang="en-US" sz="1200" b="1" dirty="0"/>
              <a:t> </a:t>
            </a:r>
            <a:r>
              <a:rPr lang="en-US" sz="1200" b="1" dirty="0" err="1"/>
              <a:t>Sadakati</a:t>
            </a:r>
            <a:r>
              <a:rPr lang="en-US" sz="1200" b="1" dirty="0"/>
              <a:t>: </a:t>
            </a:r>
            <a:r>
              <a:rPr lang="en-US" sz="1200" dirty="0" err="1"/>
              <a:t>Müşterilerin</a:t>
            </a:r>
            <a:r>
              <a:rPr lang="en-US" sz="1200" dirty="0"/>
              <a:t> </a:t>
            </a:r>
            <a:r>
              <a:rPr lang="en-US" sz="1200" dirty="0" err="1"/>
              <a:t>ihtiyaçlarına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iyi</a:t>
            </a:r>
            <a:r>
              <a:rPr lang="en-US" sz="1200" dirty="0"/>
              <a:t> </a:t>
            </a:r>
            <a:r>
              <a:rPr lang="en-US" sz="1200" dirty="0" err="1"/>
              <a:t>cevap</a:t>
            </a:r>
            <a:r>
              <a:rPr lang="en-US" sz="1200" dirty="0"/>
              <a:t> </a:t>
            </a:r>
            <a:r>
              <a:rPr lang="en-US" sz="1200" dirty="0" err="1"/>
              <a:t>vermek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segmentlere</a:t>
            </a:r>
            <a:r>
              <a:rPr lang="en-US" sz="1200" dirty="0"/>
              <a:t> </a:t>
            </a:r>
            <a:r>
              <a:rPr lang="en-US" sz="1200" dirty="0" err="1"/>
              <a:t>özgü</a:t>
            </a:r>
            <a:r>
              <a:rPr lang="en-US" sz="1200" dirty="0"/>
              <a:t> </a:t>
            </a:r>
            <a:r>
              <a:rPr lang="en-US" sz="1200" dirty="0" err="1"/>
              <a:t>ürünler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hizmetler</a:t>
            </a:r>
            <a:r>
              <a:rPr lang="en-US" sz="1200" dirty="0"/>
              <a:t> </a:t>
            </a:r>
            <a:r>
              <a:rPr lang="en-US" sz="1200" dirty="0" err="1"/>
              <a:t>sunulabilir</a:t>
            </a:r>
            <a:r>
              <a:rPr lang="en-US" sz="1200" dirty="0"/>
              <a:t>, </a:t>
            </a:r>
            <a:r>
              <a:rPr lang="en-US" sz="1200" dirty="0" err="1"/>
              <a:t>bu</a:t>
            </a:r>
            <a:r>
              <a:rPr lang="en-US" sz="1200" dirty="0"/>
              <a:t> da </a:t>
            </a:r>
            <a:r>
              <a:rPr lang="en-US" sz="1200" dirty="0" err="1"/>
              <a:t>müşteri</a:t>
            </a:r>
            <a:r>
              <a:rPr lang="en-US" sz="1200" dirty="0"/>
              <a:t> </a:t>
            </a:r>
            <a:r>
              <a:rPr lang="en-US" sz="1200" dirty="0" err="1"/>
              <a:t>memnuniyetini</a:t>
            </a:r>
            <a:r>
              <a:rPr lang="en-US" sz="1200" dirty="0"/>
              <a:t> </a:t>
            </a:r>
            <a:r>
              <a:rPr lang="en-US" sz="1200" dirty="0" err="1"/>
              <a:t>artırır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sadakati</a:t>
            </a:r>
            <a:r>
              <a:rPr lang="en-US" sz="1200" dirty="0"/>
              <a:t> </a:t>
            </a:r>
            <a:r>
              <a:rPr lang="en-US" sz="1200" dirty="0" err="1"/>
              <a:t>güçlendirir</a:t>
            </a:r>
            <a:r>
              <a:rPr lang="en-US" sz="1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 </a:t>
            </a:r>
            <a:r>
              <a:rPr lang="en-US" sz="1200" b="1" dirty="0" err="1"/>
              <a:t>Satış</a:t>
            </a:r>
            <a:r>
              <a:rPr lang="en-US" sz="1200" b="1" dirty="0"/>
              <a:t> </a:t>
            </a:r>
            <a:r>
              <a:rPr lang="en-US" sz="1200" b="1" dirty="0" err="1"/>
              <a:t>ve</a:t>
            </a:r>
            <a:r>
              <a:rPr lang="en-US" sz="1200" b="1" dirty="0"/>
              <a:t> Kar </a:t>
            </a:r>
            <a:r>
              <a:rPr lang="en-US" sz="1200" b="1" dirty="0" err="1"/>
              <a:t>Artışı</a:t>
            </a:r>
            <a:r>
              <a:rPr lang="en-US" sz="1200" b="1" dirty="0"/>
              <a:t>: </a:t>
            </a:r>
            <a:r>
              <a:rPr lang="en-US" sz="1200" dirty="0" err="1"/>
              <a:t>Segmentlere</a:t>
            </a:r>
            <a:r>
              <a:rPr lang="en-US" sz="1200" dirty="0"/>
              <a:t> </a:t>
            </a:r>
            <a:r>
              <a:rPr lang="en-US" sz="1200" dirty="0" err="1"/>
              <a:t>özgü</a:t>
            </a:r>
            <a:r>
              <a:rPr lang="en-US" sz="1200" dirty="0"/>
              <a:t> </a:t>
            </a:r>
            <a:r>
              <a:rPr lang="en-US" sz="1200" dirty="0" err="1"/>
              <a:t>pazarlama</a:t>
            </a:r>
            <a:r>
              <a:rPr lang="en-US" sz="1200" dirty="0"/>
              <a:t> </a:t>
            </a:r>
            <a:r>
              <a:rPr lang="en-US" sz="1200" dirty="0" err="1"/>
              <a:t>stratejileri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ürün</a:t>
            </a:r>
            <a:r>
              <a:rPr lang="en-US" sz="1200" dirty="0"/>
              <a:t>/</a:t>
            </a:r>
            <a:r>
              <a:rPr lang="en-US" sz="1200" dirty="0" err="1"/>
              <a:t>hizmet</a:t>
            </a:r>
            <a:r>
              <a:rPr lang="en-US" sz="1200" dirty="0"/>
              <a:t> </a:t>
            </a:r>
            <a:r>
              <a:rPr lang="en-US" sz="1200" dirty="0" err="1"/>
              <a:t>teklifleri</a:t>
            </a:r>
            <a:r>
              <a:rPr lang="en-US" sz="1200" dirty="0"/>
              <a:t>, </a:t>
            </a:r>
            <a:r>
              <a:rPr lang="en-US" sz="1200" dirty="0" err="1"/>
              <a:t>satışları</a:t>
            </a:r>
            <a:r>
              <a:rPr lang="en-US" sz="1200" dirty="0"/>
              <a:t> </a:t>
            </a:r>
            <a:r>
              <a:rPr lang="en-US" sz="1200" dirty="0" err="1"/>
              <a:t>artırabilir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kar</a:t>
            </a:r>
            <a:r>
              <a:rPr lang="en-US" sz="1200" dirty="0"/>
              <a:t> </a:t>
            </a:r>
            <a:r>
              <a:rPr lang="en-US" sz="1200" dirty="0" err="1"/>
              <a:t>marjını</a:t>
            </a:r>
            <a:r>
              <a:rPr lang="en-US" sz="1200" dirty="0"/>
              <a:t> </a:t>
            </a:r>
            <a:r>
              <a:rPr lang="en-US" sz="1200" dirty="0" err="1"/>
              <a:t>yükseltebilir</a:t>
            </a:r>
            <a:r>
              <a:rPr lang="en-US" sz="1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 err="1"/>
              <a:t>Rekabet</a:t>
            </a:r>
            <a:r>
              <a:rPr lang="en-US" sz="1200" b="1" dirty="0"/>
              <a:t> </a:t>
            </a:r>
            <a:r>
              <a:rPr lang="en-US" sz="1200" b="1" dirty="0" err="1"/>
              <a:t>Üstünlüğü</a:t>
            </a:r>
            <a:r>
              <a:rPr lang="en-US" sz="1200" b="1" dirty="0"/>
              <a:t> </a:t>
            </a:r>
            <a:r>
              <a:rPr lang="en-US" sz="1200" b="1" dirty="0" err="1"/>
              <a:t>Sağlama</a:t>
            </a:r>
            <a:r>
              <a:rPr lang="en-US" sz="1200" b="1" dirty="0"/>
              <a:t>: </a:t>
            </a:r>
            <a:r>
              <a:rPr lang="en-US" sz="1200" dirty="0" err="1"/>
              <a:t>Müşteri</a:t>
            </a:r>
            <a:r>
              <a:rPr lang="en-US" sz="1200" dirty="0"/>
              <a:t> </a:t>
            </a:r>
            <a:r>
              <a:rPr lang="en-US" sz="1200" dirty="0" err="1"/>
              <a:t>segmentasyonu</a:t>
            </a:r>
            <a:r>
              <a:rPr lang="en-US" sz="1200" dirty="0"/>
              <a:t>, </a:t>
            </a:r>
            <a:r>
              <a:rPr lang="en-US" sz="1200" dirty="0" err="1"/>
              <a:t>rakiplerden</a:t>
            </a:r>
            <a:r>
              <a:rPr lang="en-US" sz="1200" dirty="0"/>
              <a:t> </a:t>
            </a:r>
            <a:r>
              <a:rPr lang="en-US" sz="1200" dirty="0" err="1"/>
              <a:t>farklılaşmayı</a:t>
            </a:r>
            <a:r>
              <a:rPr lang="en-US" sz="1200" dirty="0"/>
              <a:t> </a:t>
            </a:r>
            <a:r>
              <a:rPr lang="en-US" sz="1200" dirty="0" err="1"/>
              <a:t>sağlayabilir</a:t>
            </a:r>
            <a:r>
              <a:rPr lang="en-US" sz="1200" dirty="0"/>
              <a:t>. </a:t>
            </a:r>
            <a:r>
              <a:rPr lang="en-US" sz="1200" dirty="0" err="1"/>
              <a:t>Müşterilerin</a:t>
            </a:r>
            <a:r>
              <a:rPr lang="en-US" sz="1200" dirty="0"/>
              <a:t> </a:t>
            </a:r>
            <a:r>
              <a:rPr lang="en-US" sz="1200" dirty="0" err="1"/>
              <a:t>ihtiyaçlarını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iyi</a:t>
            </a:r>
            <a:r>
              <a:rPr lang="en-US" sz="1200" dirty="0"/>
              <a:t> </a:t>
            </a:r>
            <a:r>
              <a:rPr lang="en-US" sz="1200" dirty="0" err="1"/>
              <a:t>anlayan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karşılayan</a:t>
            </a:r>
            <a:r>
              <a:rPr lang="en-US" sz="1200" dirty="0"/>
              <a:t> </a:t>
            </a:r>
            <a:r>
              <a:rPr lang="en-US" sz="1200" dirty="0" err="1"/>
              <a:t>işletmeler</a:t>
            </a:r>
            <a:r>
              <a:rPr lang="en-US" sz="1200" dirty="0"/>
              <a:t>, </a:t>
            </a:r>
            <a:r>
              <a:rPr lang="en-US" sz="1200" dirty="0" err="1"/>
              <a:t>rekabet</a:t>
            </a:r>
            <a:r>
              <a:rPr lang="en-US" sz="1200" dirty="0"/>
              <a:t> </a:t>
            </a:r>
            <a:r>
              <a:rPr lang="en-US" sz="1200" dirty="0" err="1"/>
              <a:t>avantajı</a:t>
            </a:r>
            <a:r>
              <a:rPr lang="en-US" sz="1200" dirty="0"/>
              <a:t> </a:t>
            </a:r>
            <a:r>
              <a:rPr lang="en-US" sz="1200" dirty="0" err="1"/>
              <a:t>elde</a:t>
            </a:r>
            <a:r>
              <a:rPr lang="en-US" sz="1200" dirty="0"/>
              <a:t> </a:t>
            </a:r>
            <a:r>
              <a:rPr lang="en-US" sz="1200" dirty="0" err="1"/>
              <a:t>eder</a:t>
            </a:r>
            <a:r>
              <a:rPr lang="en-US" sz="1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 </a:t>
            </a:r>
            <a:r>
              <a:rPr lang="en-US" sz="1200" b="1" dirty="0" err="1"/>
              <a:t>Verimlilik</a:t>
            </a:r>
            <a:r>
              <a:rPr lang="en-US" sz="1200" b="1" dirty="0"/>
              <a:t> </a:t>
            </a:r>
            <a:r>
              <a:rPr lang="en-US" sz="1200" b="1" dirty="0" err="1"/>
              <a:t>ve</a:t>
            </a:r>
            <a:r>
              <a:rPr lang="en-US" sz="1200" b="1" dirty="0"/>
              <a:t> </a:t>
            </a:r>
            <a:r>
              <a:rPr lang="en-US" sz="1200" b="1" dirty="0" err="1"/>
              <a:t>Kaynakların</a:t>
            </a:r>
            <a:r>
              <a:rPr lang="en-US" sz="1200" b="1" dirty="0"/>
              <a:t> </a:t>
            </a:r>
            <a:r>
              <a:rPr lang="en-US" sz="1200" b="1" dirty="0" err="1"/>
              <a:t>Etkin</a:t>
            </a:r>
            <a:r>
              <a:rPr lang="en-US" sz="1200" b="1" dirty="0"/>
              <a:t> </a:t>
            </a:r>
            <a:r>
              <a:rPr lang="en-US" sz="1200" b="1" dirty="0" err="1"/>
              <a:t>Kullanımı</a:t>
            </a:r>
            <a:r>
              <a:rPr lang="en-US" sz="1200" b="1" dirty="0"/>
              <a:t>: </a:t>
            </a:r>
            <a:r>
              <a:rPr lang="en-US" sz="1200" dirty="0" err="1"/>
              <a:t>Müşteri</a:t>
            </a:r>
            <a:r>
              <a:rPr lang="en-US" sz="1200" dirty="0"/>
              <a:t> </a:t>
            </a:r>
            <a:r>
              <a:rPr lang="en-US" sz="1200" dirty="0" err="1"/>
              <a:t>segmentasyonu</a:t>
            </a:r>
            <a:r>
              <a:rPr lang="en-US" sz="1200" dirty="0"/>
              <a:t>, </a:t>
            </a:r>
            <a:r>
              <a:rPr lang="en-US" sz="1200" dirty="0" err="1"/>
              <a:t>pazarlama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satış</a:t>
            </a:r>
            <a:r>
              <a:rPr lang="en-US" sz="1200" dirty="0"/>
              <a:t> </a:t>
            </a:r>
            <a:r>
              <a:rPr lang="en-US" sz="1200" dirty="0" err="1"/>
              <a:t>kaynaklarının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etkin</a:t>
            </a:r>
            <a:r>
              <a:rPr lang="en-US" sz="1200" dirty="0"/>
              <a:t> </a:t>
            </a:r>
            <a:r>
              <a:rPr lang="en-US" sz="1200" dirty="0" err="1"/>
              <a:t>kullanılmasını</a:t>
            </a:r>
            <a:r>
              <a:rPr lang="en-US" sz="1200" dirty="0"/>
              <a:t> </a:t>
            </a:r>
            <a:r>
              <a:rPr lang="en-US" sz="1200" dirty="0" err="1"/>
              <a:t>sağlar</a:t>
            </a:r>
            <a:r>
              <a:rPr lang="en-US" sz="1200" dirty="0"/>
              <a:t>.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segmentlere</a:t>
            </a:r>
            <a:r>
              <a:rPr lang="en-US" sz="1200" dirty="0"/>
              <a:t> </a:t>
            </a:r>
            <a:r>
              <a:rPr lang="en-US" sz="1200" dirty="0" err="1"/>
              <a:t>odaklanarak</a:t>
            </a:r>
            <a:r>
              <a:rPr lang="en-US" sz="1200" dirty="0"/>
              <a:t>, </a:t>
            </a:r>
            <a:r>
              <a:rPr lang="en-US" sz="1200" dirty="0" err="1"/>
              <a:t>bütçenin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kullanılmasına</a:t>
            </a:r>
            <a:r>
              <a:rPr lang="en-US" sz="1200" dirty="0"/>
              <a:t> </a:t>
            </a:r>
            <a:r>
              <a:rPr lang="en-US" sz="1200" dirty="0" err="1"/>
              <a:t>yardımcı</a:t>
            </a:r>
            <a:r>
              <a:rPr lang="en-US" sz="1200" dirty="0"/>
              <a:t> </a:t>
            </a:r>
            <a:r>
              <a:rPr lang="en-US" sz="1200" dirty="0" err="1"/>
              <a:t>olur</a:t>
            </a:r>
            <a:r>
              <a:rPr lang="en-US" sz="1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0" indent="0">
              <a:buNone/>
            </a:pPr>
            <a:r>
              <a:rPr lang="en-US" sz="1500" dirty="0" err="1"/>
              <a:t>Verilen</a:t>
            </a:r>
            <a:r>
              <a:rPr lang="en-US" sz="1500" dirty="0"/>
              <a:t> </a:t>
            </a:r>
            <a:r>
              <a:rPr lang="en-US" sz="1500" dirty="0" err="1"/>
              <a:t>müşteri</a:t>
            </a:r>
            <a:r>
              <a:rPr lang="en-US" sz="1500" dirty="0"/>
              <a:t> </a:t>
            </a:r>
            <a:r>
              <a:rPr lang="en-US" sz="1500" dirty="0" err="1"/>
              <a:t>bilgilerine</a:t>
            </a:r>
            <a:r>
              <a:rPr lang="en-US" sz="1500" dirty="0"/>
              <a:t> </a:t>
            </a:r>
            <a:r>
              <a:rPr lang="en-US" sz="1500" dirty="0" err="1"/>
              <a:t>göre</a:t>
            </a:r>
            <a:r>
              <a:rPr lang="en-US" sz="1500" dirty="0"/>
              <a:t> </a:t>
            </a:r>
            <a:r>
              <a:rPr lang="en-US" sz="1500" dirty="0" err="1"/>
              <a:t>müşterileri</a:t>
            </a:r>
            <a:r>
              <a:rPr lang="en-US" sz="1500" dirty="0"/>
              <a:t> </a:t>
            </a:r>
            <a:r>
              <a:rPr lang="en-US" sz="1500" dirty="0" err="1"/>
              <a:t>segmentlere</a:t>
            </a:r>
            <a:r>
              <a:rPr lang="en-US" sz="1500" dirty="0"/>
              <a:t> </a:t>
            </a:r>
            <a:r>
              <a:rPr lang="en-US" sz="1500" dirty="0" err="1"/>
              <a:t>ayırmamız</a:t>
            </a:r>
            <a:r>
              <a:rPr lang="en-US" sz="1500" dirty="0"/>
              <a:t> </a:t>
            </a:r>
            <a:r>
              <a:rPr lang="en-US" sz="1500" dirty="0" err="1"/>
              <a:t>isteniyor</a:t>
            </a:r>
            <a:r>
              <a:rPr lang="en-US" sz="1500" dirty="0"/>
              <a:t>. Bunun </a:t>
            </a:r>
            <a:r>
              <a:rPr lang="en-US" sz="1500" dirty="0" err="1"/>
              <a:t>için</a:t>
            </a:r>
            <a:r>
              <a:rPr lang="en-US" sz="1500" dirty="0"/>
              <a:t> </a:t>
            </a:r>
            <a:r>
              <a:rPr lang="en-US" sz="1500" dirty="0" err="1"/>
              <a:t>müşterileri</a:t>
            </a:r>
            <a:r>
              <a:rPr lang="en-US" sz="1500" dirty="0"/>
              <a:t> </a:t>
            </a:r>
            <a:r>
              <a:rPr lang="en-US" sz="1500" dirty="0" err="1"/>
              <a:t>belirli</a:t>
            </a:r>
            <a:r>
              <a:rPr lang="en-US" sz="1500" dirty="0"/>
              <a:t> </a:t>
            </a:r>
            <a:r>
              <a:rPr lang="en-US" sz="1500" dirty="0" err="1"/>
              <a:t>özelliklere</a:t>
            </a:r>
            <a:r>
              <a:rPr lang="en-US" sz="1500" dirty="0"/>
              <a:t> </a:t>
            </a:r>
            <a:r>
              <a:rPr lang="en-US" sz="1500" dirty="0" err="1"/>
              <a:t>göre</a:t>
            </a:r>
            <a:r>
              <a:rPr lang="en-US" sz="1500" dirty="0"/>
              <a:t> </a:t>
            </a:r>
            <a:r>
              <a:rPr lang="en-US" sz="1500" dirty="0" err="1"/>
              <a:t>gruplara</a:t>
            </a:r>
            <a:r>
              <a:rPr lang="en-US" sz="1500" dirty="0"/>
              <a:t> </a:t>
            </a:r>
            <a:r>
              <a:rPr lang="en-US" sz="1500" dirty="0" err="1"/>
              <a:t>ayırabiliriz</a:t>
            </a:r>
            <a:r>
              <a:rPr lang="en-US" sz="1500" dirty="0"/>
              <a:t>. </a:t>
            </a:r>
            <a:r>
              <a:rPr lang="en-US" sz="1500" dirty="0" err="1"/>
              <a:t>Örneğin</a:t>
            </a:r>
            <a:r>
              <a:rPr lang="en-US" sz="1500" dirty="0"/>
              <a:t>, </a:t>
            </a:r>
            <a:r>
              <a:rPr lang="en-US" sz="1500" dirty="0" err="1"/>
              <a:t>cinsiyet</a:t>
            </a:r>
            <a:r>
              <a:rPr lang="en-US" sz="1500" dirty="0"/>
              <a:t>, </a:t>
            </a:r>
            <a:r>
              <a:rPr lang="en-US" sz="1500" dirty="0" err="1"/>
              <a:t>yaş</a:t>
            </a:r>
            <a:r>
              <a:rPr lang="en-US" sz="1500" dirty="0"/>
              <a:t> </a:t>
            </a:r>
            <a:r>
              <a:rPr lang="en-US" sz="1500" dirty="0" err="1"/>
              <a:t>veya</a:t>
            </a:r>
            <a:r>
              <a:rPr lang="en-US" sz="1500" dirty="0"/>
              <a:t> </a:t>
            </a:r>
            <a:r>
              <a:rPr lang="en-US" sz="1500" dirty="0" err="1"/>
              <a:t>harcama</a:t>
            </a:r>
            <a:r>
              <a:rPr lang="en-US" sz="1500" dirty="0"/>
              <a:t> </a:t>
            </a:r>
            <a:r>
              <a:rPr lang="en-US" sz="1500" dirty="0" err="1"/>
              <a:t>puanı</a:t>
            </a:r>
            <a:r>
              <a:rPr lang="en-US" sz="1500" dirty="0"/>
              <a:t> </a:t>
            </a:r>
            <a:r>
              <a:rPr lang="en-US" sz="1500" dirty="0" err="1"/>
              <a:t>gibi</a:t>
            </a:r>
            <a:r>
              <a:rPr lang="en-US" sz="1500" dirty="0"/>
              <a:t> </a:t>
            </a:r>
            <a:r>
              <a:rPr lang="en-US" sz="1500" dirty="0" err="1"/>
              <a:t>özelliklere</a:t>
            </a:r>
            <a:r>
              <a:rPr lang="en-US" sz="1500" dirty="0"/>
              <a:t> </a:t>
            </a:r>
            <a:r>
              <a:rPr lang="en-US" sz="1500" dirty="0" err="1"/>
              <a:t>göre</a:t>
            </a:r>
            <a:r>
              <a:rPr lang="en-US" sz="1500" dirty="0"/>
              <a:t> </a:t>
            </a:r>
            <a:r>
              <a:rPr lang="en-US" sz="1500" dirty="0" err="1"/>
              <a:t>segmentasyon</a:t>
            </a:r>
            <a:r>
              <a:rPr lang="en-US" sz="1500" dirty="0"/>
              <a:t> </a:t>
            </a:r>
            <a:r>
              <a:rPr lang="en-US" sz="1500" dirty="0" err="1"/>
              <a:t>yapılabilir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11214100" cy="1419846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Exploratory Data Analysis (EDA), </a:t>
            </a:r>
            <a:r>
              <a:rPr lang="en-US" sz="2300" dirty="0" err="1"/>
              <a:t>veri</a:t>
            </a:r>
            <a:r>
              <a:rPr lang="en-US" sz="2300" dirty="0"/>
              <a:t> </a:t>
            </a:r>
            <a:r>
              <a:rPr lang="en-US" sz="2300" dirty="0" err="1"/>
              <a:t>bilimi</a:t>
            </a:r>
            <a:r>
              <a:rPr lang="en-US" sz="2300" dirty="0"/>
              <a:t> </a:t>
            </a:r>
            <a:r>
              <a:rPr lang="en-US" sz="2300" dirty="0" err="1"/>
              <a:t>ve</a:t>
            </a:r>
            <a:r>
              <a:rPr lang="en-US" sz="2300" dirty="0"/>
              <a:t> </a:t>
            </a:r>
            <a:r>
              <a:rPr lang="en-US" sz="2300" dirty="0" err="1"/>
              <a:t>istatistik</a:t>
            </a:r>
            <a:r>
              <a:rPr lang="en-US" sz="2300" dirty="0"/>
              <a:t> </a:t>
            </a:r>
            <a:r>
              <a:rPr lang="en-US" sz="2300" dirty="0" err="1"/>
              <a:t>alanlarında</a:t>
            </a:r>
            <a:r>
              <a:rPr lang="en-US" sz="2300" dirty="0"/>
              <a:t> </a:t>
            </a:r>
            <a:r>
              <a:rPr lang="en-US" sz="2300" dirty="0" err="1"/>
              <a:t>kullanılan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yöntemdir</a:t>
            </a:r>
            <a:r>
              <a:rPr lang="en-US" sz="2300" dirty="0"/>
              <a:t>. EDA, </a:t>
            </a:r>
            <a:r>
              <a:rPr lang="en-US" sz="2300" dirty="0" err="1"/>
              <a:t>veri</a:t>
            </a:r>
            <a:r>
              <a:rPr lang="en-US" sz="2300" dirty="0"/>
              <a:t> </a:t>
            </a:r>
            <a:r>
              <a:rPr lang="en-US" sz="2300" dirty="0" err="1"/>
              <a:t>setlerini</a:t>
            </a:r>
            <a:r>
              <a:rPr lang="en-US" sz="2300" dirty="0"/>
              <a:t> </a:t>
            </a:r>
            <a:r>
              <a:rPr lang="en-US" sz="2300" dirty="0" err="1"/>
              <a:t>keşfetmek</a:t>
            </a:r>
            <a:r>
              <a:rPr lang="en-US" sz="2300" dirty="0"/>
              <a:t>, </a:t>
            </a:r>
            <a:r>
              <a:rPr lang="en-US" sz="2300" dirty="0" err="1"/>
              <a:t>yapılarını</a:t>
            </a:r>
            <a:r>
              <a:rPr lang="en-US" sz="2300" dirty="0"/>
              <a:t> </a:t>
            </a:r>
            <a:r>
              <a:rPr lang="en-US" sz="2300" dirty="0" err="1"/>
              <a:t>anlamak</a:t>
            </a:r>
            <a:r>
              <a:rPr lang="en-US" sz="2300" dirty="0"/>
              <a:t> </a:t>
            </a:r>
            <a:r>
              <a:rPr lang="en-US" sz="2300" dirty="0" err="1"/>
              <a:t>ve</a:t>
            </a:r>
            <a:r>
              <a:rPr lang="en-US" sz="2300" dirty="0"/>
              <a:t> </a:t>
            </a:r>
            <a:r>
              <a:rPr lang="en-US" sz="2300" dirty="0" err="1"/>
              <a:t>önemli</a:t>
            </a:r>
            <a:r>
              <a:rPr lang="en-US" sz="2300" dirty="0"/>
              <a:t> </a:t>
            </a:r>
            <a:r>
              <a:rPr lang="en-US" sz="2300" dirty="0" err="1"/>
              <a:t>özelliklerini</a:t>
            </a:r>
            <a:r>
              <a:rPr lang="en-US" sz="2300" dirty="0"/>
              <a:t> </a:t>
            </a:r>
            <a:r>
              <a:rPr lang="en-US" sz="2300" dirty="0" err="1"/>
              <a:t>belirlemek</a:t>
            </a:r>
            <a:r>
              <a:rPr lang="en-US" sz="2300" dirty="0"/>
              <a:t> </a:t>
            </a:r>
            <a:r>
              <a:rPr lang="en-US" sz="2300" dirty="0" err="1"/>
              <a:t>için</a:t>
            </a:r>
            <a:r>
              <a:rPr lang="en-US" sz="2300" dirty="0"/>
              <a:t> </a:t>
            </a:r>
            <a:r>
              <a:rPr lang="en-US" sz="2300" dirty="0" err="1"/>
              <a:t>kullanılır</a:t>
            </a:r>
            <a:r>
              <a:rPr lang="en-US" sz="2300" dirty="0"/>
              <a:t>. Bu </a:t>
            </a:r>
            <a:r>
              <a:rPr lang="en-US" sz="2300" dirty="0" err="1"/>
              <a:t>süreçte</a:t>
            </a:r>
            <a:r>
              <a:rPr lang="en-US" sz="2300" dirty="0"/>
              <a:t> </a:t>
            </a:r>
            <a:r>
              <a:rPr lang="en-US" sz="2300" dirty="0" err="1"/>
              <a:t>veri</a:t>
            </a:r>
            <a:r>
              <a:rPr lang="en-US" sz="2300" dirty="0"/>
              <a:t> </a:t>
            </a:r>
            <a:r>
              <a:rPr lang="en-US" sz="2300" dirty="0" err="1"/>
              <a:t>setindeki</a:t>
            </a:r>
            <a:r>
              <a:rPr lang="en-US" sz="2300" dirty="0"/>
              <a:t> </a:t>
            </a:r>
            <a:r>
              <a:rPr lang="en-US" sz="2300" dirty="0" err="1"/>
              <a:t>ilişkiler</a:t>
            </a:r>
            <a:r>
              <a:rPr lang="en-US" sz="2300" dirty="0"/>
              <a:t>, </a:t>
            </a:r>
            <a:r>
              <a:rPr lang="en-US" sz="2300" dirty="0" err="1"/>
              <a:t>dağılımlar</a:t>
            </a:r>
            <a:r>
              <a:rPr lang="en-US" sz="2300" dirty="0"/>
              <a:t>, </a:t>
            </a:r>
            <a:r>
              <a:rPr lang="en-US" sz="2300" dirty="0" err="1"/>
              <a:t>aykırı</a:t>
            </a:r>
            <a:r>
              <a:rPr lang="en-US" sz="2300" dirty="0"/>
              <a:t> </a:t>
            </a:r>
            <a:r>
              <a:rPr lang="en-US" sz="2300" dirty="0" err="1"/>
              <a:t>değerler</a:t>
            </a:r>
            <a:r>
              <a:rPr lang="en-US" sz="2300" dirty="0"/>
              <a:t>, </a:t>
            </a:r>
            <a:r>
              <a:rPr lang="en-US" sz="2300" dirty="0" err="1"/>
              <a:t>eksik</a:t>
            </a:r>
            <a:r>
              <a:rPr lang="en-US" sz="2300" dirty="0"/>
              <a:t> </a:t>
            </a:r>
            <a:r>
              <a:rPr lang="en-US" sz="2300" dirty="0" err="1"/>
              <a:t>veriler</a:t>
            </a:r>
            <a:r>
              <a:rPr lang="en-US" sz="2300" dirty="0"/>
              <a:t> </a:t>
            </a:r>
            <a:r>
              <a:rPr lang="en-US" sz="2300" dirty="0" err="1"/>
              <a:t>ve</a:t>
            </a:r>
            <a:r>
              <a:rPr lang="en-US" sz="2300" dirty="0"/>
              <a:t> </a:t>
            </a:r>
            <a:r>
              <a:rPr lang="en-US" sz="2300" dirty="0" err="1"/>
              <a:t>diğer</a:t>
            </a:r>
            <a:r>
              <a:rPr lang="en-US" sz="2300" dirty="0"/>
              <a:t> </a:t>
            </a:r>
            <a:r>
              <a:rPr lang="en-US" sz="2300" dirty="0" err="1"/>
              <a:t>önemli</a:t>
            </a:r>
            <a:r>
              <a:rPr lang="en-US" sz="2300" dirty="0"/>
              <a:t> </a:t>
            </a:r>
            <a:r>
              <a:rPr lang="en-US" sz="2300" dirty="0" err="1"/>
              <a:t>özellikler</a:t>
            </a:r>
            <a:r>
              <a:rPr lang="en-US" sz="2300" dirty="0"/>
              <a:t> </a:t>
            </a:r>
            <a:r>
              <a:rPr lang="en-US" sz="2300" dirty="0" err="1"/>
              <a:t>incelenir</a:t>
            </a:r>
            <a:r>
              <a:rPr lang="en-US" sz="2300" dirty="0"/>
              <a:t>.</a:t>
            </a:r>
          </a:p>
          <a:p>
            <a:endParaRPr lang="en-US" dirty="0"/>
          </a:p>
          <a:p>
            <a:r>
              <a:rPr lang="en-US" dirty="0" err="1"/>
              <a:t>EDA'nın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setindeki</a:t>
            </a:r>
            <a:r>
              <a:rPr lang="en-US" dirty="0"/>
              <a:t> </a:t>
            </a:r>
            <a:r>
              <a:rPr lang="en-US" dirty="0" err="1"/>
              <a:t>desenleri</a:t>
            </a:r>
            <a:r>
              <a:rPr lang="en-US" dirty="0"/>
              <a:t>, </a:t>
            </a:r>
            <a:r>
              <a:rPr lang="en-US" dirty="0" err="1"/>
              <a:t>eğilimleri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hazırlamaktır</a:t>
            </a:r>
            <a:r>
              <a:rPr lang="en-US" dirty="0"/>
              <a:t>. </a:t>
            </a:r>
            <a:r>
              <a:rPr lang="en-US" dirty="0" err="1"/>
              <a:t>EDA'nın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3349487"/>
            <a:ext cx="5157787" cy="284017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2200" b="1" dirty="0" err="1"/>
              <a:t>Görselleştirme</a:t>
            </a:r>
            <a:r>
              <a:rPr lang="en-US" sz="2200" b="1" dirty="0"/>
              <a:t>: </a:t>
            </a:r>
            <a:r>
              <a:rPr lang="en-US" sz="2200" dirty="0"/>
              <a:t>Veri </a:t>
            </a:r>
            <a:r>
              <a:rPr lang="en-US" sz="2200" dirty="0" err="1"/>
              <a:t>setinin</a:t>
            </a:r>
            <a:r>
              <a:rPr lang="en-US" sz="2200" dirty="0"/>
              <a:t> </a:t>
            </a:r>
            <a:r>
              <a:rPr lang="en-US" sz="2200" dirty="0" err="1"/>
              <a:t>farklı</a:t>
            </a:r>
            <a:r>
              <a:rPr lang="en-US" sz="2200" dirty="0"/>
              <a:t> </a:t>
            </a:r>
            <a:r>
              <a:rPr lang="en-US" sz="2200" dirty="0" err="1"/>
              <a:t>özelliklerini</a:t>
            </a:r>
            <a:r>
              <a:rPr lang="en-US" sz="2200" dirty="0"/>
              <a:t> </a:t>
            </a:r>
            <a:r>
              <a:rPr lang="en-US" sz="2200" dirty="0" err="1"/>
              <a:t>görsel</a:t>
            </a:r>
            <a:r>
              <a:rPr lang="en-US" sz="2200" dirty="0"/>
              <a:t> </a:t>
            </a:r>
            <a:r>
              <a:rPr lang="en-US" sz="2200" dirty="0" err="1"/>
              <a:t>olarak</a:t>
            </a:r>
            <a:r>
              <a:rPr lang="en-US" sz="2200" dirty="0"/>
              <a:t> </a:t>
            </a:r>
            <a:r>
              <a:rPr lang="en-US" sz="2200" dirty="0" err="1"/>
              <a:t>temsil</a:t>
            </a:r>
            <a:r>
              <a:rPr lang="en-US" sz="2200" dirty="0"/>
              <a:t> </a:t>
            </a:r>
            <a:r>
              <a:rPr lang="en-US" sz="2200" dirty="0" err="1"/>
              <a:t>etmek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çeşitli</a:t>
            </a:r>
            <a:r>
              <a:rPr lang="en-US" sz="2200" dirty="0"/>
              <a:t> </a:t>
            </a:r>
            <a:r>
              <a:rPr lang="en-US" sz="2200" dirty="0" err="1"/>
              <a:t>grafikler</a:t>
            </a:r>
            <a:r>
              <a:rPr lang="en-US" sz="2200" dirty="0"/>
              <a:t> </a:t>
            </a:r>
            <a:r>
              <a:rPr lang="en-US" sz="2200" dirty="0" err="1"/>
              <a:t>kullanılır</a:t>
            </a:r>
            <a:r>
              <a:rPr lang="en-US" sz="2200" dirty="0"/>
              <a:t>. </a:t>
            </a:r>
            <a:r>
              <a:rPr lang="en-US" sz="2200" dirty="0" err="1"/>
              <a:t>Histogramlar</a:t>
            </a:r>
            <a:r>
              <a:rPr lang="en-US" sz="2200" dirty="0"/>
              <a:t>, kutu </a:t>
            </a:r>
            <a:r>
              <a:rPr lang="en-US" sz="2200" dirty="0" err="1"/>
              <a:t>grafikleri</a:t>
            </a:r>
            <a:r>
              <a:rPr lang="en-US" sz="2200" dirty="0"/>
              <a:t>, </a:t>
            </a:r>
            <a:r>
              <a:rPr lang="en-US" sz="2200" dirty="0" err="1"/>
              <a:t>dağılım</a:t>
            </a:r>
            <a:r>
              <a:rPr lang="en-US" sz="2200" dirty="0"/>
              <a:t> </a:t>
            </a:r>
            <a:r>
              <a:rPr lang="en-US" sz="2200" dirty="0" err="1"/>
              <a:t>grafikleri</a:t>
            </a:r>
            <a:r>
              <a:rPr lang="en-US" sz="2200" dirty="0"/>
              <a:t>, </a:t>
            </a:r>
            <a:r>
              <a:rPr lang="en-US" sz="2200" dirty="0" err="1"/>
              <a:t>çizgi</a:t>
            </a:r>
            <a:r>
              <a:rPr lang="en-US" sz="2200" dirty="0"/>
              <a:t> </a:t>
            </a:r>
            <a:r>
              <a:rPr lang="en-US" sz="2200" dirty="0" err="1"/>
              <a:t>grafikleri</a:t>
            </a:r>
            <a:r>
              <a:rPr lang="en-US" sz="2200" dirty="0"/>
              <a:t> </a:t>
            </a:r>
            <a:r>
              <a:rPr lang="en-US" sz="2200" dirty="0" err="1"/>
              <a:t>gibi</a:t>
            </a:r>
            <a:r>
              <a:rPr lang="en-US" sz="2200" dirty="0"/>
              <a:t> </a:t>
            </a:r>
            <a:r>
              <a:rPr lang="en-US" sz="2200" dirty="0" err="1"/>
              <a:t>görsel</a:t>
            </a:r>
            <a:r>
              <a:rPr lang="en-US" sz="2200" dirty="0"/>
              <a:t> </a:t>
            </a:r>
            <a:r>
              <a:rPr lang="en-US" sz="2200" dirty="0" err="1"/>
              <a:t>araçlar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setindeki</a:t>
            </a:r>
            <a:r>
              <a:rPr lang="en-US" sz="2200" dirty="0"/>
              <a:t> </a:t>
            </a:r>
            <a:r>
              <a:rPr lang="en-US" sz="2200" dirty="0" err="1"/>
              <a:t>desenleri</a:t>
            </a:r>
            <a:r>
              <a:rPr lang="en-US" sz="2200" dirty="0"/>
              <a:t> </a:t>
            </a:r>
            <a:r>
              <a:rPr lang="en-US" sz="2200" dirty="0" err="1"/>
              <a:t>anlamak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kullanılabilir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 err="1"/>
              <a:t>İstatistiksel</a:t>
            </a:r>
            <a:r>
              <a:rPr lang="en-US" sz="2200" b="1" dirty="0"/>
              <a:t> </a:t>
            </a:r>
            <a:r>
              <a:rPr lang="en-US" sz="2200" b="1" dirty="0" err="1"/>
              <a:t>Özetler</a:t>
            </a:r>
            <a:r>
              <a:rPr lang="en-US" sz="2200" b="1" dirty="0"/>
              <a:t>: </a:t>
            </a:r>
            <a:r>
              <a:rPr lang="en-US" sz="2200" dirty="0" err="1"/>
              <a:t>Temel</a:t>
            </a:r>
            <a:r>
              <a:rPr lang="en-US" sz="2200" dirty="0"/>
              <a:t> </a:t>
            </a:r>
            <a:r>
              <a:rPr lang="en-US" sz="2200" dirty="0" err="1"/>
              <a:t>istatistiksel</a:t>
            </a:r>
            <a:r>
              <a:rPr lang="en-US" sz="2200" dirty="0"/>
              <a:t> </a:t>
            </a:r>
            <a:r>
              <a:rPr lang="en-US" sz="2200" dirty="0" err="1"/>
              <a:t>özetler</a:t>
            </a:r>
            <a:r>
              <a:rPr lang="en-US" sz="2200" dirty="0"/>
              <a:t>,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setinin</a:t>
            </a:r>
            <a:r>
              <a:rPr lang="en-US" sz="2200" dirty="0"/>
              <a:t> </a:t>
            </a:r>
            <a:r>
              <a:rPr lang="en-US" sz="2200" dirty="0" err="1"/>
              <a:t>merkezi</a:t>
            </a:r>
            <a:r>
              <a:rPr lang="en-US" sz="2200" dirty="0"/>
              <a:t> </a:t>
            </a:r>
            <a:r>
              <a:rPr lang="en-US" sz="2200" dirty="0" err="1"/>
              <a:t>eğilimini</a:t>
            </a:r>
            <a:r>
              <a:rPr lang="en-US" sz="2200" dirty="0"/>
              <a:t>, </a:t>
            </a:r>
            <a:r>
              <a:rPr lang="en-US" sz="2200" dirty="0" err="1"/>
              <a:t>dağılımını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değişkenliğini</a:t>
            </a:r>
            <a:r>
              <a:rPr lang="en-US" sz="2200" dirty="0"/>
              <a:t> </a:t>
            </a:r>
            <a:r>
              <a:rPr lang="en-US" sz="2200" dirty="0" err="1"/>
              <a:t>anlamak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kullanılır</a:t>
            </a:r>
            <a:r>
              <a:rPr lang="en-US" sz="2200" dirty="0"/>
              <a:t>. </a:t>
            </a:r>
            <a:r>
              <a:rPr lang="en-US" sz="2200" dirty="0" err="1"/>
              <a:t>Ortalama</a:t>
            </a:r>
            <a:r>
              <a:rPr lang="en-US" sz="2200" dirty="0"/>
              <a:t>, </a:t>
            </a:r>
            <a:r>
              <a:rPr lang="en-US" sz="2200" dirty="0" err="1"/>
              <a:t>medyan</a:t>
            </a:r>
            <a:r>
              <a:rPr lang="en-US" sz="2200" dirty="0"/>
              <a:t>, </a:t>
            </a:r>
            <a:r>
              <a:rPr lang="en-US" sz="2200" dirty="0" err="1"/>
              <a:t>standart</a:t>
            </a:r>
            <a:r>
              <a:rPr lang="en-US" sz="2200" dirty="0"/>
              <a:t> </a:t>
            </a:r>
            <a:r>
              <a:rPr lang="en-US" sz="2200" dirty="0" err="1"/>
              <a:t>sapma</a:t>
            </a:r>
            <a:r>
              <a:rPr lang="en-US" sz="2200" dirty="0"/>
              <a:t>, minimum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</a:t>
            </a:r>
            <a:r>
              <a:rPr lang="en-US" sz="2200" dirty="0" err="1"/>
              <a:t>değerler</a:t>
            </a:r>
            <a:r>
              <a:rPr lang="en-US" sz="2200" dirty="0"/>
              <a:t> </a:t>
            </a:r>
            <a:r>
              <a:rPr lang="en-US" sz="2200" dirty="0" err="1"/>
              <a:t>gibi</a:t>
            </a:r>
            <a:r>
              <a:rPr lang="en-US" sz="2200" dirty="0"/>
              <a:t> </a:t>
            </a:r>
            <a:r>
              <a:rPr lang="en-US" sz="2200" dirty="0" err="1"/>
              <a:t>istatistiksel</a:t>
            </a:r>
            <a:r>
              <a:rPr lang="en-US" sz="2200" dirty="0"/>
              <a:t> </a:t>
            </a:r>
            <a:r>
              <a:rPr lang="en-US" sz="2200" dirty="0" err="1"/>
              <a:t>ölçütler</a:t>
            </a:r>
            <a:r>
              <a:rPr lang="en-US" sz="2200" dirty="0"/>
              <a:t>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amaçla</a:t>
            </a:r>
            <a:r>
              <a:rPr lang="en-US" sz="2200" dirty="0"/>
              <a:t> </a:t>
            </a:r>
            <a:r>
              <a:rPr lang="en-US" sz="2200" dirty="0" err="1"/>
              <a:t>kullanılabilir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 err="1"/>
              <a:t>Eksik</a:t>
            </a:r>
            <a:r>
              <a:rPr lang="en-US" sz="2200" b="1" dirty="0"/>
              <a:t> Veri </a:t>
            </a:r>
            <a:r>
              <a:rPr lang="en-US" sz="2200" b="1" dirty="0" err="1"/>
              <a:t>Analizi</a:t>
            </a:r>
            <a:r>
              <a:rPr lang="en-US" sz="2200" b="1" dirty="0"/>
              <a:t>: </a:t>
            </a:r>
            <a:r>
              <a:rPr lang="en-US" sz="2200" dirty="0"/>
              <a:t>Veri </a:t>
            </a:r>
            <a:r>
              <a:rPr lang="en-US" sz="2200" dirty="0" err="1"/>
              <a:t>setindeki</a:t>
            </a:r>
            <a:r>
              <a:rPr lang="en-US" sz="2200" dirty="0"/>
              <a:t> </a:t>
            </a:r>
            <a:r>
              <a:rPr lang="en-US" sz="2200" dirty="0" err="1"/>
              <a:t>eksik</a:t>
            </a:r>
            <a:r>
              <a:rPr lang="en-US" sz="2200" dirty="0"/>
              <a:t> </a:t>
            </a:r>
            <a:r>
              <a:rPr lang="en-US" sz="2200" dirty="0" err="1"/>
              <a:t>veya</a:t>
            </a:r>
            <a:r>
              <a:rPr lang="en-US" sz="2200" dirty="0"/>
              <a:t> </a:t>
            </a:r>
            <a:r>
              <a:rPr lang="en-US" sz="2200" dirty="0" err="1"/>
              <a:t>bozuk</a:t>
            </a:r>
            <a:r>
              <a:rPr lang="en-US" sz="2200" dirty="0"/>
              <a:t> </a:t>
            </a:r>
            <a:r>
              <a:rPr lang="en-US" sz="2200" dirty="0" err="1"/>
              <a:t>verileri</a:t>
            </a:r>
            <a:r>
              <a:rPr lang="en-US" sz="2200" dirty="0"/>
              <a:t> </a:t>
            </a:r>
            <a:r>
              <a:rPr lang="en-US" sz="2200" dirty="0" err="1"/>
              <a:t>belirlemek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bunların</a:t>
            </a:r>
            <a:r>
              <a:rPr lang="en-US" sz="2200" dirty="0"/>
              <a:t> </a:t>
            </a:r>
            <a:r>
              <a:rPr lang="en-US" sz="2200" dirty="0" err="1"/>
              <a:t>nasıl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alınacağını</a:t>
            </a:r>
            <a:r>
              <a:rPr lang="en-US" sz="2200" dirty="0"/>
              <a:t> </a:t>
            </a:r>
            <a:r>
              <a:rPr lang="en-US" sz="2200" dirty="0" err="1"/>
              <a:t>anlamak</a:t>
            </a:r>
            <a:r>
              <a:rPr lang="en-US" sz="2200" dirty="0"/>
              <a:t> </a:t>
            </a:r>
            <a:r>
              <a:rPr lang="en-US" sz="2200" dirty="0" err="1"/>
              <a:t>önemlidir</a:t>
            </a:r>
            <a:r>
              <a:rPr lang="en-US" sz="2200" dirty="0"/>
              <a:t>. EDA </a:t>
            </a:r>
            <a:r>
              <a:rPr lang="en-US" sz="2200" dirty="0" err="1"/>
              <a:t>sürecinde</a:t>
            </a:r>
            <a:r>
              <a:rPr lang="en-US" sz="2200" dirty="0"/>
              <a:t> </a:t>
            </a:r>
            <a:r>
              <a:rPr lang="en-US" sz="2200" dirty="0" err="1"/>
              <a:t>eksik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analizi</a:t>
            </a:r>
            <a:r>
              <a:rPr lang="en-US" sz="2200" dirty="0"/>
              <a:t> </a:t>
            </a:r>
            <a:r>
              <a:rPr lang="en-US" sz="2200" dirty="0" err="1"/>
              <a:t>yapılır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uygun</a:t>
            </a:r>
            <a:r>
              <a:rPr lang="en-US" sz="2200" dirty="0"/>
              <a:t> </a:t>
            </a:r>
            <a:r>
              <a:rPr lang="en-US" sz="2200" dirty="0" err="1"/>
              <a:t>yöntemlerle</a:t>
            </a:r>
            <a:r>
              <a:rPr lang="en-US" sz="2200" dirty="0"/>
              <a:t> </a:t>
            </a:r>
            <a:r>
              <a:rPr lang="en-US" sz="2200" dirty="0" err="1"/>
              <a:t>eksik</a:t>
            </a:r>
            <a:r>
              <a:rPr lang="en-US" sz="2200" dirty="0"/>
              <a:t> </a:t>
            </a:r>
            <a:r>
              <a:rPr lang="en-US" sz="2200" dirty="0" err="1"/>
              <a:t>değerlerin</a:t>
            </a:r>
            <a:r>
              <a:rPr lang="en-US" sz="2200" dirty="0"/>
              <a:t> </a:t>
            </a:r>
            <a:r>
              <a:rPr lang="en-US" sz="2200" dirty="0" err="1"/>
              <a:t>doldurulması</a:t>
            </a:r>
            <a:r>
              <a:rPr lang="en-US" sz="2200" dirty="0"/>
              <a:t> </a:t>
            </a:r>
            <a:r>
              <a:rPr lang="en-US" sz="2200" dirty="0" err="1"/>
              <a:t>veya</a:t>
            </a:r>
            <a:r>
              <a:rPr lang="en-US" sz="2200" dirty="0"/>
              <a:t> </a:t>
            </a:r>
            <a:r>
              <a:rPr lang="en-US" sz="2200" dirty="0" err="1"/>
              <a:t>işlenmesi</a:t>
            </a:r>
            <a:r>
              <a:rPr lang="en-US" sz="2200" dirty="0"/>
              <a:t> </a:t>
            </a:r>
            <a:r>
              <a:rPr lang="en-US" sz="2200" dirty="0" err="1"/>
              <a:t>planlanır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3349487"/>
            <a:ext cx="5183188" cy="28401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 err="1"/>
              <a:t>Aykırı</a:t>
            </a:r>
            <a:r>
              <a:rPr lang="en-US" b="1" dirty="0"/>
              <a:t> </a:t>
            </a:r>
            <a:r>
              <a:rPr lang="en-US" b="1" dirty="0" err="1"/>
              <a:t>Değer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en-US" b="1" dirty="0"/>
              <a:t>: </a:t>
            </a: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gözlemlerden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noktalarıdır</a:t>
            </a:r>
            <a:r>
              <a:rPr lang="en-US" dirty="0"/>
              <a:t>. EDA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nedenleri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etkileri</a:t>
            </a:r>
            <a:r>
              <a:rPr lang="en-US" dirty="0"/>
              <a:t> </a:t>
            </a:r>
            <a:r>
              <a:rPr lang="en-US" dirty="0" err="1"/>
              <a:t>incelenir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Korelasyon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en-US" b="1" dirty="0"/>
              <a:t>: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korelasyon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analiz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setindeki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</a:t>
            </a:r>
            <a:r>
              <a:rPr lang="en-US" dirty="0" err="1"/>
              <a:t>gücünü</a:t>
            </a:r>
            <a:r>
              <a:rPr lang="en-US" dirty="0"/>
              <a:t> </a:t>
            </a:r>
            <a:r>
              <a:rPr lang="en-US" dirty="0" err="1"/>
              <a:t>değerlendirmek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EDA,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setinin</a:t>
            </a:r>
            <a:r>
              <a:rPr lang="en-US" dirty="0"/>
              <a:t> </a:t>
            </a:r>
            <a:r>
              <a:rPr lang="en-US" dirty="0" err="1"/>
              <a:t>doğasını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kapsamlı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hazırlığını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adımdır</a:t>
            </a:r>
            <a:r>
              <a:rPr lang="en-US" dirty="0"/>
              <a:t>. </a:t>
            </a:r>
            <a:r>
              <a:rPr lang="en-US" dirty="0" err="1"/>
              <a:t>İyi</a:t>
            </a:r>
            <a:r>
              <a:rPr lang="en-US" dirty="0"/>
              <a:t> </a:t>
            </a:r>
            <a:r>
              <a:rPr lang="en-US" dirty="0" err="1"/>
              <a:t>yapılmış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EDA,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analizlerin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etkililiğini</a:t>
            </a:r>
            <a:r>
              <a:rPr lang="en-US" dirty="0"/>
              <a:t> </a:t>
            </a:r>
            <a:r>
              <a:rPr lang="en-US" dirty="0" err="1"/>
              <a:t>artırabilir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69311-9870-839C-C61E-EB6B38D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139F3AE-BCC3-8DD4-33ED-954569DE7B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5891" y="1577833"/>
            <a:ext cx="9776824" cy="3702333"/>
          </a:xfrm>
        </p:spPr>
      </p:pic>
    </p:spTree>
    <p:extLst>
      <p:ext uri="{BB962C8B-B14F-4D97-AF65-F5344CB8AC3E}">
        <p14:creationId xmlns:p14="http://schemas.microsoft.com/office/powerpoint/2010/main" val="380435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DCFC5-886A-5683-F521-7260342A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AB91EE3F-4ED6-E522-7402-55FD5FDD3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147" y="2374850"/>
            <a:ext cx="10981706" cy="3940225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D0E619-DE2F-8266-5229-2CD6911105C9}"/>
              </a:ext>
            </a:extLst>
          </p:cNvPr>
          <p:cNvSpPr txBox="1"/>
          <p:nvPr/>
        </p:nvSpPr>
        <p:spPr>
          <a:xfrm>
            <a:off x="605147" y="809396"/>
            <a:ext cx="1072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Stripplot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kategorik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verilerin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yoğunluğunu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gözlemlemek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kullanılır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 Hem box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plotu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hem de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KDE'leri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anda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sunarak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violinplot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boxplot'ta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göremediğimiz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yoğunluk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durumunu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görebiliriz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harcama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skorlarında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erkeklerde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40-60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arasında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kadınlarda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40-60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80-90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arasında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yoğunlaşmalar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olduğunu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gözlemliyoruz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Kadınların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yüksek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harcama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skorlarına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eğilimli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olduğunu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söyleyebiliriz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34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E54C2-7F2B-DD95-D781-36FE722E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C90B-1ED0-0EF3-2B3D-09B4D0CE1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642" y="1068794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Violinplot'ta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stripplot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boxplot'ta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elde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ettiğimiz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bilgileri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arada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gözlemleyebiliriz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Yani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yoğunlaşan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bölgeleri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boxplot'taki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whisker'ları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ayrıntılı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inceleyebiliriz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Yogunluğun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hangi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bölgelerde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toplandığını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belirlemek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violinplot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kullanılabilir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.</a:t>
            </a:r>
          </a:p>
          <a:p>
            <a:endParaRPr lang="en-TR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4655FBF-13A0-E02C-5626-A7E9BF69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50" y="2901912"/>
            <a:ext cx="9064300" cy="34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9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E149C-2962-E60C-2801-394355E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8BF0A-CBF6-8AD6-630C-62A7463E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943943" cy="21287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Unsupervised Learning (</a:t>
            </a:r>
            <a:r>
              <a:rPr lang="en-US" sz="8000" dirty="0" err="1"/>
              <a:t>Denetimsiz</a:t>
            </a:r>
            <a:r>
              <a:rPr lang="en-US" sz="8000" dirty="0"/>
              <a:t> </a:t>
            </a:r>
            <a:r>
              <a:rPr lang="en-US" sz="8000" dirty="0" err="1"/>
              <a:t>Öğrenme</a:t>
            </a:r>
            <a:r>
              <a:rPr lang="en-US" sz="8000" dirty="0"/>
              <a:t>), </a:t>
            </a:r>
            <a:r>
              <a:rPr lang="en-US" sz="8000" dirty="0" err="1"/>
              <a:t>makine</a:t>
            </a:r>
            <a:r>
              <a:rPr lang="en-US" sz="8000" dirty="0"/>
              <a:t> </a:t>
            </a:r>
            <a:r>
              <a:rPr lang="en-US" sz="8000" dirty="0" err="1"/>
              <a:t>öğrenmesinin</a:t>
            </a:r>
            <a:r>
              <a:rPr lang="en-US" sz="8000" dirty="0"/>
              <a:t> </a:t>
            </a:r>
            <a:r>
              <a:rPr lang="en-US" sz="8000" dirty="0" err="1"/>
              <a:t>bir</a:t>
            </a:r>
            <a:r>
              <a:rPr lang="en-US" sz="8000" dirty="0"/>
              <a:t> alt </a:t>
            </a:r>
            <a:r>
              <a:rPr lang="en-US" sz="8000" dirty="0" err="1"/>
              <a:t>dalıdır</a:t>
            </a:r>
            <a:r>
              <a:rPr lang="en-US" sz="8000" dirty="0"/>
              <a:t> </a:t>
            </a:r>
            <a:r>
              <a:rPr lang="en-US" sz="8000" dirty="0" err="1"/>
              <a:t>ve</a:t>
            </a:r>
            <a:r>
              <a:rPr lang="en-US" sz="8000" dirty="0"/>
              <a:t> </a:t>
            </a:r>
            <a:r>
              <a:rPr lang="en-US" sz="8000" dirty="0" err="1"/>
              <a:t>özellikle</a:t>
            </a:r>
            <a:r>
              <a:rPr lang="en-US" sz="8000" dirty="0"/>
              <a:t> </a:t>
            </a:r>
            <a:r>
              <a:rPr lang="en-US" sz="8000" dirty="0" err="1"/>
              <a:t>etiketlenmemiş</a:t>
            </a:r>
            <a:r>
              <a:rPr lang="en-US" sz="8000" dirty="0"/>
              <a:t> </a:t>
            </a:r>
            <a:r>
              <a:rPr lang="en-US" sz="8000" dirty="0" err="1"/>
              <a:t>veri</a:t>
            </a:r>
            <a:r>
              <a:rPr lang="en-US" sz="8000" dirty="0"/>
              <a:t> </a:t>
            </a:r>
            <a:r>
              <a:rPr lang="en-US" sz="8000" dirty="0" err="1"/>
              <a:t>kümesi</a:t>
            </a:r>
            <a:r>
              <a:rPr lang="en-US" sz="8000" dirty="0"/>
              <a:t> </a:t>
            </a:r>
            <a:r>
              <a:rPr lang="en-US" sz="8000" dirty="0" err="1"/>
              <a:t>üzerinde</a:t>
            </a:r>
            <a:r>
              <a:rPr lang="en-US" sz="8000" dirty="0"/>
              <a:t> </a:t>
            </a:r>
            <a:r>
              <a:rPr lang="en-US" sz="8000" dirty="0" err="1"/>
              <a:t>çalışır</a:t>
            </a:r>
            <a:r>
              <a:rPr lang="en-US" sz="8000" dirty="0"/>
              <a:t>. Bu </a:t>
            </a:r>
            <a:r>
              <a:rPr lang="en-US" sz="8000" dirty="0" err="1"/>
              <a:t>tür</a:t>
            </a:r>
            <a:r>
              <a:rPr lang="en-US" sz="8000" dirty="0"/>
              <a:t> </a:t>
            </a:r>
            <a:r>
              <a:rPr lang="en-US" sz="8000" dirty="0" err="1"/>
              <a:t>bir</a:t>
            </a:r>
            <a:r>
              <a:rPr lang="en-US" sz="8000" dirty="0"/>
              <a:t> </a:t>
            </a:r>
            <a:r>
              <a:rPr lang="en-US" sz="8000" dirty="0" err="1"/>
              <a:t>öğrenme</a:t>
            </a:r>
            <a:r>
              <a:rPr lang="en-US" sz="8000" dirty="0"/>
              <a:t>, </a:t>
            </a:r>
            <a:r>
              <a:rPr lang="en-US" sz="8000" dirty="0" err="1"/>
              <a:t>veri</a:t>
            </a:r>
            <a:r>
              <a:rPr lang="en-US" sz="8000" dirty="0"/>
              <a:t> </a:t>
            </a:r>
            <a:r>
              <a:rPr lang="en-US" sz="8000" dirty="0" err="1"/>
              <a:t>kümesindeki</a:t>
            </a:r>
            <a:r>
              <a:rPr lang="en-US" sz="8000" dirty="0"/>
              <a:t> </a:t>
            </a:r>
            <a:r>
              <a:rPr lang="en-US" sz="8000" dirty="0" err="1"/>
              <a:t>yapıları</a:t>
            </a:r>
            <a:r>
              <a:rPr lang="en-US" sz="8000" dirty="0"/>
              <a:t> </a:t>
            </a:r>
            <a:r>
              <a:rPr lang="en-US" sz="8000" dirty="0" err="1"/>
              <a:t>ve</a:t>
            </a:r>
            <a:r>
              <a:rPr lang="en-US" sz="8000" dirty="0"/>
              <a:t> </a:t>
            </a:r>
            <a:r>
              <a:rPr lang="en-US" sz="8000" dirty="0" err="1"/>
              <a:t>desenleri</a:t>
            </a:r>
            <a:r>
              <a:rPr lang="en-US" sz="8000" dirty="0"/>
              <a:t> </a:t>
            </a:r>
            <a:r>
              <a:rPr lang="en-US" sz="8000" dirty="0" err="1"/>
              <a:t>ortaya</a:t>
            </a:r>
            <a:r>
              <a:rPr lang="en-US" sz="8000" dirty="0"/>
              <a:t> </a:t>
            </a:r>
            <a:r>
              <a:rPr lang="en-US" sz="8000" dirty="0" err="1"/>
              <a:t>çıkarmak</a:t>
            </a:r>
            <a:r>
              <a:rPr lang="en-US" sz="8000" dirty="0"/>
              <a:t> </a:t>
            </a:r>
            <a:r>
              <a:rPr lang="en-US" sz="8000" dirty="0" err="1"/>
              <a:t>için</a:t>
            </a:r>
            <a:r>
              <a:rPr lang="en-US" sz="8000" dirty="0"/>
              <a:t> </a:t>
            </a:r>
            <a:r>
              <a:rPr lang="en-US" sz="8000" dirty="0" err="1"/>
              <a:t>kullanılır</a:t>
            </a:r>
            <a:r>
              <a:rPr lang="en-US" sz="8000" dirty="0"/>
              <a:t>. </a:t>
            </a:r>
            <a:r>
              <a:rPr lang="en-US" sz="8000" dirty="0" err="1"/>
              <a:t>Denetimsiz</a:t>
            </a:r>
            <a:r>
              <a:rPr lang="en-US" sz="8000" dirty="0"/>
              <a:t> </a:t>
            </a:r>
            <a:r>
              <a:rPr lang="en-US" sz="8000" dirty="0" err="1"/>
              <a:t>öğrenme</a:t>
            </a:r>
            <a:r>
              <a:rPr lang="en-US" sz="8000" dirty="0"/>
              <a:t> </a:t>
            </a:r>
            <a:r>
              <a:rPr lang="en-US" sz="8000" dirty="0" err="1"/>
              <a:t>algoritmaları</a:t>
            </a:r>
            <a:r>
              <a:rPr lang="en-US" sz="8000" dirty="0"/>
              <a:t>, </a:t>
            </a:r>
            <a:r>
              <a:rPr lang="en-US" sz="8000" dirty="0" err="1"/>
              <a:t>veri</a:t>
            </a:r>
            <a:r>
              <a:rPr lang="en-US" sz="8000" dirty="0"/>
              <a:t> </a:t>
            </a:r>
            <a:r>
              <a:rPr lang="en-US" sz="8000" dirty="0" err="1"/>
              <a:t>kümesindeki</a:t>
            </a:r>
            <a:r>
              <a:rPr lang="en-US" sz="8000" dirty="0"/>
              <a:t> </a:t>
            </a:r>
            <a:r>
              <a:rPr lang="en-US" sz="8000" dirty="0" err="1"/>
              <a:t>ilişkileri</a:t>
            </a:r>
            <a:r>
              <a:rPr lang="en-US" sz="8000" dirty="0"/>
              <a:t> </a:t>
            </a:r>
            <a:r>
              <a:rPr lang="en-US" sz="8000" dirty="0" err="1"/>
              <a:t>anlamak</a:t>
            </a:r>
            <a:r>
              <a:rPr lang="en-US" sz="8000" dirty="0"/>
              <a:t> </a:t>
            </a:r>
            <a:r>
              <a:rPr lang="en-US" sz="8000" dirty="0" err="1"/>
              <a:t>için</a:t>
            </a:r>
            <a:r>
              <a:rPr lang="en-US" sz="8000" dirty="0"/>
              <a:t> </a:t>
            </a:r>
            <a:r>
              <a:rPr lang="en-US" sz="8000" dirty="0" err="1"/>
              <a:t>kullanılan</a:t>
            </a:r>
            <a:r>
              <a:rPr lang="en-US" sz="8000" dirty="0"/>
              <a:t> </a:t>
            </a:r>
            <a:r>
              <a:rPr lang="en-US" sz="8000" dirty="0" err="1"/>
              <a:t>kümelenme</a:t>
            </a:r>
            <a:r>
              <a:rPr lang="en-US" sz="8000" dirty="0"/>
              <a:t> (clustering) </a:t>
            </a:r>
            <a:r>
              <a:rPr lang="en-US" sz="8000" dirty="0" err="1"/>
              <a:t>ve</a:t>
            </a:r>
            <a:r>
              <a:rPr lang="en-US" sz="8000" dirty="0"/>
              <a:t> </a:t>
            </a:r>
            <a:r>
              <a:rPr lang="en-US" sz="8000" dirty="0" err="1"/>
              <a:t>boyut</a:t>
            </a:r>
            <a:r>
              <a:rPr lang="en-US" sz="8000" dirty="0"/>
              <a:t> </a:t>
            </a:r>
            <a:r>
              <a:rPr lang="en-US" sz="8000" dirty="0" err="1"/>
              <a:t>indirgeme</a:t>
            </a:r>
            <a:r>
              <a:rPr lang="en-US" sz="8000" dirty="0"/>
              <a:t> (dimensionality reduction) </a:t>
            </a:r>
            <a:r>
              <a:rPr lang="en-US" sz="8000" dirty="0" err="1"/>
              <a:t>gibi</a:t>
            </a:r>
            <a:r>
              <a:rPr lang="en-US" sz="8000" dirty="0"/>
              <a:t> </a:t>
            </a:r>
            <a:r>
              <a:rPr lang="en-US" sz="8000" dirty="0" err="1"/>
              <a:t>teknikleri</a:t>
            </a:r>
            <a:r>
              <a:rPr lang="en-US" sz="8000" dirty="0"/>
              <a:t> </a:t>
            </a:r>
            <a:r>
              <a:rPr lang="en-US" sz="8000" dirty="0" err="1"/>
              <a:t>içerir</a:t>
            </a:r>
            <a:r>
              <a:rPr lang="en-US" sz="80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TR" dirty="0"/>
          </a:p>
        </p:txBody>
      </p:sp>
      <p:pic>
        <p:nvPicPr>
          <p:cNvPr id="9" name="Content Placeholder 8" descr="A diagram of machine learning&#10;&#10;Description automatically generated">
            <a:extLst>
              <a:ext uri="{FF2B5EF4-FFF2-40B4-BE49-F238E27FC236}">
                <a16:creationId xmlns:a16="http://schemas.microsoft.com/office/drawing/2014/main" id="{3D3D1696-DD5C-E7E5-EA17-145C18D930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4313" y="1907790"/>
            <a:ext cx="5183187" cy="2328419"/>
          </a:xfr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3AA547-4541-AA6D-1373-A5CCCB5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17484"/>
            <a:ext cx="11214100" cy="535531"/>
          </a:xfrm>
        </p:spPr>
        <p:txBody>
          <a:bodyPr/>
          <a:lstStyle/>
          <a:p>
            <a:r>
              <a:rPr lang="en-US" dirty="0"/>
              <a:t>Unsupervised Learning </a:t>
            </a:r>
            <a:r>
              <a:rPr lang="en-US" dirty="0" err="1"/>
              <a:t>Metotlarından</a:t>
            </a:r>
            <a:r>
              <a:rPr lang="en-US" dirty="0"/>
              <a:t> Clustering(</a:t>
            </a:r>
            <a:r>
              <a:rPr lang="en-US" dirty="0" err="1"/>
              <a:t>Kümeleme</a:t>
            </a:r>
            <a:r>
              <a:rPr lang="en-US" dirty="0"/>
              <a:t>)</a:t>
            </a:r>
            <a:endParaRPr lang="en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43147-40E4-C9DA-37BB-F23ECA896AD7}"/>
              </a:ext>
            </a:extLst>
          </p:cNvPr>
          <p:cNvSpPr txBox="1"/>
          <p:nvPr/>
        </p:nvSpPr>
        <p:spPr>
          <a:xfrm>
            <a:off x="580768" y="4930346"/>
            <a:ext cx="11077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Kümelenme</a:t>
            </a:r>
            <a:r>
              <a:rPr lang="en-US" sz="2000" b="1" dirty="0">
                <a:solidFill>
                  <a:schemeClr val="bg1"/>
                </a:solidFill>
              </a:rPr>
              <a:t> (Clustering): </a:t>
            </a:r>
            <a:r>
              <a:rPr lang="en-US" dirty="0" err="1">
                <a:solidFill>
                  <a:schemeClr val="bg1"/>
                </a:solidFill>
              </a:rPr>
              <a:t>Kümelenme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algoritmaları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benzer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özelliklere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sahip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noktalarını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gruplayarak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kümesindeki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doğal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yapıları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ortaya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çıkarır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Örneğin</a:t>
            </a:r>
            <a:r>
              <a:rPr lang="en-US" dirty="0">
                <a:solidFill>
                  <a:schemeClr val="bg1"/>
                </a:solidFill>
              </a:rPr>
              <a:t>, K-Means </a:t>
            </a:r>
            <a:r>
              <a:rPr lang="en-US" dirty="0" err="1">
                <a:solidFill>
                  <a:schemeClr val="bg1"/>
                </a:solidFill>
              </a:rPr>
              <a:t>gibi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kümelenme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algoritması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noktalarını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belirli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sayıda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içinde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sınıflandırır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2214</Words>
  <Application>Microsoft Macintosh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Helvetica Neue</vt:lpstr>
      <vt:lpstr>Trade Gothic LT Pro</vt:lpstr>
      <vt:lpstr>Trebuchet MS</vt:lpstr>
      <vt:lpstr>Office Theme</vt:lpstr>
      <vt:lpstr>MÜŞTERİ SEGMENTASYONU</vt:lpstr>
      <vt:lpstr>PowerPoint Presentation</vt:lpstr>
      <vt:lpstr>DATA</vt:lpstr>
      <vt:lpstr>Müşteri Segmentasyonu</vt:lpstr>
      <vt:lpstr>Exploratory Data Analysis (EDA) </vt:lpstr>
      <vt:lpstr>PowerPoint Presentation</vt:lpstr>
      <vt:lpstr>PowerPoint Presentation</vt:lpstr>
      <vt:lpstr>PowerPoint Presentation</vt:lpstr>
      <vt:lpstr>Unsupervised Learning Metotlarından Clustering(Kümeleme)</vt:lpstr>
      <vt:lpstr>Kmeans Clustering Teorisi </vt:lpstr>
      <vt:lpstr>PowerPoint Presentation</vt:lpstr>
      <vt:lpstr>Elbow Metodu</vt:lpstr>
      <vt:lpstr>       Distorsiyon skoru                       Silhouette Katsayısı</vt:lpstr>
      <vt:lpstr>Hierarchical Clustering </vt:lpstr>
      <vt:lpstr>      Agglomerative kümeleme</vt:lpstr>
      <vt:lpstr>Divisive Kümeleme</vt:lpstr>
      <vt:lpstr> Interpretation based on Age and Spending Score- X1 </vt:lpstr>
      <vt:lpstr>Interpretation based on Annual Income and Spending Score- X2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MÜŞTERİ SEGMENTASYONU</dc:title>
  <dc:creator>Berkin Murtaza SALATAN</dc:creator>
  <cp:lastModifiedBy>Berkin Murtaza SALATAN</cp:lastModifiedBy>
  <cp:revision>3</cp:revision>
  <dcterms:created xsi:type="dcterms:W3CDTF">2024-05-05T14:21:54Z</dcterms:created>
  <dcterms:modified xsi:type="dcterms:W3CDTF">2024-05-05T18:12:53Z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