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2" r:id="rId7"/>
    <p:sldId id="265" r:id="rId8"/>
    <p:sldId id="263" r:id="rId9"/>
    <p:sldId id="266" r:id="rId10"/>
    <p:sldId id="267" r:id="rId11"/>
    <p:sldId id="269" r:id="rId12"/>
    <p:sldId id="270" r:id="rId13"/>
    <p:sldId id="268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C0E03-0F05-44FD-BA93-F1D91569ECF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D65F0-B05C-4929-9332-65DB34BDD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1FF872-7448-4C29-B73E-297B6178C1A0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9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E83F-2C4A-4222-96CB-8A6DEB03E836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98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5E2F0-883A-4E30-A600-CEFE164302BD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4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FE2F1-F827-492C-A7BD-D0D5687049E1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5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4058-ECA2-4B29-871C-0AA2173F00CE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83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720F0-7DF9-4593-BF2C-CF4098B3AB18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B275-563F-4FA6-AB53-02495EC130BA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31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13696-DFB4-4E6C-9FC0-C9D016C0CC59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BEB7-7A08-4574-B3F4-9C246FC3394C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31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95E8E-7FCC-416F-8012-188CBD26BB8C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7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0F55E-DD8A-471E-B787-50F20B5969A9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63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1933D91-7B09-483B-86A1-03944E56231F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8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brms/vignettes/brms_overview.pdf" TargetMode="External"/><Relationship Id="rId2" Type="http://schemas.openxmlformats.org/officeDocument/2006/relationships/hyperlink" Target="https://paulbuerkner.com/software/brms-book/brms-book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abieelkharoua/students-performance-dataset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ABDA</a:t>
            </a:r>
            <a:br>
              <a:rPr lang="en-US" dirty="0" smtClean="0"/>
            </a:br>
            <a:r>
              <a:rPr lang="en-US" sz="3600" dirty="0" smtClean="0"/>
              <a:t>Predictors of Student Performance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 smtClean="0"/>
              <a:t>								</a:t>
            </a:r>
            <a:r>
              <a:rPr lang="en-US" b="1" dirty="0" smtClean="0"/>
              <a:t>Group#27</a:t>
            </a:r>
            <a:r>
              <a:rPr lang="en-US" dirty="0" smtClean="0"/>
              <a:t> </a:t>
            </a:r>
            <a:r>
              <a:rPr lang="en-US" dirty="0"/>
              <a:t>						</a:t>
            </a:r>
          </a:p>
          <a:p>
            <a:pPr algn="r"/>
            <a:r>
              <a:rPr lang="en-US" dirty="0" smtClean="0"/>
              <a:t>						Syed Hamza Afzal Ashraf – 230775</a:t>
            </a:r>
            <a:br>
              <a:rPr lang="en-US" dirty="0" smtClean="0"/>
            </a:br>
            <a:r>
              <a:rPr lang="en-US" dirty="0" smtClean="0"/>
              <a:t>						Zeynep Beyza Aktepe – 243159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99" y="425543"/>
            <a:ext cx="2793833" cy="63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4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086" y="416326"/>
            <a:ext cx="9875520" cy="1356360"/>
          </a:xfrm>
        </p:spPr>
        <p:txBody>
          <a:bodyPr/>
          <a:lstStyle/>
          <a:p>
            <a:r>
              <a:rPr lang="en-US" dirty="0" smtClean="0"/>
              <a:t>6) Model 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285" y="1620770"/>
            <a:ext cx="4754880" cy="77724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Continuous (GPA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566" y="3404627"/>
            <a:ext cx="4754563" cy="293424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97236" y="1502688"/>
            <a:ext cx="3543042" cy="77724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Ordinal (</a:t>
            </a:r>
            <a:r>
              <a:rPr lang="en-US" dirty="0" err="1">
                <a:solidFill>
                  <a:schemeClr val="tx1"/>
                </a:solidFill>
              </a:rPr>
              <a:t>GradeClass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84" y="3453329"/>
            <a:ext cx="4754562" cy="2934244"/>
          </a:xfrm>
        </p:spPr>
      </p:pic>
      <p:sp>
        <p:nvSpPr>
          <p:cNvPr id="13" name="Rectangle 12"/>
          <p:cNvSpPr/>
          <p:nvPr/>
        </p:nvSpPr>
        <p:spPr>
          <a:xfrm>
            <a:off x="543126" y="2061577"/>
            <a:ext cx="37826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/>
              <a:t>GPA ~ Gender + </a:t>
            </a:r>
            <a:r>
              <a:rPr lang="en-US" sz="1600" dirty="0" err="1" smtClean="0"/>
              <a:t>ParentalEducation</a:t>
            </a:r>
            <a:r>
              <a:rPr lang="en-US" sz="1600" dirty="0" smtClean="0"/>
              <a:t> + </a:t>
            </a:r>
            <a:r>
              <a:rPr lang="en-US" sz="1600" dirty="0" err="1" smtClean="0"/>
              <a:t>ParentalSupport</a:t>
            </a:r>
            <a:r>
              <a:rPr lang="en-US" sz="1600" dirty="0" smtClean="0"/>
              <a:t> + </a:t>
            </a:r>
            <a:r>
              <a:rPr lang="en-US" sz="1600" dirty="0" err="1" smtClean="0"/>
              <a:t>StudyTimeWeekly</a:t>
            </a:r>
            <a:r>
              <a:rPr lang="en-US" sz="1600" dirty="0" smtClean="0"/>
              <a:t> + Absences + Tutoring +     Ethnicity + </a:t>
            </a:r>
          </a:p>
          <a:p>
            <a:pPr algn="ctr"/>
            <a:r>
              <a:rPr lang="en-US" sz="1600" dirty="0" smtClean="0"/>
              <a:t>(1 | </a:t>
            </a:r>
            <a:r>
              <a:rPr lang="en-US" sz="1600" dirty="0" err="1" smtClean="0"/>
              <a:t>ActivityGroup</a:t>
            </a:r>
            <a:r>
              <a:rPr lang="en-US" sz="1600" dirty="0" smtClean="0"/>
              <a:t>)</a:t>
            </a:r>
            <a:endParaRPr lang="en-US" sz="1600" dirty="0"/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4299745" y="2718535"/>
            <a:ext cx="2820597" cy="5762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dirty="0" smtClean="0">
                <a:solidFill>
                  <a:schemeClr val="tx1"/>
                </a:solidFill>
              </a:rPr>
              <a:t>("normal(0, 1)", class = "b"),  </a:t>
            </a:r>
          </a:p>
          <a:p>
            <a:r>
              <a:rPr lang="en-US" sz="1200" b="0" dirty="0" smtClean="0">
                <a:solidFill>
                  <a:schemeClr val="tx1"/>
                </a:solidFill>
              </a:rPr>
              <a:t>("</a:t>
            </a:r>
            <a:r>
              <a:rPr lang="en-US" sz="1200" b="0" dirty="0" err="1" smtClean="0">
                <a:solidFill>
                  <a:schemeClr val="tx1"/>
                </a:solidFill>
              </a:rPr>
              <a:t>cauchy</a:t>
            </a:r>
            <a:r>
              <a:rPr lang="en-US" sz="1200" b="0" dirty="0" smtClean="0">
                <a:solidFill>
                  <a:schemeClr val="tx1"/>
                </a:solidFill>
              </a:rPr>
              <a:t>(0, 1)", class = "</a:t>
            </a:r>
            <a:r>
              <a:rPr lang="en-US" sz="1200" b="0" dirty="0" err="1" smtClean="0">
                <a:solidFill>
                  <a:schemeClr val="tx1"/>
                </a:solidFill>
              </a:rPr>
              <a:t>sd</a:t>
            </a:r>
            <a:r>
              <a:rPr lang="en-US" sz="1200" b="0" dirty="0" smtClean="0">
                <a:solidFill>
                  <a:schemeClr val="tx1"/>
                </a:solidFill>
              </a:rPr>
              <a:t>"), </a:t>
            </a:r>
          </a:p>
          <a:p>
            <a:r>
              <a:rPr lang="en-US" sz="1200" b="0" dirty="0" smtClean="0">
                <a:solidFill>
                  <a:schemeClr val="tx1"/>
                </a:solidFill>
              </a:rPr>
              <a:t>("</a:t>
            </a:r>
            <a:r>
              <a:rPr lang="en-US" sz="1200" b="0" dirty="0" err="1" smtClean="0">
                <a:solidFill>
                  <a:schemeClr val="tx1"/>
                </a:solidFill>
              </a:rPr>
              <a:t>student_t</a:t>
            </a:r>
            <a:r>
              <a:rPr lang="en-US" sz="1200" b="0" dirty="0" smtClean="0">
                <a:solidFill>
                  <a:schemeClr val="tx1"/>
                </a:solidFill>
              </a:rPr>
              <a:t>(3, 0, 10)", class = "Intercept")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949874" y="6123314"/>
            <a:ext cx="4293453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0" dirty="0" smtClean="0">
                <a:solidFill>
                  <a:schemeClr val="tx1"/>
                </a:solidFill>
              </a:rPr>
              <a:t>Figure 6.1: </a:t>
            </a:r>
            <a:r>
              <a:rPr lang="en-US" sz="1000" b="0" dirty="0">
                <a:solidFill>
                  <a:schemeClr val="tx1"/>
                </a:solidFill>
              </a:rPr>
              <a:t>Posterior Predictive </a:t>
            </a:r>
            <a:r>
              <a:rPr lang="en-US" sz="1000" b="0" dirty="0" smtClean="0">
                <a:solidFill>
                  <a:schemeClr val="tx1"/>
                </a:solidFill>
              </a:rPr>
              <a:t>Check of Continuous model on GPA</a:t>
            </a:r>
            <a:endParaRPr lang="en-US" sz="1000" b="0" dirty="0">
              <a:solidFill>
                <a:schemeClr val="tx1"/>
              </a:solidFill>
            </a:endParaRPr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6946825" y="6124502"/>
            <a:ext cx="4293453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dirty="0">
                <a:solidFill>
                  <a:schemeClr val="tx1"/>
                </a:solidFill>
              </a:rPr>
              <a:t>Figure </a:t>
            </a:r>
            <a:r>
              <a:rPr lang="en-US" sz="900" b="0" dirty="0" smtClean="0">
                <a:solidFill>
                  <a:schemeClr val="tx1"/>
                </a:solidFill>
              </a:rPr>
              <a:t>6.2: </a:t>
            </a:r>
            <a:r>
              <a:rPr lang="en-US" sz="900" b="0" dirty="0">
                <a:solidFill>
                  <a:schemeClr val="tx1"/>
                </a:solidFill>
              </a:rPr>
              <a:t>Posterior Predictive Check of </a:t>
            </a:r>
            <a:r>
              <a:rPr lang="en-US" sz="900" b="0" dirty="0" smtClean="0">
                <a:solidFill>
                  <a:schemeClr val="tx1"/>
                </a:solidFill>
              </a:rPr>
              <a:t>Ordina</a:t>
            </a:r>
            <a:r>
              <a:rPr lang="en-US" sz="900" b="0" dirty="0">
                <a:solidFill>
                  <a:schemeClr val="tx1"/>
                </a:solidFill>
              </a:rPr>
              <a:t>l</a:t>
            </a:r>
            <a:r>
              <a:rPr lang="en-US" sz="900" b="0" dirty="0" smtClean="0">
                <a:solidFill>
                  <a:schemeClr val="tx1"/>
                </a:solidFill>
              </a:rPr>
              <a:t> </a:t>
            </a:r>
            <a:r>
              <a:rPr lang="en-US" sz="900" b="0" dirty="0">
                <a:solidFill>
                  <a:schemeClr val="tx1"/>
                </a:solidFill>
              </a:rPr>
              <a:t>model on </a:t>
            </a:r>
            <a:r>
              <a:rPr lang="en-US" sz="900" b="0" dirty="0" err="1" smtClean="0">
                <a:solidFill>
                  <a:schemeClr val="tx1"/>
                </a:solidFill>
              </a:rPr>
              <a:t>GradeClass</a:t>
            </a:r>
            <a:endParaRPr lang="en-US" sz="900" b="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246763" y="2164784"/>
            <a:ext cx="399351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/>
              <a:t>GradeClass</a:t>
            </a:r>
            <a:r>
              <a:rPr lang="en-US" sz="1600" dirty="0"/>
              <a:t> ~ Gender + </a:t>
            </a:r>
            <a:r>
              <a:rPr lang="en-US" sz="1600" dirty="0" err="1"/>
              <a:t>ParentalEducation</a:t>
            </a:r>
            <a:r>
              <a:rPr lang="en-US" sz="1600" dirty="0"/>
              <a:t> + </a:t>
            </a:r>
            <a:r>
              <a:rPr lang="en-US" sz="1600" dirty="0" err="1"/>
              <a:t>ParentalSupport</a:t>
            </a:r>
            <a:r>
              <a:rPr lang="en-US" sz="1600" dirty="0"/>
              <a:t> + </a:t>
            </a:r>
            <a:r>
              <a:rPr lang="en-US" sz="1600" dirty="0" err="1"/>
              <a:t>StudyTimeWeekly</a:t>
            </a:r>
            <a:r>
              <a:rPr lang="en-US" sz="1600" dirty="0"/>
              <a:t> + Absences + Tutoring + Ethnicity + </a:t>
            </a:r>
            <a:endParaRPr lang="en-US" sz="1600" dirty="0" smtClean="0"/>
          </a:p>
          <a:p>
            <a:pPr algn="ctr"/>
            <a:r>
              <a:rPr lang="en-US" sz="1600" dirty="0" smtClean="0"/>
              <a:t>(</a:t>
            </a:r>
            <a:r>
              <a:rPr lang="en-US" sz="1600" dirty="0"/>
              <a:t>1 | </a:t>
            </a:r>
            <a:r>
              <a:rPr lang="en-US" sz="1600" dirty="0" err="1" smtClean="0"/>
              <a:t>ActivityGroup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18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23540" y="407378"/>
            <a:ext cx="9875520" cy="13563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7</a:t>
            </a:r>
            <a:r>
              <a:rPr lang="en-US" dirty="0" smtClean="0"/>
              <a:t>) Conditional Effects (Ordinal)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179191" y="6220192"/>
            <a:ext cx="4293453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0" dirty="0" smtClean="0">
                <a:solidFill>
                  <a:schemeClr val="tx1"/>
                </a:solidFill>
              </a:rPr>
              <a:t>Figure 6.3: </a:t>
            </a:r>
            <a:r>
              <a:rPr lang="en-US" sz="800" b="0" dirty="0">
                <a:solidFill>
                  <a:schemeClr val="tx1"/>
                </a:solidFill>
              </a:rPr>
              <a:t>Conditional </a:t>
            </a:r>
            <a:r>
              <a:rPr lang="en-US" sz="800" b="0" dirty="0" smtClean="0">
                <a:solidFill>
                  <a:schemeClr val="tx1"/>
                </a:solidFill>
              </a:rPr>
              <a:t>Effects on continuous model. Gender, Parental Education and Ethnicity have very low effect.</a:t>
            </a:r>
            <a:endParaRPr lang="en-US" sz="800" b="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489" y="920549"/>
            <a:ext cx="8992855" cy="548716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94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03385" y="354623"/>
            <a:ext cx="9875520" cy="13563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7) Conditional Effects </a:t>
            </a:r>
            <a:r>
              <a:rPr lang="en-US" dirty="0" smtClean="0"/>
              <a:t>(Continuous)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724314" y="6227234"/>
            <a:ext cx="4293453" cy="576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0" dirty="0" smtClean="0">
                <a:solidFill>
                  <a:schemeClr val="tx1"/>
                </a:solidFill>
              </a:rPr>
              <a:t>Figure 6.4: </a:t>
            </a:r>
            <a:r>
              <a:rPr lang="en-US" sz="800" b="0" dirty="0">
                <a:solidFill>
                  <a:schemeClr val="tx1"/>
                </a:solidFill>
              </a:rPr>
              <a:t>Conditional </a:t>
            </a:r>
            <a:r>
              <a:rPr lang="en-US" sz="800" b="0" dirty="0" smtClean="0">
                <a:solidFill>
                  <a:schemeClr val="tx1"/>
                </a:solidFill>
              </a:rPr>
              <a:t>Effects on continuous model. Gender, Parental Education and Ethnicity have very low effect.</a:t>
            </a:r>
            <a:endParaRPr lang="en-US" sz="800" b="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959" y="943441"/>
            <a:ext cx="8640381" cy="541095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03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733987"/>
              </p:ext>
            </p:extLst>
          </p:nvPr>
        </p:nvGraphicFramePr>
        <p:xfrm>
          <a:off x="1143000" y="3335746"/>
          <a:ext cx="9872667" cy="1424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381">
                  <a:extLst>
                    <a:ext uri="{9D8B030D-6E8A-4147-A177-3AD203B41FA5}">
                      <a16:colId xmlns:a16="http://schemas.microsoft.com/office/drawing/2014/main" val="1743102371"/>
                    </a:ext>
                  </a:extLst>
                </a:gridCol>
                <a:gridCol w="1410381">
                  <a:extLst>
                    <a:ext uri="{9D8B030D-6E8A-4147-A177-3AD203B41FA5}">
                      <a16:colId xmlns:a16="http://schemas.microsoft.com/office/drawing/2014/main" val="2092641521"/>
                    </a:ext>
                  </a:extLst>
                </a:gridCol>
                <a:gridCol w="1410381">
                  <a:extLst>
                    <a:ext uri="{9D8B030D-6E8A-4147-A177-3AD203B41FA5}">
                      <a16:colId xmlns:a16="http://schemas.microsoft.com/office/drawing/2014/main" val="1630778426"/>
                    </a:ext>
                  </a:extLst>
                </a:gridCol>
                <a:gridCol w="1410381">
                  <a:extLst>
                    <a:ext uri="{9D8B030D-6E8A-4147-A177-3AD203B41FA5}">
                      <a16:colId xmlns:a16="http://schemas.microsoft.com/office/drawing/2014/main" val="3371185841"/>
                    </a:ext>
                  </a:extLst>
                </a:gridCol>
                <a:gridCol w="1410381">
                  <a:extLst>
                    <a:ext uri="{9D8B030D-6E8A-4147-A177-3AD203B41FA5}">
                      <a16:colId xmlns:a16="http://schemas.microsoft.com/office/drawing/2014/main" val="3837729543"/>
                    </a:ext>
                  </a:extLst>
                </a:gridCol>
                <a:gridCol w="1410381">
                  <a:extLst>
                    <a:ext uri="{9D8B030D-6E8A-4147-A177-3AD203B41FA5}">
                      <a16:colId xmlns:a16="http://schemas.microsoft.com/office/drawing/2014/main" val="2452476203"/>
                    </a:ext>
                  </a:extLst>
                </a:gridCol>
                <a:gridCol w="1410381">
                  <a:extLst>
                    <a:ext uri="{9D8B030D-6E8A-4147-A177-3AD203B41FA5}">
                      <a16:colId xmlns:a16="http://schemas.microsoft.com/office/drawing/2014/main" val="7438095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Continuous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Ordinal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Estimate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76956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elpd_loo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483.4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elpd_loo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-1898.1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7728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p_loo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p_loo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635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looic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-966.7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looic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3796.1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129.2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267897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43000" y="232768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>
                <a:latin typeface="+mj-lt"/>
                <a:ea typeface="+mj-ea"/>
                <a:cs typeface="+mj-cs"/>
              </a:rPr>
              <a:t>Model </a:t>
            </a:r>
            <a:r>
              <a:rPr lang="en-US" sz="2400" dirty="0">
                <a:latin typeface="+mj-lt"/>
                <a:ea typeface="+mj-ea"/>
                <a:cs typeface="+mj-cs"/>
              </a:rPr>
              <a:t>Comparison</a:t>
            </a:r>
            <a:r>
              <a:rPr lang="en-US" sz="2800" dirty="0">
                <a:latin typeface="+mj-lt"/>
                <a:ea typeface="+mj-ea"/>
                <a:cs typeface="+mj-cs"/>
              </a:rPr>
              <a:t> (LOO)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016969" y="4957394"/>
            <a:ext cx="4293453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Table: Model Comparison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0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Objective: </a:t>
            </a:r>
            <a:r>
              <a:rPr lang="en-US" sz="1800" dirty="0">
                <a:solidFill>
                  <a:schemeClr val="tx1"/>
                </a:solidFill>
              </a:rPr>
              <a:t>Predict student performance (Grades &amp; GPA).</a:t>
            </a:r>
          </a:p>
          <a:p>
            <a:r>
              <a:rPr lang="en-US" b="1" dirty="0">
                <a:solidFill>
                  <a:schemeClr val="tx1"/>
                </a:solidFill>
              </a:rPr>
              <a:t>Methodology: </a:t>
            </a:r>
            <a:r>
              <a:rPr lang="en-US" sz="1800" dirty="0">
                <a:solidFill>
                  <a:schemeClr val="tx1"/>
                </a:solidFill>
              </a:rPr>
              <a:t>Hierarchical models (logit &amp; continuous</a:t>
            </a:r>
            <a:r>
              <a:rPr lang="en-US" sz="1800" dirty="0" smtClean="0">
                <a:solidFill>
                  <a:schemeClr val="tx1"/>
                </a:solidFill>
              </a:rPr>
              <a:t>).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Key Findings:</a:t>
            </a:r>
            <a:r>
              <a:rPr lang="en-US" dirty="0">
                <a:solidFill>
                  <a:schemeClr val="tx1"/>
                </a:solidFill>
              </a:rPr>
              <a:t>	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Continuous model outperformed ordinal (higher 𝑒𝑙𝑝𝑑𝑙𝑜𝑜, lower 𝑙𝑜𝑜𝑖𝑐).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Significant predictors: Parental Support, Study Time, Tutoring, Absences.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Minimal effects: Gender, Parental Education, Ethnicity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28600" lvl="2">
              <a:spcBef>
                <a:spcPts val="1400"/>
              </a:spcBef>
              <a:spcAft>
                <a:spcPts val="0"/>
              </a:spcAft>
            </a:pPr>
            <a:r>
              <a:rPr lang="en-US" sz="2200" b="1" dirty="0">
                <a:solidFill>
                  <a:schemeClr val="tx1"/>
                </a:solidFill>
              </a:rPr>
              <a:t>Implications: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Focus on impactful predictors to enhance performance.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38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104628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https://paulbuerkner.com/software/brms-book/brms-book.pdf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cran.r-project.org/web/packages/brms/vignettes/brms_overview.pdf</a:t>
            </a:r>
            <a:endParaRPr lang="en-US" dirty="0">
              <a:solidFill>
                <a:schemeClr val="tx1"/>
              </a:solidFill>
            </a:endParaRPr>
          </a:p>
          <a:p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4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196" y="2118360"/>
            <a:ext cx="2629128" cy="377984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95400" y="762000"/>
            <a:ext cx="9875520" cy="13563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47800" y="914400"/>
            <a:ext cx="9875520" cy="13563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Any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2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1)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Research Question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Methodology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Prior Sensitivity Analysis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Model Comparison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Discussion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Summary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  <a:p>
            <a:pPr marL="27432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5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2) Research </a:t>
            </a:r>
            <a:r>
              <a:rPr lang="de-DE" dirty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dirty="0" smtClean="0">
                <a:solidFill>
                  <a:schemeClr val="tx1"/>
                </a:solidFill>
              </a:rPr>
              <a:t>What </a:t>
            </a:r>
            <a:r>
              <a:rPr lang="en-US" sz="2500" dirty="0">
                <a:solidFill>
                  <a:schemeClr val="tx1"/>
                </a:solidFill>
              </a:rPr>
              <a:t>are the predictors of student performance levels across </a:t>
            </a:r>
            <a:r>
              <a:rPr lang="en-US" sz="2500" dirty="0" smtClean="0">
                <a:solidFill>
                  <a:schemeClr val="tx1"/>
                </a:solidFill>
              </a:rPr>
              <a:t>subjects (students) </a:t>
            </a:r>
            <a:r>
              <a:rPr lang="en-US" sz="2500" dirty="0">
                <a:solidFill>
                  <a:schemeClr val="tx1"/>
                </a:solidFill>
              </a:rPr>
              <a:t>when </a:t>
            </a:r>
            <a:r>
              <a:rPr lang="en-US" sz="2500" dirty="0" smtClean="0">
                <a:solidFill>
                  <a:schemeClr val="tx1"/>
                </a:solidFill>
              </a:rPr>
              <a:t>performance (</a:t>
            </a:r>
            <a:r>
              <a:rPr lang="en-US" sz="2500" dirty="0">
                <a:solidFill>
                  <a:schemeClr val="tx1"/>
                </a:solidFill>
              </a:rPr>
              <a:t>Grade, GPA</a:t>
            </a:r>
            <a:r>
              <a:rPr lang="en-US" sz="2500" dirty="0" smtClean="0">
                <a:solidFill>
                  <a:schemeClr val="tx1"/>
                </a:solidFill>
              </a:rPr>
              <a:t>) </a:t>
            </a:r>
            <a:r>
              <a:rPr lang="en-US" sz="2500" dirty="0">
                <a:solidFill>
                  <a:schemeClr val="tx1"/>
                </a:solidFill>
              </a:rPr>
              <a:t>is categorized </a:t>
            </a:r>
            <a:r>
              <a:rPr lang="en-US" sz="2500" dirty="0" smtClean="0">
                <a:solidFill>
                  <a:schemeClr val="tx1"/>
                </a:solidFill>
              </a:rPr>
              <a:t>as ordinal and continuous?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879" y="3191608"/>
            <a:ext cx="5551808" cy="270216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095960" y="6029150"/>
            <a:ext cx="5795646" cy="433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Figure </a:t>
            </a:r>
            <a:r>
              <a:rPr lang="en-US" sz="1200" dirty="0" smtClean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: https://www.kaggle.com/datasets/lainguyn123/student-performance-factors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93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0792"/>
          </a:xfrm>
        </p:spPr>
        <p:txBody>
          <a:bodyPr/>
          <a:lstStyle/>
          <a:p>
            <a:r>
              <a:rPr lang="en-US" dirty="0" smtClean="0"/>
              <a:t>3)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70539"/>
            <a:ext cx="8596668" cy="437082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Data Source: </a:t>
            </a:r>
            <a:r>
              <a:rPr lang="en-US" sz="3200" dirty="0" err="1">
                <a:solidFill>
                  <a:schemeClr val="tx1"/>
                </a:solidFill>
              </a:rPr>
              <a:t>Kaggle</a:t>
            </a:r>
            <a:r>
              <a:rPr lang="en-US" sz="3200" dirty="0">
                <a:solidFill>
                  <a:schemeClr val="tx1"/>
                </a:solidFill>
              </a:rPr>
              <a:t/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www.kaggle.com/datasets/rabieelkharoua/students-performance-dataset/data</a:t>
            </a:r>
            <a:endParaRPr lang="en-US" dirty="0">
              <a:solidFill>
                <a:schemeClr val="tx1"/>
              </a:solidFill>
            </a:endParaRPr>
          </a:p>
          <a:p>
            <a:pPr fontAlgn="base"/>
            <a:r>
              <a:rPr lang="en-US" b="1" dirty="0" smtClean="0">
                <a:solidFill>
                  <a:schemeClr val="tx1"/>
                </a:solidFill>
              </a:rPr>
              <a:t>Target: </a:t>
            </a:r>
            <a:r>
              <a:rPr lang="en-US" dirty="0" smtClean="0">
                <a:solidFill>
                  <a:schemeClr val="tx1"/>
                </a:solidFill>
              </a:rPr>
              <a:t>For Ordinal Grade Class (A-F) for Continuous GPA(0-4)</a:t>
            </a:r>
          </a:p>
          <a:p>
            <a:pPr marL="0" indent="0" algn="ctr" fontAlgn="base">
              <a:buNone/>
            </a:pPr>
            <a:r>
              <a:rPr lang="en-US" dirty="0" smtClean="0">
                <a:solidFill>
                  <a:schemeClr val="tx1"/>
                </a:solidFill>
              </a:rPr>
              <a:t>'A</a:t>
            </a:r>
            <a:r>
              <a:rPr lang="en-US" dirty="0">
                <a:solidFill>
                  <a:schemeClr val="tx1"/>
                </a:solidFill>
              </a:rPr>
              <a:t>' (GPA &gt;= </a:t>
            </a:r>
            <a:r>
              <a:rPr lang="en-US" dirty="0" smtClean="0">
                <a:solidFill>
                  <a:schemeClr val="tx1"/>
                </a:solidFill>
              </a:rPr>
              <a:t>3.5 &lt;= 4.0)</a:t>
            </a:r>
            <a:endParaRPr lang="en-US" dirty="0">
              <a:solidFill>
                <a:schemeClr val="tx1"/>
              </a:solidFill>
            </a:endParaRPr>
          </a:p>
          <a:p>
            <a:pPr marL="0" indent="0" algn="ctr" fontAlgn="base">
              <a:buNone/>
            </a:pPr>
            <a:r>
              <a:rPr lang="en-US" dirty="0" smtClean="0">
                <a:solidFill>
                  <a:schemeClr val="tx1"/>
                </a:solidFill>
              </a:rPr>
              <a:t>'B</a:t>
            </a:r>
            <a:r>
              <a:rPr lang="en-US" dirty="0">
                <a:solidFill>
                  <a:schemeClr val="tx1"/>
                </a:solidFill>
              </a:rPr>
              <a:t>' (3.0 &lt;= GPA &lt; 3.5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marL="0" indent="0" algn="ctr" fontAlgn="base">
              <a:buNone/>
            </a:pPr>
            <a:r>
              <a:rPr lang="en-US" dirty="0" smtClean="0">
                <a:solidFill>
                  <a:schemeClr val="tx1"/>
                </a:solidFill>
              </a:rPr>
              <a:t>'C' (2.5 &lt;= GPA &lt; 3.0)</a:t>
            </a:r>
          </a:p>
          <a:p>
            <a:pPr marL="0" indent="0" algn="ctr" fontAlgn="base">
              <a:buNone/>
            </a:pPr>
            <a:r>
              <a:rPr lang="en-US" dirty="0" smtClean="0">
                <a:solidFill>
                  <a:schemeClr val="tx1"/>
                </a:solidFill>
              </a:rPr>
              <a:t>'D</a:t>
            </a:r>
            <a:r>
              <a:rPr lang="en-US" dirty="0">
                <a:solidFill>
                  <a:schemeClr val="tx1"/>
                </a:solidFill>
              </a:rPr>
              <a:t>' (2.0 &lt;= GPA &lt; 2.5)</a:t>
            </a:r>
          </a:p>
          <a:p>
            <a:pPr marL="0" indent="0" algn="ctr" fontAlgn="base">
              <a:buNone/>
            </a:pPr>
            <a:r>
              <a:rPr lang="en-US" dirty="0" smtClean="0">
                <a:solidFill>
                  <a:schemeClr val="tx1"/>
                </a:solidFill>
              </a:rPr>
              <a:t>'F</a:t>
            </a:r>
            <a:r>
              <a:rPr lang="en-US" dirty="0">
                <a:solidFill>
                  <a:schemeClr val="tx1"/>
                </a:solidFill>
              </a:rPr>
              <a:t>' (GPA &lt; 2.0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2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460" y="679269"/>
            <a:ext cx="8596668" cy="278423"/>
          </a:xfrm>
        </p:spPr>
        <p:txBody>
          <a:bodyPr>
            <a:noAutofit/>
          </a:bodyPr>
          <a:lstStyle/>
          <a:p>
            <a:r>
              <a:rPr lang="en-US" dirty="0" smtClean="0"/>
              <a:t>4) Independent Variables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25452"/>
              </p:ext>
            </p:extLst>
          </p:nvPr>
        </p:nvGraphicFramePr>
        <p:xfrm>
          <a:off x="868923" y="1400406"/>
          <a:ext cx="9038166" cy="466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35">
                  <a:extLst>
                    <a:ext uri="{9D8B030D-6E8A-4147-A177-3AD203B41FA5}">
                      <a16:colId xmlns:a16="http://schemas.microsoft.com/office/drawing/2014/main" val="3450239123"/>
                    </a:ext>
                  </a:extLst>
                </a:gridCol>
                <a:gridCol w="2149035">
                  <a:extLst>
                    <a:ext uri="{9D8B030D-6E8A-4147-A177-3AD203B41FA5}">
                      <a16:colId xmlns:a16="http://schemas.microsoft.com/office/drawing/2014/main" val="2957005563"/>
                    </a:ext>
                  </a:extLst>
                </a:gridCol>
                <a:gridCol w="2594773">
                  <a:extLst>
                    <a:ext uri="{9D8B030D-6E8A-4147-A177-3AD203B41FA5}">
                      <a16:colId xmlns:a16="http://schemas.microsoft.com/office/drawing/2014/main" val="4016870514"/>
                    </a:ext>
                  </a:extLst>
                </a:gridCol>
                <a:gridCol w="2145323">
                  <a:extLst>
                    <a:ext uri="{9D8B030D-6E8A-4147-A177-3AD203B41FA5}">
                      <a16:colId xmlns:a16="http://schemas.microsoft.com/office/drawing/2014/main" val="538511362"/>
                    </a:ext>
                  </a:extLst>
                </a:gridCol>
              </a:tblGrid>
              <a:tr h="36743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Values/Range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9276116"/>
                  </a:ext>
                </a:extLst>
              </a:tr>
              <a:tr h="3126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Demographic Details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StudentID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Unique identifier for each student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 to 3392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5202895"/>
                  </a:ext>
                </a:extLst>
              </a:tr>
              <a:tr h="312676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 of students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to 18 years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9698525"/>
                  </a:ext>
                </a:extLst>
              </a:tr>
              <a:tr h="312676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 of students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 Male, 1: Female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5446793"/>
                  </a:ext>
                </a:extLst>
              </a:tr>
              <a:tr h="312676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Ethnicity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Ethnicity of students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 Caucasian, 1: African American, 2: Asian, 3: Other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3770032"/>
                  </a:ext>
                </a:extLst>
              </a:tr>
              <a:tr h="312676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ParentalEducation</a:t>
                      </a:r>
                      <a:endParaRPr lang="en-US" sz="12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Parental education level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 None, 1: High School, 2: Some College, 3: Bachelor's, 4: Higher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5220562"/>
                  </a:ext>
                </a:extLst>
              </a:tr>
              <a:tr h="3126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Study Habits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StudyTimeWeekly</a:t>
                      </a:r>
                      <a:endParaRPr lang="en-US" sz="12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Weekly study time in hours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to 20 hours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57624265"/>
                  </a:ext>
                </a:extLst>
              </a:tr>
              <a:tr h="312676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Absences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absences </a:t>
                      </a:r>
                      <a:r>
                        <a:rPr lang="en-US" sz="12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(yearly)</a:t>
                      </a:r>
                      <a:endParaRPr lang="en-US" sz="12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to 30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5462385"/>
                  </a:ext>
                </a:extLst>
              </a:tr>
              <a:tr h="312676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Tutoring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Tutoring status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 No, 1: Yes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8806040"/>
                  </a:ext>
                </a:extLst>
              </a:tr>
              <a:tr h="3126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Parental Involvement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ParentalSupport</a:t>
                      </a:r>
                      <a:endParaRPr lang="en-US" sz="12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 of parental support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 None, 1: Low, 2: Moderate, 3: High, 4: Very High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1404499"/>
                  </a:ext>
                </a:extLst>
              </a:tr>
              <a:tr h="31267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 Group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Extracurricular</a:t>
                      </a:r>
                      <a:endParaRPr lang="en-US" sz="12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Grouping for extracurricular activities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 No, 1: Yes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787329"/>
                  </a:ext>
                </a:extLst>
              </a:tr>
              <a:tr h="312676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Participation in sports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 No, 1: Yes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1982901"/>
                  </a:ext>
                </a:extLst>
              </a:tr>
              <a:tr h="312676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Music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Participation in music activities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 No, 1: Yes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4189593"/>
                  </a:ext>
                </a:extLst>
              </a:tr>
              <a:tr h="312676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Volunteering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Participation in volunteering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0: No, 1: Yes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4348196"/>
                  </a:ext>
                </a:extLst>
              </a:tr>
            </a:tbl>
          </a:graphicData>
        </a:graphic>
      </p:graphicFrame>
      <p:sp>
        <p:nvSpPr>
          <p:cNvPr id="6" name="Text Placeholder 2"/>
          <p:cNvSpPr txBox="1">
            <a:spLocks/>
          </p:cNvSpPr>
          <p:nvPr/>
        </p:nvSpPr>
        <p:spPr>
          <a:xfrm>
            <a:off x="868923" y="6215043"/>
            <a:ext cx="4293453" cy="576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1200" dirty="0" smtClean="0">
                <a:solidFill>
                  <a:schemeClr val="tx1"/>
                </a:solidFill>
              </a:rPr>
              <a:t>Table4.1: Independent Variables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3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5962"/>
          </a:xfrm>
        </p:spPr>
        <p:txBody>
          <a:bodyPr/>
          <a:lstStyle/>
          <a:p>
            <a:r>
              <a:rPr lang="en-US" dirty="0" smtClean="0"/>
              <a:t>5) Prior Sensitivity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9461" y="1393908"/>
            <a:ext cx="3549514" cy="57626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 Study Habits Cluster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19" y="2754478"/>
            <a:ext cx="4810099" cy="2968518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363" y="2753987"/>
            <a:ext cx="4810895" cy="2969009"/>
          </a:xfrm>
        </p:spPr>
      </p:pic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606185" y="1970170"/>
            <a:ext cx="8396066" cy="57626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GPA</a:t>
            </a:r>
            <a:r>
              <a:rPr lang="en-US" sz="2200" b="0" dirty="0" smtClean="0">
                <a:solidFill>
                  <a:schemeClr val="tx1"/>
                </a:solidFill>
              </a:rPr>
              <a:t> </a:t>
            </a:r>
            <a:r>
              <a:rPr lang="en-US" sz="2200" b="0" dirty="0">
                <a:solidFill>
                  <a:schemeClr val="tx1"/>
                </a:solidFill>
              </a:rPr>
              <a:t>~ Gender + </a:t>
            </a:r>
            <a:r>
              <a:rPr lang="en-US" sz="2200" b="0" dirty="0" err="1">
                <a:solidFill>
                  <a:schemeClr val="tx1"/>
                </a:solidFill>
              </a:rPr>
              <a:t>ParentalEducation</a:t>
            </a:r>
            <a:r>
              <a:rPr lang="en-US" sz="2200" b="0" dirty="0">
                <a:solidFill>
                  <a:schemeClr val="tx1"/>
                </a:solidFill>
              </a:rPr>
              <a:t> + </a:t>
            </a:r>
            <a:r>
              <a:rPr lang="en-US" sz="2200" b="0" dirty="0" err="1">
                <a:solidFill>
                  <a:schemeClr val="tx1"/>
                </a:solidFill>
              </a:rPr>
              <a:t>ParentalSupport</a:t>
            </a:r>
            <a:r>
              <a:rPr lang="en-US" sz="2200" b="0" dirty="0">
                <a:solidFill>
                  <a:schemeClr val="tx1"/>
                </a:solidFill>
              </a:rPr>
              <a:t> + Extracurricular + Sports + Music + Volunteering +     Ethnicity + (1 | </a:t>
            </a:r>
            <a:r>
              <a:rPr lang="en-US" sz="2200" b="0" dirty="0" err="1">
                <a:solidFill>
                  <a:schemeClr val="tx1"/>
                </a:solidFill>
              </a:rPr>
              <a:t>StudyHabitsGroup</a:t>
            </a:r>
            <a:r>
              <a:rPr lang="en-US" sz="22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994118" y="5982190"/>
            <a:ext cx="4293453" cy="576262"/>
          </a:xfrm>
        </p:spPr>
        <p:txBody>
          <a:bodyPr>
            <a:normAutofit fontScale="70000" lnSpcReduction="20000"/>
          </a:bodyPr>
          <a:lstStyle/>
          <a:p>
            <a:r>
              <a:rPr lang="en-US" sz="2200" b="0" dirty="0" smtClean="0">
                <a:solidFill>
                  <a:schemeClr val="tx1"/>
                </a:solidFill>
              </a:rPr>
              <a:t>("</a:t>
            </a:r>
            <a:r>
              <a:rPr lang="en-US" sz="2200" b="0" dirty="0">
                <a:solidFill>
                  <a:schemeClr val="tx1"/>
                </a:solidFill>
              </a:rPr>
              <a:t>normal(0, 1)", class = "b"), </a:t>
            </a:r>
            <a:r>
              <a:rPr lang="en-US" sz="2200" b="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200" b="0" dirty="0" smtClean="0">
                <a:solidFill>
                  <a:schemeClr val="tx1"/>
                </a:solidFill>
              </a:rPr>
              <a:t>("</a:t>
            </a:r>
            <a:r>
              <a:rPr lang="en-US" sz="2200" b="0" dirty="0" err="1">
                <a:solidFill>
                  <a:schemeClr val="tx1"/>
                </a:solidFill>
              </a:rPr>
              <a:t>cauchy</a:t>
            </a:r>
            <a:r>
              <a:rPr lang="en-US" sz="2200" b="0" dirty="0">
                <a:solidFill>
                  <a:schemeClr val="tx1"/>
                </a:solidFill>
              </a:rPr>
              <a:t>(0, 1)", class = "</a:t>
            </a:r>
            <a:r>
              <a:rPr lang="en-US" sz="2200" b="0" dirty="0" err="1">
                <a:solidFill>
                  <a:schemeClr val="tx1"/>
                </a:solidFill>
              </a:rPr>
              <a:t>sd</a:t>
            </a:r>
            <a:r>
              <a:rPr lang="en-US" sz="2200" b="0" dirty="0">
                <a:solidFill>
                  <a:schemeClr val="tx1"/>
                </a:solidFill>
              </a:rPr>
              <a:t>"), </a:t>
            </a:r>
            <a:endParaRPr lang="en-US" sz="2200" b="0" dirty="0" smtClean="0">
              <a:solidFill>
                <a:schemeClr val="tx1"/>
              </a:solidFill>
            </a:endParaRPr>
          </a:p>
          <a:p>
            <a:r>
              <a:rPr lang="en-US" sz="2200" b="0" dirty="0" smtClean="0">
                <a:solidFill>
                  <a:schemeClr val="tx1"/>
                </a:solidFill>
              </a:rPr>
              <a:t>("</a:t>
            </a:r>
            <a:r>
              <a:rPr lang="en-US" sz="2200" b="0" dirty="0" err="1">
                <a:solidFill>
                  <a:schemeClr val="tx1"/>
                </a:solidFill>
              </a:rPr>
              <a:t>student_t</a:t>
            </a:r>
            <a:r>
              <a:rPr lang="en-US" sz="2200" b="0" dirty="0">
                <a:solidFill>
                  <a:schemeClr val="tx1"/>
                </a:solidFill>
              </a:rPr>
              <a:t>(3, 0, 2)", class = "Intercept</a:t>
            </a:r>
            <a:r>
              <a:rPr lang="en-US" sz="2200" b="0" dirty="0" smtClean="0">
                <a:solidFill>
                  <a:schemeClr val="tx1"/>
                </a:solidFill>
              </a:rPr>
              <a:t>")</a:t>
            </a:r>
            <a:endParaRPr lang="en-US" sz="2200" b="0" dirty="0">
              <a:solidFill>
                <a:schemeClr val="tx1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6357363" y="5982190"/>
            <a:ext cx="4293453" cy="576262"/>
          </a:xfrm>
        </p:spPr>
        <p:txBody>
          <a:bodyPr>
            <a:normAutofit fontScale="70000" lnSpcReduction="20000"/>
          </a:bodyPr>
          <a:lstStyle/>
          <a:p>
            <a:r>
              <a:rPr lang="en-US" sz="2200" b="0" dirty="0" smtClean="0">
                <a:solidFill>
                  <a:schemeClr val="tx1"/>
                </a:solidFill>
              </a:rPr>
              <a:t>("</a:t>
            </a:r>
            <a:r>
              <a:rPr lang="en-US" sz="2200" b="0" dirty="0">
                <a:solidFill>
                  <a:schemeClr val="tx1"/>
                </a:solidFill>
              </a:rPr>
              <a:t>normal(0, </a:t>
            </a:r>
            <a:r>
              <a:rPr lang="en-US" sz="2200" b="0" dirty="0" smtClean="0">
                <a:solidFill>
                  <a:schemeClr val="tx1"/>
                </a:solidFill>
              </a:rPr>
              <a:t>10)", </a:t>
            </a:r>
            <a:r>
              <a:rPr lang="en-US" sz="2200" b="0" dirty="0">
                <a:solidFill>
                  <a:schemeClr val="tx1"/>
                </a:solidFill>
              </a:rPr>
              <a:t>class = "b"), </a:t>
            </a:r>
            <a:r>
              <a:rPr lang="en-US" sz="2200" b="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200" b="0" dirty="0" smtClean="0">
                <a:solidFill>
                  <a:schemeClr val="tx1"/>
                </a:solidFill>
              </a:rPr>
              <a:t>("</a:t>
            </a:r>
            <a:r>
              <a:rPr lang="en-US" sz="2200" b="0" dirty="0" err="1">
                <a:solidFill>
                  <a:schemeClr val="tx1"/>
                </a:solidFill>
              </a:rPr>
              <a:t>cauchy</a:t>
            </a:r>
            <a:r>
              <a:rPr lang="en-US" sz="2200" b="0" dirty="0">
                <a:solidFill>
                  <a:schemeClr val="tx1"/>
                </a:solidFill>
              </a:rPr>
              <a:t>(0, 1)", class = "</a:t>
            </a:r>
            <a:r>
              <a:rPr lang="en-US" sz="2200" b="0" dirty="0" err="1">
                <a:solidFill>
                  <a:schemeClr val="tx1"/>
                </a:solidFill>
              </a:rPr>
              <a:t>sd</a:t>
            </a:r>
            <a:r>
              <a:rPr lang="en-US" sz="2200" b="0" dirty="0">
                <a:solidFill>
                  <a:schemeClr val="tx1"/>
                </a:solidFill>
              </a:rPr>
              <a:t>"), </a:t>
            </a:r>
            <a:endParaRPr lang="en-US" sz="2200" b="0" dirty="0" smtClean="0">
              <a:solidFill>
                <a:schemeClr val="tx1"/>
              </a:solidFill>
            </a:endParaRPr>
          </a:p>
          <a:p>
            <a:r>
              <a:rPr lang="en-US" sz="2200" b="0" dirty="0" smtClean="0">
                <a:solidFill>
                  <a:schemeClr val="tx1"/>
                </a:solidFill>
              </a:rPr>
              <a:t>("</a:t>
            </a:r>
            <a:r>
              <a:rPr lang="en-US" sz="2200" b="0" dirty="0" err="1">
                <a:solidFill>
                  <a:schemeClr val="tx1"/>
                </a:solidFill>
              </a:rPr>
              <a:t>student_t</a:t>
            </a:r>
            <a:r>
              <a:rPr lang="en-US" sz="2200" b="0" dirty="0">
                <a:solidFill>
                  <a:schemeClr val="tx1"/>
                </a:solidFill>
              </a:rPr>
              <a:t>(3, 0, 2)", class = "Intercept</a:t>
            </a:r>
            <a:r>
              <a:rPr lang="en-US" sz="2200" b="0" dirty="0" smtClean="0">
                <a:solidFill>
                  <a:schemeClr val="tx1"/>
                </a:solidFill>
              </a:rPr>
              <a:t>")</a:t>
            </a:r>
            <a:endParaRPr lang="en-US" sz="2200" b="0" dirty="0">
              <a:solidFill>
                <a:schemeClr val="tx1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994119" y="5538935"/>
            <a:ext cx="4293453" cy="576262"/>
          </a:xfrm>
        </p:spPr>
        <p:txBody>
          <a:bodyPr>
            <a:normAutofit/>
          </a:bodyPr>
          <a:lstStyle/>
          <a:p>
            <a:r>
              <a:rPr lang="en-US" sz="1000" b="0" dirty="0" smtClean="0">
                <a:solidFill>
                  <a:schemeClr val="tx1"/>
                </a:solidFill>
              </a:rPr>
              <a:t>Figure 5.1: Posterior Predictive Check: Narrower Priors</a:t>
            </a:r>
            <a:endParaRPr lang="en-US" sz="1000" b="0" dirty="0">
              <a:solidFill>
                <a:schemeClr val="tx1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6357363" y="5538935"/>
            <a:ext cx="4293453" cy="576262"/>
          </a:xfrm>
        </p:spPr>
        <p:txBody>
          <a:bodyPr>
            <a:normAutofit/>
          </a:bodyPr>
          <a:lstStyle/>
          <a:p>
            <a:r>
              <a:rPr lang="en-US" sz="1000" b="0" dirty="0" smtClean="0">
                <a:solidFill>
                  <a:schemeClr val="tx1"/>
                </a:solidFill>
              </a:rPr>
              <a:t>Figure 5.2: Posterior Predictive Check: Broader Priors</a:t>
            </a:r>
            <a:endParaRPr lang="en-US" sz="1000" b="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5962"/>
          </a:xfrm>
        </p:spPr>
        <p:txBody>
          <a:bodyPr/>
          <a:lstStyle/>
          <a:p>
            <a:r>
              <a:rPr lang="en-US" dirty="0" smtClean="0"/>
              <a:t>5) Prior Sensitivity Analysis (cont.)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1843" y="1538685"/>
            <a:ext cx="5610513" cy="57626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Predictive residuals </a:t>
            </a:r>
            <a:r>
              <a:rPr lang="en-US" dirty="0">
                <a:solidFill>
                  <a:schemeClr val="tx1"/>
                </a:solidFill>
              </a:rPr>
              <a:t>of </a:t>
            </a:r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14" y="2512614"/>
            <a:ext cx="4769054" cy="2943188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074" y="2512614"/>
            <a:ext cx="4754562" cy="2934244"/>
          </a:xfr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682215" y="5282190"/>
            <a:ext cx="4293453" cy="576262"/>
          </a:xfrm>
        </p:spPr>
        <p:txBody>
          <a:bodyPr>
            <a:normAutofit/>
          </a:bodyPr>
          <a:lstStyle/>
          <a:p>
            <a:r>
              <a:rPr lang="en-US" sz="1000" b="0" dirty="0" smtClean="0">
                <a:solidFill>
                  <a:schemeClr val="tx1"/>
                </a:solidFill>
              </a:rPr>
              <a:t>Figure 5.3: Residual Plot: Narrower Priors</a:t>
            </a:r>
            <a:endParaRPr lang="en-US" sz="1000" b="0" dirty="0">
              <a:solidFill>
                <a:schemeClr val="tx1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idx="1"/>
          </p:nvPr>
        </p:nvSpPr>
        <p:spPr>
          <a:xfrm>
            <a:off x="6455628" y="5255642"/>
            <a:ext cx="4293453" cy="576262"/>
          </a:xfrm>
        </p:spPr>
        <p:txBody>
          <a:bodyPr>
            <a:normAutofit/>
          </a:bodyPr>
          <a:lstStyle/>
          <a:p>
            <a:r>
              <a:rPr lang="en-US" sz="1000" b="0" dirty="0" smtClean="0">
                <a:solidFill>
                  <a:schemeClr val="tx1"/>
                </a:solidFill>
              </a:rPr>
              <a:t>Figure 5.4: Residual Plot: Broader Priors</a:t>
            </a:r>
            <a:endParaRPr lang="en-US" sz="1000" b="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66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5962"/>
          </a:xfrm>
        </p:spPr>
        <p:txBody>
          <a:bodyPr/>
          <a:lstStyle/>
          <a:p>
            <a:r>
              <a:rPr lang="en-US" dirty="0"/>
              <a:t>5) Prior Sensitivity Analysis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6226" y="1534076"/>
            <a:ext cx="4185623" cy="57626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 </a:t>
            </a:r>
            <a:r>
              <a:rPr lang="en-US" dirty="0" smtClean="0">
                <a:solidFill>
                  <a:schemeClr val="tx1"/>
                </a:solidFill>
              </a:rPr>
              <a:t>Activity Group </a:t>
            </a:r>
            <a:r>
              <a:rPr lang="en-US" dirty="0">
                <a:solidFill>
                  <a:schemeClr val="tx1"/>
                </a:solidFill>
              </a:rPr>
              <a:t>Cluster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86" y="2761359"/>
            <a:ext cx="4754563" cy="2934244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78" y="2761359"/>
            <a:ext cx="4754562" cy="2934244"/>
          </a:xfrm>
        </p:spPr>
      </p:pic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1139885" y="5990300"/>
            <a:ext cx="4293453" cy="576262"/>
          </a:xfrm>
        </p:spPr>
        <p:txBody>
          <a:bodyPr>
            <a:normAutofit fontScale="70000" lnSpcReduction="20000"/>
          </a:bodyPr>
          <a:lstStyle/>
          <a:p>
            <a:r>
              <a:rPr lang="en-US" sz="2200" b="0" dirty="0" smtClean="0">
                <a:solidFill>
                  <a:schemeClr val="tx1"/>
                </a:solidFill>
              </a:rPr>
              <a:t>("</a:t>
            </a:r>
            <a:r>
              <a:rPr lang="en-US" sz="2200" b="0" dirty="0">
                <a:solidFill>
                  <a:schemeClr val="tx1"/>
                </a:solidFill>
              </a:rPr>
              <a:t>normal(0, 1)", class = "b"), </a:t>
            </a:r>
            <a:r>
              <a:rPr lang="en-US" sz="2200" b="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200" b="0" dirty="0" smtClean="0">
                <a:solidFill>
                  <a:schemeClr val="tx1"/>
                </a:solidFill>
              </a:rPr>
              <a:t>("</a:t>
            </a:r>
            <a:r>
              <a:rPr lang="en-US" sz="2200" b="0" dirty="0" err="1">
                <a:solidFill>
                  <a:schemeClr val="tx1"/>
                </a:solidFill>
              </a:rPr>
              <a:t>cauchy</a:t>
            </a:r>
            <a:r>
              <a:rPr lang="en-US" sz="2200" b="0" dirty="0">
                <a:solidFill>
                  <a:schemeClr val="tx1"/>
                </a:solidFill>
              </a:rPr>
              <a:t>(0, 1)", class = "</a:t>
            </a:r>
            <a:r>
              <a:rPr lang="en-US" sz="2200" b="0" dirty="0" err="1">
                <a:solidFill>
                  <a:schemeClr val="tx1"/>
                </a:solidFill>
              </a:rPr>
              <a:t>sd</a:t>
            </a:r>
            <a:r>
              <a:rPr lang="en-US" sz="2200" b="0" dirty="0">
                <a:solidFill>
                  <a:schemeClr val="tx1"/>
                </a:solidFill>
              </a:rPr>
              <a:t>"), </a:t>
            </a:r>
            <a:endParaRPr lang="en-US" sz="2200" b="0" dirty="0" smtClean="0">
              <a:solidFill>
                <a:schemeClr val="tx1"/>
              </a:solidFill>
            </a:endParaRPr>
          </a:p>
          <a:p>
            <a:r>
              <a:rPr lang="en-US" sz="2200" b="0" dirty="0" smtClean="0">
                <a:solidFill>
                  <a:schemeClr val="tx1"/>
                </a:solidFill>
              </a:rPr>
              <a:t>("</a:t>
            </a:r>
            <a:r>
              <a:rPr lang="en-US" sz="2200" b="0" dirty="0" err="1">
                <a:solidFill>
                  <a:schemeClr val="tx1"/>
                </a:solidFill>
              </a:rPr>
              <a:t>student_t</a:t>
            </a:r>
            <a:r>
              <a:rPr lang="en-US" sz="2200" b="0" dirty="0">
                <a:solidFill>
                  <a:schemeClr val="tx1"/>
                </a:solidFill>
              </a:rPr>
              <a:t>(3, 0, 2)", class = "Intercept</a:t>
            </a:r>
            <a:r>
              <a:rPr lang="en-US" sz="2200" b="0" dirty="0" smtClean="0">
                <a:solidFill>
                  <a:schemeClr val="tx1"/>
                </a:solidFill>
              </a:rPr>
              <a:t>")</a:t>
            </a:r>
            <a:endParaRPr lang="en-US" sz="2200" b="0" dirty="0">
              <a:solidFill>
                <a:schemeClr val="tx1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6485578" y="5990300"/>
            <a:ext cx="4293453" cy="576262"/>
          </a:xfrm>
        </p:spPr>
        <p:txBody>
          <a:bodyPr>
            <a:normAutofit fontScale="70000" lnSpcReduction="20000"/>
          </a:bodyPr>
          <a:lstStyle/>
          <a:p>
            <a:r>
              <a:rPr lang="en-US" sz="2200" b="0" dirty="0" smtClean="0">
                <a:solidFill>
                  <a:schemeClr val="tx1"/>
                </a:solidFill>
              </a:rPr>
              <a:t>("</a:t>
            </a:r>
            <a:r>
              <a:rPr lang="en-US" sz="2200" b="0" dirty="0">
                <a:solidFill>
                  <a:schemeClr val="tx1"/>
                </a:solidFill>
              </a:rPr>
              <a:t>normal(0, </a:t>
            </a:r>
            <a:r>
              <a:rPr lang="en-US" sz="2200" b="0" dirty="0" smtClean="0">
                <a:solidFill>
                  <a:schemeClr val="tx1"/>
                </a:solidFill>
              </a:rPr>
              <a:t>1)", </a:t>
            </a:r>
            <a:r>
              <a:rPr lang="en-US" sz="2200" b="0" dirty="0">
                <a:solidFill>
                  <a:schemeClr val="tx1"/>
                </a:solidFill>
              </a:rPr>
              <a:t>class = "b"), </a:t>
            </a:r>
            <a:r>
              <a:rPr lang="en-US" sz="2200" b="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200" b="0" dirty="0" smtClean="0">
                <a:solidFill>
                  <a:schemeClr val="tx1"/>
                </a:solidFill>
              </a:rPr>
              <a:t>("</a:t>
            </a:r>
            <a:r>
              <a:rPr lang="en-US" sz="2200" b="0" dirty="0" err="1">
                <a:solidFill>
                  <a:schemeClr val="tx1"/>
                </a:solidFill>
              </a:rPr>
              <a:t>cauchy</a:t>
            </a:r>
            <a:r>
              <a:rPr lang="en-US" sz="2200" b="0" dirty="0">
                <a:solidFill>
                  <a:schemeClr val="tx1"/>
                </a:solidFill>
              </a:rPr>
              <a:t>(0, 1)", class = "</a:t>
            </a:r>
            <a:r>
              <a:rPr lang="en-US" sz="2200" b="0" dirty="0" err="1">
                <a:solidFill>
                  <a:schemeClr val="tx1"/>
                </a:solidFill>
              </a:rPr>
              <a:t>sd</a:t>
            </a:r>
            <a:r>
              <a:rPr lang="en-US" sz="2200" b="0" dirty="0">
                <a:solidFill>
                  <a:schemeClr val="tx1"/>
                </a:solidFill>
              </a:rPr>
              <a:t>"), </a:t>
            </a:r>
            <a:endParaRPr lang="en-US" sz="2200" b="0" dirty="0" smtClean="0">
              <a:solidFill>
                <a:schemeClr val="tx1"/>
              </a:solidFill>
            </a:endParaRPr>
          </a:p>
          <a:p>
            <a:r>
              <a:rPr lang="en-US" sz="2200" b="0" dirty="0">
                <a:solidFill>
                  <a:schemeClr val="tx1"/>
                </a:solidFill>
              </a:rPr>
              <a:t>("</a:t>
            </a:r>
            <a:r>
              <a:rPr lang="en-US" sz="2200" b="0" dirty="0" err="1">
                <a:solidFill>
                  <a:schemeClr val="tx1"/>
                </a:solidFill>
              </a:rPr>
              <a:t>student_t</a:t>
            </a:r>
            <a:r>
              <a:rPr lang="en-US" sz="2200" b="0" dirty="0">
                <a:solidFill>
                  <a:schemeClr val="tx1"/>
                </a:solidFill>
              </a:rPr>
              <a:t>(3, 0, 10)", class = "Intercept</a:t>
            </a:r>
            <a:r>
              <a:rPr lang="en-US" sz="2200" b="0" dirty="0" smtClean="0">
                <a:solidFill>
                  <a:schemeClr val="tx1"/>
                </a:solidFill>
              </a:rPr>
              <a:t>")</a:t>
            </a:r>
            <a:endParaRPr lang="en-US" sz="2200" b="0" dirty="0">
              <a:solidFill>
                <a:schemeClr val="tx1"/>
              </a:solidFill>
            </a:endParaRPr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2071004" y="2085964"/>
            <a:ext cx="8396066" cy="57626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GPA</a:t>
            </a:r>
            <a:r>
              <a:rPr lang="en-US" sz="2200" b="0" dirty="0" smtClean="0">
                <a:solidFill>
                  <a:schemeClr val="tx1"/>
                </a:solidFill>
              </a:rPr>
              <a:t> </a:t>
            </a:r>
            <a:r>
              <a:rPr lang="en-US" sz="2200" b="0" dirty="0">
                <a:solidFill>
                  <a:schemeClr val="tx1"/>
                </a:solidFill>
              </a:rPr>
              <a:t>~ Gender + </a:t>
            </a:r>
            <a:r>
              <a:rPr lang="en-US" sz="2200" b="0" dirty="0" err="1">
                <a:solidFill>
                  <a:schemeClr val="tx1"/>
                </a:solidFill>
              </a:rPr>
              <a:t>ParentalEducation</a:t>
            </a:r>
            <a:r>
              <a:rPr lang="en-US" sz="2200" b="0" dirty="0">
                <a:solidFill>
                  <a:schemeClr val="tx1"/>
                </a:solidFill>
              </a:rPr>
              <a:t> + </a:t>
            </a:r>
            <a:r>
              <a:rPr lang="en-US" sz="2200" b="0" dirty="0" err="1">
                <a:solidFill>
                  <a:schemeClr val="tx1"/>
                </a:solidFill>
              </a:rPr>
              <a:t>ParentalSupport</a:t>
            </a:r>
            <a:r>
              <a:rPr lang="en-US" sz="2200" b="0" dirty="0">
                <a:solidFill>
                  <a:schemeClr val="tx1"/>
                </a:solidFill>
              </a:rPr>
              <a:t> + </a:t>
            </a:r>
            <a:r>
              <a:rPr lang="en-US" sz="2200" b="0" dirty="0" err="1">
                <a:solidFill>
                  <a:schemeClr val="tx1"/>
                </a:solidFill>
              </a:rPr>
              <a:t>StudyTimeWeekly</a:t>
            </a:r>
            <a:r>
              <a:rPr lang="en-US" sz="2200" b="0" dirty="0">
                <a:solidFill>
                  <a:schemeClr val="tx1"/>
                </a:solidFill>
              </a:rPr>
              <a:t> + Absences + Tutoring +     Ethnicity + (1 | </a:t>
            </a:r>
            <a:r>
              <a:rPr lang="en-US" sz="2200" b="0" dirty="0" err="1">
                <a:solidFill>
                  <a:schemeClr val="tx1"/>
                </a:solidFill>
              </a:rPr>
              <a:t>ActivityGroup</a:t>
            </a:r>
            <a:r>
              <a:rPr lang="en-US" sz="22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1139886" y="5532299"/>
            <a:ext cx="4293453" cy="576262"/>
          </a:xfrm>
        </p:spPr>
        <p:txBody>
          <a:bodyPr>
            <a:normAutofit/>
          </a:bodyPr>
          <a:lstStyle/>
          <a:p>
            <a:r>
              <a:rPr lang="en-US" sz="1000" b="0" dirty="0" smtClean="0">
                <a:solidFill>
                  <a:schemeClr val="tx1"/>
                </a:solidFill>
              </a:rPr>
              <a:t>Figure 5.5: </a:t>
            </a:r>
            <a:r>
              <a:rPr lang="en-US" sz="1000" b="0" dirty="0">
                <a:solidFill>
                  <a:schemeClr val="tx1"/>
                </a:solidFill>
              </a:rPr>
              <a:t>Posterior Predictive Check </a:t>
            </a:r>
            <a:r>
              <a:rPr lang="en-US" sz="1000" b="0" dirty="0" smtClean="0">
                <a:solidFill>
                  <a:schemeClr val="tx1"/>
                </a:solidFill>
              </a:rPr>
              <a:t>: Narrower Priors</a:t>
            </a:r>
            <a:endParaRPr lang="en-US" sz="1000" b="0" dirty="0">
              <a:solidFill>
                <a:schemeClr val="tx1"/>
              </a:solidFill>
            </a:endParaRPr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6485578" y="5550766"/>
            <a:ext cx="4293453" cy="576262"/>
          </a:xfrm>
        </p:spPr>
        <p:txBody>
          <a:bodyPr>
            <a:normAutofit/>
          </a:bodyPr>
          <a:lstStyle/>
          <a:p>
            <a:r>
              <a:rPr lang="en-US" sz="1000" b="0" dirty="0" smtClean="0">
                <a:solidFill>
                  <a:schemeClr val="tx1"/>
                </a:solidFill>
              </a:rPr>
              <a:t>Figure 5.6: </a:t>
            </a:r>
            <a:r>
              <a:rPr lang="en-US" sz="1000" b="0" dirty="0">
                <a:solidFill>
                  <a:schemeClr val="tx1"/>
                </a:solidFill>
              </a:rPr>
              <a:t>Posterior Predictive Check </a:t>
            </a:r>
            <a:r>
              <a:rPr lang="en-US" sz="1000" b="0" dirty="0" smtClean="0">
                <a:solidFill>
                  <a:schemeClr val="tx1"/>
                </a:solidFill>
              </a:rPr>
              <a:t>: </a:t>
            </a:r>
            <a:r>
              <a:rPr lang="en-US" sz="1000" b="0" dirty="0" smtClean="0">
                <a:solidFill>
                  <a:schemeClr val="tx1"/>
                </a:solidFill>
              </a:rPr>
              <a:t>Broader</a:t>
            </a:r>
            <a:r>
              <a:rPr lang="en-US" sz="1000" b="0" dirty="0" smtClean="0">
                <a:solidFill>
                  <a:schemeClr val="tx1"/>
                </a:solidFill>
              </a:rPr>
              <a:t> </a:t>
            </a:r>
            <a:r>
              <a:rPr lang="en-US" sz="1000" b="0" dirty="0" smtClean="0">
                <a:solidFill>
                  <a:schemeClr val="tx1"/>
                </a:solidFill>
              </a:rPr>
              <a:t>Priors</a:t>
            </a:r>
            <a:endParaRPr lang="en-US" sz="1000" b="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2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5962"/>
          </a:xfrm>
        </p:spPr>
        <p:txBody>
          <a:bodyPr/>
          <a:lstStyle/>
          <a:p>
            <a:r>
              <a:rPr lang="en-US" dirty="0"/>
              <a:t>5) Prior Sensitivity Analysis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839" y="1773091"/>
            <a:ext cx="4133407" cy="57626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Predictive residuals </a:t>
            </a:r>
            <a:r>
              <a:rPr lang="en-US" dirty="0">
                <a:solidFill>
                  <a:schemeClr val="tx1"/>
                </a:solidFill>
              </a:rPr>
              <a:t>of </a:t>
            </a:r>
            <a:r>
              <a:rPr lang="en-US" dirty="0" smtClean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44" y="2875085"/>
            <a:ext cx="4544550" cy="2804637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023" y="2874106"/>
            <a:ext cx="4546137" cy="2805616"/>
          </a:xfrm>
        </p:spPr>
      </p:pic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1059841" y="5463890"/>
            <a:ext cx="4293453" cy="576262"/>
          </a:xfrm>
        </p:spPr>
        <p:txBody>
          <a:bodyPr>
            <a:normAutofit/>
          </a:bodyPr>
          <a:lstStyle/>
          <a:p>
            <a:r>
              <a:rPr lang="en-US" sz="1000" b="0" dirty="0" smtClean="0">
                <a:solidFill>
                  <a:schemeClr val="tx1"/>
                </a:solidFill>
              </a:rPr>
              <a:t>Figure 5.7: </a:t>
            </a:r>
            <a:r>
              <a:rPr lang="en-US" sz="1000" b="0" dirty="0">
                <a:solidFill>
                  <a:schemeClr val="tx1"/>
                </a:solidFill>
              </a:rPr>
              <a:t>Residual </a:t>
            </a:r>
            <a:r>
              <a:rPr lang="en-US" sz="1000" b="0" dirty="0" smtClean="0">
                <a:solidFill>
                  <a:schemeClr val="tx1"/>
                </a:solidFill>
              </a:rPr>
              <a:t>Plot: Narrower Priors</a:t>
            </a:r>
            <a:endParaRPr lang="en-US" sz="1000" b="0" dirty="0">
              <a:solidFill>
                <a:schemeClr val="tx1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303707" y="5475145"/>
            <a:ext cx="4293453" cy="576262"/>
          </a:xfrm>
        </p:spPr>
        <p:txBody>
          <a:bodyPr>
            <a:normAutofit/>
          </a:bodyPr>
          <a:lstStyle/>
          <a:p>
            <a:r>
              <a:rPr lang="en-US" sz="1000" b="0" dirty="0" smtClean="0">
                <a:solidFill>
                  <a:schemeClr val="tx1"/>
                </a:solidFill>
              </a:rPr>
              <a:t>Figure 5.8: </a:t>
            </a:r>
            <a:r>
              <a:rPr lang="en-US" sz="1000" b="0" dirty="0">
                <a:solidFill>
                  <a:schemeClr val="tx1"/>
                </a:solidFill>
              </a:rPr>
              <a:t>Residual </a:t>
            </a:r>
            <a:r>
              <a:rPr lang="en-US" sz="1000" b="0" dirty="0" smtClean="0">
                <a:solidFill>
                  <a:schemeClr val="tx1"/>
                </a:solidFill>
              </a:rPr>
              <a:t>Plot: </a:t>
            </a:r>
            <a:r>
              <a:rPr lang="en-US" sz="1000" b="0" dirty="0" smtClean="0">
                <a:solidFill>
                  <a:schemeClr val="tx1"/>
                </a:solidFill>
              </a:rPr>
              <a:t>Broader</a:t>
            </a:r>
            <a:r>
              <a:rPr lang="en-US" sz="1000" b="0" dirty="0" smtClean="0">
                <a:solidFill>
                  <a:schemeClr val="tx1"/>
                </a:solidFill>
              </a:rPr>
              <a:t> </a:t>
            </a:r>
            <a:r>
              <a:rPr lang="en-US" sz="1000" b="0" dirty="0" smtClean="0">
                <a:solidFill>
                  <a:schemeClr val="tx1"/>
                </a:solidFill>
              </a:rPr>
              <a:t>Priors</a:t>
            </a:r>
            <a:endParaRPr lang="en-US" sz="1000" b="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1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Words>784</Words>
  <Application>Microsoft Office PowerPoint</Application>
  <PresentationFormat>Widescreen</PresentationFormat>
  <Paragraphs>173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Corbel</vt:lpstr>
      <vt:lpstr>Basis</vt:lpstr>
      <vt:lpstr>ABDA Predictors of Student Performance </vt:lpstr>
      <vt:lpstr>1) Outline</vt:lpstr>
      <vt:lpstr>2) Research Question</vt:lpstr>
      <vt:lpstr>3) Data</vt:lpstr>
      <vt:lpstr>4) Independent Variables</vt:lpstr>
      <vt:lpstr>5) Prior Sensitivity Analysis</vt:lpstr>
      <vt:lpstr>5) Prior Sensitivity Analysis (cont.)</vt:lpstr>
      <vt:lpstr>5) Prior Sensitivity Analysis (cont.)</vt:lpstr>
      <vt:lpstr>5) Prior Sensitivity Analysis (cont.)</vt:lpstr>
      <vt:lpstr>6) Model Comparison</vt:lpstr>
      <vt:lpstr>PowerPoint Presentation</vt:lpstr>
      <vt:lpstr>PowerPoint Presentation</vt:lpstr>
      <vt:lpstr>Discussion</vt:lpstr>
      <vt:lpstr>Summary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ABDA Presentation</dc:title>
  <dc:creator>Syed Hamza Afzal</dc:creator>
  <cp:lastModifiedBy>Syed Hamza Afzal</cp:lastModifiedBy>
  <cp:revision>56</cp:revision>
  <dcterms:created xsi:type="dcterms:W3CDTF">2025-01-26T14:06:03Z</dcterms:created>
  <dcterms:modified xsi:type="dcterms:W3CDTF">2025-01-26T19:32:47Z</dcterms:modified>
</cp:coreProperties>
</file>