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65" r:id="rId9"/>
    <p:sldId id="2146847063" r:id="rId10"/>
    <p:sldId id="266" r:id="rId11"/>
    <p:sldId id="2146847057" r:id="rId12"/>
    <p:sldId id="2146847060" r:id="rId13"/>
    <p:sldId id="2146847058" r:id="rId14"/>
    <p:sldId id="267" r:id="rId15"/>
    <p:sldId id="2146847061" r:id="rId16"/>
    <p:sldId id="2146847062" r:id="rId17"/>
    <p:sldId id="268" r:id="rId18"/>
    <p:sldId id="2146847055" r:id="rId19"/>
    <p:sldId id="2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0" d="100"/>
          <a:sy n="40" d="100"/>
        </p:scale>
        <p:origin x="-108" y="-62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tableStyles" Target="tableStyles.xml" /><Relationship Id="rId3" Type="http://schemas.openxmlformats.org/officeDocument/2006/relationships/customXml" Target="../customXml/item3.xml" /><Relationship Id="rId21" Type="http://schemas.openxmlformats.org/officeDocument/2006/relationships/slide" Target="slides/slide17.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theme" Target="theme/theme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viewProps" Target="viewProp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presProps" Target="presProp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2.xml" /><Relationship Id="rId5" Type="http://schemas.openxmlformats.org/officeDocument/2006/relationships/image" Target="../media/image5.jpeg" /><Relationship Id="rId4" Type="http://schemas.openxmlformats.org/officeDocument/2006/relationships/image" Target="../media/image4.jpeg" /></Relationships>
</file>

<file path=ppt/slides/_rels/slide12.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image" Target="../media/image6.jpeg" /><Relationship Id="rId1" Type="http://schemas.openxmlformats.org/officeDocument/2006/relationships/slideLayout" Target="../slideLayouts/slideLayout2.xml" /><Relationship Id="rId5" Type="http://schemas.openxmlformats.org/officeDocument/2006/relationships/image" Target="../media/image9.jpeg" /><Relationship Id="rId4" Type="http://schemas.openxmlformats.org/officeDocument/2006/relationships/image" Target="../media/image8.jpeg" /></Relationships>
</file>

<file path=ppt/slides/_rels/slide13.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eg" /><Relationship Id="rId1" Type="http://schemas.openxmlformats.org/officeDocument/2006/relationships/slideLayout" Target="../slideLayouts/slideLayout2.xml" /><Relationship Id="rId4" Type="http://schemas.openxmlformats.org/officeDocument/2006/relationships/image" Target="../media/image12.jpeg"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3" Type="http://schemas.openxmlformats.org/officeDocument/2006/relationships/hyperlink" Target="https://pandas.pydata.org/pandas-docs/stable/user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 Id="rId5" Type="http://schemas.openxmlformats.org/officeDocument/2006/relationships/hyperlink" Target="https://matplotlib.org/stable/contents.html" TargetMode="External" /><Relationship Id="rId4" Type="http://schemas.openxmlformats.org/officeDocument/2006/relationships/hyperlink" Target="https://seaborn.pydata.org/" TargetMode="Externa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Autofit/>
          </a:bodyPr>
          <a:lstStyle/>
          <a:p>
            <a:pPr algn="ctr"/>
            <a:r>
              <a:rPr lang="en-US" sz="6600" b="1" dirty="0">
                <a:solidFill>
                  <a:schemeClr val="accent1"/>
                </a:solidFill>
                <a:latin typeface="Times New Roman" pitchFamily="18" charset="0"/>
                <a:cs typeface="Times New Roman" pitchFamily="18" charset="0"/>
              </a:rPr>
              <a:t>Iris dataset</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371571" y="3888534"/>
            <a:ext cx="7980183" cy="2308324"/>
          </a:xfrm>
          <a:prstGeom prst="rect">
            <a:avLst/>
          </a:prstGeom>
          <a:noFill/>
        </p:spPr>
        <p:txBody>
          <a:bodyPr wrap="square" lIns="91440" tIns="45720" rIns="91440" bIns="45720" rtlCol="0" anchor="t">
            <a:spAutoFit/>
          </a:bodyPr>
          <a:lstStyle/>
          <a:p>
            <a:r>
              <a:rPr lang="en-US" sz="3600" b="1" dirty="0">
                <a:solidFill>
                  <a:schemeClr val="accent1">
                    <a:lumMod val="75000"/>
                  </a:schemeClr>
                </a:solidFill>
                <a:latin typeface="Arial" pitchFamily="34" charset="0"/>
                <a:cs typeface="Arial" pitchFamily="34" charset="0"/>
              </a:rPr>
              <a:t>Presented by:</a:t>
            </a:r>
          </a:p>
          <a:p>
            <a:pPr marL="457200" indent="-457200">
              <a:buAutoNum type="arabicPeriod"/>
            </a:pPr>
            <a:r>
              <a:rPr lang="en-GB" sz="3600" b="1" dirty="0">
                <a:solidFill>
                  <a:schemeClr val="accent1">
                    <a:lumMod val="75000"/>
                  </a:schemeClr>
                </a:solidFill>
                <a:latin typeface="Arial"/>
                <a:cs typeface="Arial"/>
              </a:rPr>
              <a:t>S. Harish</a:t>
            </a:r>
            <a:r>
              <a:rPr lang="en-US" sz="3600" b="1" dirty="0">
                <a:solidFill>
                  <a:schemeClr val="accent1">
                    <a:lumMod val="75000"/>
                  </a:schemeClr>
                </a:solidFill>
                <a:latin typeface="Arial"/>
                <a:cs typeface="Arial"/>
              </a:rPr>
              <a:t>(21112121400</a:t>
            </a:r>
            <a:r>
              <a:rPr lang="en-GB" sz="3600" b="1" dirty="0">
                <a:solidFill>
                  <a:schemeClr val="accent1">
                    <a:lumMod val="75000"/>
                  </a:schemeClr>
                </a:solidFill>
                <a:latin typeface="Arial"/>
                <a:cs typeface="Arial"/>
              </a:rPr>
              <a:t>7</a:t>
            </a:r>
            <a:r>
              <a:rPr lang="en-US" sz="3600" b="1" dirty="0">
                <a:solidFill>
                  <a:schemeClr val="accent1">
                    <a:lumMod val="75000"/>
                  </a:schemeClr>
                </a:solidFill>
                <a:latin typeface="Arial"/>
                <a:cs typeface="Arial"/>
              </a:rPr>
              <a:t>)</a:t>
            </a:r>
          </a:p>
          <a:p>
            <a:pPr marL="457200" indent="-457200"/>
            <a:r>
              <a:rPr lang="en-US" sz="3600" b="1" dirty="0">
                <a:solidFill>
                  <a:schemeClr val="accent1">
                    <a:lumMod val="75000"/>
                  </a:schemeClr>
                </a:solidFill>
                <a:latin typeface="Arial"/>
                <a:cs typeface="Arial"/>
              </a:rPr>
              <a:t>2.    Madha Engineering </a:t>
            </a:r>
            <a:r>
              <a:rPr lang="en-US" sz="3600" b="1" dirty="0" err="1">
                <a:solidFill>
                  <a:schemeClr val="accent1">
                    <a:lumMod val="75000"/>
                  </a:schemeClr>
                </a:solidFill>
                <a:latin typeface="Arial"/>
                <a:cs typeface="Arial"/>
              </a:rPr>
              <a:t>College,B.tech</a:t>
            </a:r>
            <a:r>
              <a:rPr lang="en-US" sz="3600" b="1" dirty="0">
                <a:solidFill>
                  <a:schemeClr val="accent1">
                    <a:lumMod val="75000"/>
                  </a:schemeClr>
                </a:solidFill>
                <a:latin typeface="Arial"/>
                <a:cs typeface="Arial"/>
              </a:rPr>
              <a:t> Biotechnology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3" name="Content Placeholder 2"/>
          <p:cNvSpPr>
            <a:spLocks noGrp="1"/>
          </p:cNvSpPr>
          <p:nvPr>
            <p:ph idx="1"/>
          </p:nvPr>
        </p:nvSpPr>
        <p:spPr>
          <a:xfrm>
            <a:off x="581192" y="1326089"/>
            <a:ext cx="11029615" cy="4673324"/>
          </a:xfrm>
        </p:spPr>
        <p:txBody>
          <a:bodyPr>
            <a:normAutofit fontScale="92500"/>
          </a:bodyPr>
          <a:lstStyle/>
          <a:p>
            <a:pPr>
              <a:buNone/>
            </a:pPr>
            <a:r>
              <a:rPr lang="en-US" sz="4300" b="1" i="1" dirty="0">
                <a:solidFill>
                  <a:schemeClr val="tx1"/>
                </a:solidFill>
              </a:rPr>
              <a:t>                 Prediction Process</a:t>
            </a:r>
          </a:p>
          <a:p>
            <a:pPr>
              <a:buNone/>
            </a:pPr>
            <a:r>
              <a:rPr lang="en-US" sz="2400" dirty="0"/>
              <a:t>:1. Input new iris samples' features (sepal length, sepal width, petal length, petal width) into the trained models </a:t>
            </a:r>
          </a:p>
          <a:p>
            <a:pPr>
              <a:buNone/>
            </a:pPr>
            <a:r>
              <a:rPr lang="en-US" sz="2400" dirty="0"/>
              <a:t>.2. Utilize the predict() function to obtain predicted species labels for the input samples from each trained model.</a:t>
            </a:r>
          </a:p>
          <a:p>
            <a:pPr>
              <a:buNone/>
            </a:pPr>
            <a:r>
              <a:rPr lang="en-US" sz="2400" dirty="0"/>
              <a:t>3. Optionally, calculate class probabilities using the </a:t>
            </a:r>
            <a:r>
              <a:rPr lang="en-US" sz="2400" dirty="0" err="1"/>
              <a:t>predict_proba</a:t>
            </a:r>
            <a:r>
              <a:rPr lang="en-US" sz="2400" dirty="0"/>
              <a:t>() function for models supporting probability estimates (e.g., Logistic Regression, Random Forests)</a:t>
            </a:r>
          </a:p>
          <a:p>
            <a:pPr>
              <a:buNone/>
            </a:pPr>
            <a:r>
              <a:rPr lang="en-US" sz="2400" dirty="0"/>
              <a:t>.4. Compare the predictions from different models and select the most confident prediction or aggregate predictions for improved accuracy, depending on the specific application requirements.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26220"/>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endParaRPr lang="en-IN" sz="2400" dirty="0"/>
          </a:p>
          <a:p>
            <a:pPr marL="0" indent="0">
              <a:buNone/>
            </a:pPr>
            <a:endParaRPr lang="en-IN" sz="2400" dirty="0"/>
          </a:p>
        </p:txBody>
      </p:sp>
      <p:pic>
        <p:nvPicPr>
          <p:cNvPr id="4" name="Picture 3" descr="WhatsApp Image 2024-04-04 at 7.57.45 PM.jpeg"/>
          <p:cNvPicPr>
            <a:picLocks noChangeAspect="1"/>
          </p:cNvPicPr>
          <p:nvPr/>
        </p:nvPicPr>
        <p:blipFill>
          <a:blip r:embed="rId2"/>
          <a:stretch>
            <a:fillRect/>
          </a:stretch>
        </p:blipFill>
        <p:spPr>
          <a:xfrm>
            <a:off x="673768" y="1152427"/>
            <a:ext cx="5149449" cy="2532888"/>
          </a:xfrm>
          <a:prstGeom prst="rect">
            <a:avLst/>
          </a:prstGeom>
        </p:spPr>
      </p:pic>
      <p:pic>
        <p:nvPicPr>
          <p:cNvPr id="6" name="Picture 5" descr="WhatsApp Image 2024-04-04 at 8.02.24 PM.jpeg"/>
          <p:cNvPicPr>
            <a:picLocks noChangeAspect="1"/>
          </p:cNvPicPr>
          <p:nvPr/>
        </p:nvPicPr>
        <p:blipFill>
          <a:blip r:embed="rId3"/>
          <a:stretch>
            <a:fillRect/>
          </a:stretch>
        </p:blipFill>
        <p:spPr>
          <a:xfrm>
            <a:off x="5823306" y="1272739"/>
            <a:ext cx="5047360" cy="2529239"/>
          </a:xfrm>
          <a:prstGeom prst="rect">
            <a:avLst/>
          </a:prstGeom>
        </p:spPr>
      </p:pic>
      <p:pic>
        <p:nvPicPr>
          <p:cNvPr id="7" name="Picture 6" descr="WhatsApp Image 2024-04-04 at 8.05.57 PM.jpeg"/>
          <p:cNvPicPr>
            <a:picLocks noChangeAspect="1"/>
          </p:cNvPicPr>
          <p:nvPr/>
        </p:nvPicPr>
        <p:blipFill>
          <a:blip r:embed="rId4"/>
          <a:stretch>
            <a:fillRect/>
          </a:stretch>
        </p:blipFill>
        <p:spPr>
          <a:xfrm>
            <a:off x="986590" y="3895624"/>
            <a:ext cx="5149454" cy="2532888"/>
          </a:xfrm>
          <a:prstGeom prst="rect">
            <a:avLst/>
          </a:prstGeom>
        </p:spPr>
      </p:pic>
      <p:pic>
        <p:nvPicPr>
          <p:cNvPr id="8" name="Picture 7" descr="WhatsApp Image 2024-04-04 at 8.06.06 PM.jpeg"/>
          <p:cNvPicPr>
            <a:picLocks noChangeAspect="1"/>
          </p:cNvPicPr>
          <p:nvPr/>
        </p:nvPicPr>
        <p:blipFill>
          <a:blip r:embed="rId5"/>
          <a:stretch>
            <a:fillRect/>
          </a:stretch>
        </p:blipFill>
        <p:spPr>
          <a:xfrm>
            <a:off x="6448925" y="3871562"/>
            <a:ext cx="5149455" cy="2532888"/>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389" y="697832"/>
            <a:ext cx="11081419" cy="534620"/>
          </a:xfrm>
        </p:spPr>
        <p:txBody>
          <a:bodyPr>
            <a:noAutofit/>
          </a:bodyPr>
          <a:lstStyle/>
          <a:p>
            <a:r>
              <a:rPr lang="en-US" sz="3600" b="1" dirty="0">
                <a:solidFill>
                  <a:schemeClr val="accent1"/>
                </a:solidFill>
                <a:latin typeface="Times New Roman" pitchFamily="18" charset="0"/>
                <a:ea typeface="+mj-lt"/>
                <a:cs typeface="Times New Roman" pitchFamily="18" charset="0"/>
              </a:rPr>
              <a:t>Result</a:t>
            </a:r>
            <a:endParaRPr lang="en-US" sz="3600" dirty="0">
              <a:latin typeface="Times New Roman" pitchFamily="18" charset="0"/>
              <a:cs typeface="Times New Roman" pitchFamily="18" charset="0"/>
            </a:endParaRPr>
          </a:p>
        </p:txBody>
      </p:sp>
      <p:pic>
        <p:nvPicPr>
          <p:cNvPr id="4" name="Content Placeholder 3" descr="WhatsApp Image 2024-04-04 at 8.06.06 PM (1).jpeg"/>
          <p:cNvPicPr>
            <a:picLocks noGrp="1" noChangeAspect="1"/>
          </p:cNvPicPr>
          <p:nvPr>
            <p:ph idx="1"/>
          </p:nvPr>
        </p:nvPicPr>
        <p:blipFill>
          <a:blip r:embed="rId2"/>
          <a:stretch>
            <a:fillRect/>
          </a:stretch>
        </p:blipFill>
        <p:spPr>
          <a:xfrm>
            <a:off x="0" y="1253623"/>
            <a:ext cx="5149455" cy="2532888"/>
          </a:xfrm>
        </p:spPr>
      </p:pic>
      <p:pic>
        <p:nvPicPr>
          <p:cNvPr id="5" name="Picture 4" descr="WhatsApp Image 2024-04-04 at 8.06.06 PM (2).jpeg"/>
          <p:cNvPicPr>
            <a:picLocks noChangeAspect="1"/>
          </p:cNvPicPr>
          <p:nvPr/>
        </p:nvPicPr>
        <p:blipFill>
          <a:blip r:embed="rId3"/>
          <a:stretch>
            <a:fillRect/>
          </a:stretch>
        </p:blipFill>
        <p:spPr>
          <a:xfrm>
            <a:off x="5799223" y="1176488"/>
            <a:ext cx="5149455" cy="2532888"/>
          </a:xfrm>
          <a:prstGeom prst="rect">
            <a:avLst/>
          </a:prstGeom>
        </p:spPr>
      </p:pic>
      <p:pic>
        <p:nvPicPr>
          <p:cNvPr id="6" name="Picture 5" descr="WhatsApp Image 2024-04-04 at 8.06.07 PM.jpeg"/>
          <p:cNvPicPr>
            <a:picLocks noChangeAspect="1"/>
          </p:cNvPicPr>
          <p:nvPr/>
        </p:nvPicPr>
        <p:blipFill>
          <a:blip r:embed="rId4"/>
          <a:stretch>
            <a:fillRect/>
          </a:stretch>
        </p:blipFill>
        <p:spPr>
          <a:xfrm>
            <a:off x="0" y="3654993"/>
            <a:ext cx="5149455" cy="2532888"/>
          </a:xfrm>
          <a:prstGeom prst="rect">
            <a:avLst/>
          </a:prstGeom>
        </p:spPr>
      </p:pic>
      <p:pic>
        <p:nvPicPr>
          <p:cNvPr id="7" name="Picture 6" descr="WhatsApp Image 2024-04-04 at 8.06.07 PM (1).jpeg"/>
          <p:cNvPicPr>
            <a:picLocks noChangeAspect="1"/>
          </p:cNvPicPr>
          <p:nvPr/>
        </p:nvPicPr>
        <p:blipFill>
          <a:blip r:embed="rId5"/>
          <a:stretch>
            <a:fillRect/>
          </a:stretch>
        </p:blipFill>
        <p:spPr>
          <a:xfrm>
            <a:off x="6184233" y="3775309"/>
            <a:ext cx="5149455" cy="253288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Times New Roman" pitchFamily="18" charset="0"/>
                <a:ea typeface="+mj-lt"/>
                <a:cs typeface="Times New Roman" pitchFamily="18" charset="0"/>
              </a:rPr>
              <a:t>Result</a:t>
            </a:r>
            <a:endParaRPr lang="en-US" dirty="0"/>
          </a:p>
        </p:txBody>
      </p:sp>
      <p:pic>
        <p:nvPicPr>
          <p:cNvPr id="4" name="Content Placeholder 3" descr="WhatsApp Image 2024-04-04 at 8.06.07 PM (2).jpeg"/>
          <p:cNvPicPr>
            <a:picLocks noGrp="1" noChangeAspect="1"/>
          </p:cNvPicPr>
          <p:nvPr>
            <p:ph idx="1"/>
          </p:nvPr>
        </p:nvPicPr>
        <p:blipFill>
          <a:blip r:embed="rId2"/>
          <a:stretch>
            <a:fillRect/>
          </a:stretch>
        </p:blipFill>
        <p:spPr>
          <a:xfrm>
            <a:off x="0" y="1780671"/>
            <a:ext cx="7132320" cy="3382304"/>
          </a:xfrm>
        </p:spPr>
      </p:pic>
      <p:pic>
        <p:nvPicPr>
          <p:cNvPr id="5" name="Picture 4" descr="WhatsApp Image 2024-04-04 at 8.06.08 PM (1).jpeg"/>
          <p:cNvPicPr>
            <a:picLocks noChangeAspect="1"/>
          </p:cNvPicPr>
          <p:nvPr/>
        </p:nvPicPr>
        <p:blipFill>
          <a:blip r:embed="rId3"/>
          <a:stretch>
            <a:fillRect/>
          </a:stretch>
        </p:blipFill>
        <p:spPr>
          <a:xfrm>
            <a:off x="6665495" y="3506965"/>
            <a:ext cx="5149455" cy="2532888"/>
          </a:xfrm>
          <a:prstGeom prst="rect">
            <a:avLst/>
          </a:prstGeom>
        </p:spPr>
      </p:pic>
      <p:pic>
        <p:nvPicPr>
          <p:cNvPr id="6" name="Picture 5" descr="WhatsApp Image 2024-04-04 at 8.06.08 PM.jpeg"/>
          <p:cNvPicPr>
            <a:picLocks noChangeAspect="1"/>
          </p:cNvPicPr>
          <p:nvPr/>
        </p:nvPicPr>
        <p:blipFill>
          <a:blip r:embed="rId4"/>
          <a:stretch>
            <a:fillRect/>
          </a:stretch>
        </p:blipFill>
        <p:spPr>
          <a:xfrm>
            <a:off x="6689559" y="671162"/>
            <a:ext cx="5149455" cy="253288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Autofit/>
          </a:bodyPr>
          <a:lstStyle/>
          <a:p>
            <a:pPr marL="305435" indent="-305435"/>
            <a:r>
              <a:rPr lang="en-US" sz="2800" dirty="0">
                <a:latin typeface="Times New Roman" pitchFamily="18" charset="0"/>
                <a:cs typeface="Times New Roman" pitchFamily="18" charset="0"/>
              </a:rPr>
              <a:t>In conclusion, our approach leverages sophisticated machine learning techniques to revolutionize the understanding and classification of iris species. Through comprehensive analysis of the Iris dataset, we uncover subtle patterns and correlations within the floral features, enabling precise species differentiation. By employing advanced algorithms such as logistic regression, decision trees, K-nearest neighbors, and random forests, we achieve accurate classification outcomes. This transformation not only enhances botanical taxonomy research but also holds promise for applications in ecological studies and horticultural practices."</a:t>
            </a:r>
            <a:endParaRPr lang="en-IN" sz="2800" dirty="0">
              <a:latin typeface="Times New Roman" pitchFamily="18" charset="0"/>
              <a:cs typeface="Times New Roman"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6" name="Rectangle 5"/>
          <p:cNvSpPr/>
          <p:nvPr/>
        </p:nvSpPr>
        <p:spPr>
          <a:xfrm>
            <a:off x="914398" y="1467853"/>
            <a:ext cx="10395285" cy="4893647"/>
          </a:xfrm>
          <a:prstGeom prst="rect">
            <a:avLst/>
          </a:prstGeom>
        </p:spPr>
        <p:txBody>
          <a:bodyPr wrap="square">
            <a:spAutoFit/>
          </a:bodyPr>
          <a:lstStyle/>
          <a:p>
            <a:r>
              <a:rPr lang="en-US" sz="2400" dirty="0"/>
              <a:t>The proposed solution lays the foundation for ongoing  advancements</a:t>
            </a:r>
          </a:p>
          <a:p>
            <a:r>
              <a:rPr lang="en-US" sz="2400" b="1" dirty="0"/>
              <a:t>Advanced Feature Engineering</a:t>
            </a:r>
            <a:r>
              <a:rPr lang="en-US" sz="2400" dirty="0"/>
              <a:t>: </a:t>
            </a:r>
          </a:p>
          <a:p>
            <a:r>
              <a:rPr lang="en-US" sz="2400" dirty="0"/>
              <a:t>Exploring more nuanced features within the Iris dataset to improve classification accuracy and uncover hidden patterns.</a:t>
            </a:r>
          </a:p>
          <a:p>
            <a:r>
              <a:rPr lang="en-US" sz="2400" b="1" dirty="0"/>
              <a:t>Interactive Visualization Tools:</a:t>
            </a:r>
          </a:p>
          <a:p>
            <a:r>
              <a:rPr lang="en-US" sz="2400" dirty="0"/>
              <a:t>Developing intuitive interfaces to allow dynamic exploration of the dataset, facilitating deeper insights into iris species characteristics.</a:t>
            </a:r>
          </a:p>
          <a:p>
            <a:r>
              <a:rPr lang="en-US" sz="2400" b="1" dirty="0"/>
              <a:t>Integration with Domain Knowledge</a:t>
            </a:r>
            <a:r>
              <a:rPr lang="en-US" sz="2400" dirty="0"/>
              <a:t>:</a:t>
            </a:r>
          </a:p>
          <a:p>
            <a:r>
              <a:rPr lang="en-US" sz="2400" dirty="0"/>
              <a:t>Incorporating insights from botany and plant taxonomy to provide context for EDA findings and enhance understanding of underlying biological mechanisms.</a:t>
            </a:r>
          </a:p>
          <a:p>
            <a:r>
              <a:rPr lang="en-US" sz="2400" b="1" dirty="0"/>
              <a:t>Automated Insights Generation</a:t>
            </a:r>
            <a:r>
              <a:rPr lang="en-US" sz="2400" dirty="0"/>
              <a:t>:</a:t>
            </a:r>
          </a:p>
          <a:p>
            <a:r>
              <a:rPr lang="en-US" sz="2400" dirty="0"/>
              <a:t>Implementing algorithms capable of autonomously deriving insights from the dataset to expedite decision-making and hypothesis generation.</a:t>
            </a:r>
          </a:p>
        </p:txBody>
      </p:sp>
    </p:spTree>
    <p:extLst>
      <p:ext uri="{BB962C8B-B14F-4D97-AF65-F5344CB8AC3E}">
        <p14:creationId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sv-SE" sz="2400" dirty="0">
                <a:hlinkClick r:id="rId2"/>
              </a:rPr>
              <a:t>https://www.kaggle.com/datasets</a:t>
            </a:r>
            <a:r>
              <a:rPr lang="sv-SE" sz="2400" dirty="0"/>
              <a:t> </a:t>
            </a:r>
          </a:p>
          <a:p>
            <a:pPr marL="305435" indent="-305435"/>
            <a:r>
              <a:rPr lang="sv-SE" sz="2400" dirty="0">
                <a:hlinkClick r:id="rId3"/>
              </a:rPr>
              <a:t>https://pandas.pydata.org/pandas-docs/stable/userguide/index.html</a:t>
            </a:r>
            <a:r>
              <a:rPr lang="sv-SE" sz="2400" dirty="0"/>
              <a:t> </a:t>
            </a:r>
          </a:p>
          <a:p>
            <a:pPr marL="305435" indent="-305435"/>
            <a:r>
              <a:rPr lang="sv-SE" sz="2400" dirty="0">
                <a:hlinkClick r:id="rId4"/>
              </a:rPr>
              <a:t>https://seaborn.pydata.org/</a:t>
            </a:r>
            <a:endParaRPr lang="sv-SE" sz="2400" dirty="0"/>
          </a:p>
          <a:p>
            <a:pPr marL="305435" indent="-305435"/>
            <a:r>
              <a:rPr lang="en-IN" sz="2400" dirty="0">
                <a:hlinkClick r:id="rId5"/>
              </a:rPr>
              <a:t>https://matplotlib.org/stable/contents.html</a:t>
            </a:r>
            <a:r>
              <a:rPr lang="en-IN" sz="2400" dirty="0"/>
              <a:t> </a:t>
            </a:r>
          </a:p>
        </p:txBody>
      </p:sp>
    </p:spTree>
    <p:extLst>
      <p:ext uri="{BB962C8B-B14F-4D97-AF65-F5344CB8AC3E}">
        <p14:creationId xmlns:p14="http://schemas.microsoft.com/office/powerpoint/2010/main" val="72895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360947" y="1251284"/>
            <a:ext cx="11831053" cy="2887579"/>
          </a:xfrm>
        </p:spPr>
        <p:txBody>
          <a:bodyPr>
            <a:noAutofit/>
          </a:bodyPr>
          <a:lstStyle/>
          <a:p>
            <a:pPr marL="305435" indent="-305435" algn="just">
              <a:buNone/>
            </a:pPr>
            <a:r>
              <a:rPr lang="en-US" sz="3600" dirty="0">
                <a:solidFill>
                  <a:srgbClr val="00B0F0"/>
                </a:solidFill>
              </a:rPr>
              <a:t>  </a:t>
            </a:r>
            <a:r>
              <a:rPr lang="en-US" sz="3600" dirty="0">
                <a:solidFill>
                  <a:schemeClr val="tx1">
                    <a:lumMod val="50000"/>
                    <a:lumOff val="50000"/>
                  </a:schemeClr>
                </a:solidFill>
              </a:rPr>
              <a:t>Exploring the Iris dataset through comprehensive analysis to understand the distinct characteristics of different iris species and to develop predictive models for accurate classification based on their features</a:t>
            </a:r>
            <a:r>
              <a:rPr lang="en-US" sz="3600" dirty="0">
                <a:solidFill>
                  <a:srgbClr val="00B0F0"/>
                </a:solidFill>
              </a:rPr>
              <a:t>.</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0" y="1058779"/>
            <a:ext cx="11610807" cy="4916571"/>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12" name="TextBox 11">
            <a:extLst>
              <a:ext uri="{FF2B5EF4-FFF2-40B4-BE49-F238E27FC236}">
                <a16:creationId xmlns:a16="http://schemas.microsoft.com/office/drawing/2014/main" id="{4884A352-E9E8-F10A-4149-67DBC61C930C}"/>
              </a:ext>
            </a:extLst>
          </p:cNvPr>
          <p:cNvSpPr txBox="1"/>
          <p:nvPr/>
        </p:nvSpPr>
        <p:spPr>
          <a:xfrm>
            <a:off x="0" y="1371601"/>
            <a:ext cx="12192000" cy="4524315"/>
          </a:xfrm>
          <a:prstGeom prst="rect">
            <a:avLst/>
          </a:prstGeom>
          <a:noFill/>
        </p:spPr>
        <p:txBody>
          <a:bodyPr wrap="square">
            <a:spAutoFit/>
          </a:bodyPr>
          <a:lstStyle/>
          <a:p>
            <a:pPr marL="285750" indent="-285750">
              <a:buFont typeface="Arial" pitchFamily="34" charset="0"/>
              <a:buChar char="•"/>
            </a:pPr>
            <a:r>
              <a:rPr lang="en-US" sz="2400" dirty="0"/>
              <a:t>"Utilizing advanced machine learning algorithms, our solution will analyze the renowned Iris dataset to uncover intricate patterns and correlations among iris flower species. </a:t>
            </a:r>
          </a:p>
          <a:p>
            <a:pPr marL="285750" indent="-285750">
              <a:buFont typeface="Arial" pitchFamily="34" charset="0"/>
              <a:buChar char="•"/>
            </a:pPr>
            <a:r>
              <a:rPr lang="en-US" sz="2400" dirty="0"/>
              <a:t>For optimal classification accuracy, a predictive model will consider factors such as petal length, petal width, sepal length, and sepal width, providing users with insights into distinguishing between Iris-</a:t>
            </a:r>
            <a:r>
              <a:rPr lang="en-US" sz="2400" dirty="0" err="1"/>
              <a:t>setosa</a:t>
            </a:r>
            <a:r>
              <a:rPr lang="en-US" sz="2400" dirty="0"/>
              <a:t>, Iris-</a:t>
            </a:r>
            <a:r>
              <a:rPr lang="en-US" sz="2400" dirty="0" err="1"/>
              <a:t>versicolor</a:t>
            </a:r>
            <a:r>
              <a:rPr lang="en-US" sz="2400" dirty="0"/>
              <a:t>, and Iris-</a:t>
            </a:r>
            <a:r>
              <a:rPr lang="en-US" sz="2400" dirty="0" err="1"/>
              <a:t>virginica</a:t>
            </a:r>
            <a:r>
              <a:rPr lang="en-US" sz="2400" dirty="0"/>
              <a:t> species.</a:t>
            </a:r>
          </a:p>
          <a:p>
            <a:pPr marL="285750" indent="-285750">
              <a:buFont typeface="Arial" pitchFamily="34" charset="0"/>
              <a:buChar char="•"/>
            </a:pPr>
            <a:r>
              <a:rPr lang="en-US" sz="2400" dirty="0"/>
              <a:t>The ideal classification thresholds will be determined through data-driven analysis, considering variables like feature importance and decision boundaries.</a:t>
            </a:r>
          </a:p>
          <a:p>
            <a:pPr marL="285750" indent="-285750">
              <a:buFont typeface="Arial" pitchFamily="34" charset="0"/>
              <a:buChar char="•"/>
            </a:pPr>
            <a:r>
              <a:rPr lang="en-US" sz="2400" dirty="0"/>
              <a:t>Additionally, a specialized model will predict the likelihood of misclassification errors by examining feature distributions and model performance metrics, enabling proactive refinement strategies for enhanced accuracy.</a:t>
            </a:r>
          </a:p>
          <a:p>
            <a:pPr marL="285750" indent="-285750">
              <a:buFont typeface="Arial" pitchFamily="34" charset="0"/>
              <a:buChar char="•"/>
            </a:pPr>
            <a:r>
              <a:rPr lang="en-US" sz="2400" dirty="0"/>
              <a:t>This comprehensive approach aims to empower researchers and botanists alike with actionable intelligence for precise species identification in the field of botany."</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57129" y="1229837"/>
            <a:ext cx="11029615" cy="4673324"/>
          </a:xfrm>
        </p:spPr>
        <p:txBody>
          <a:bodyPr>
            <a:normAutofit fontScale="92500" lnSpcReduction="20000"/>
          </a:bodyPr>
          <a:lstStyle/>
          <a:p>
            <a:pPr marL="0" indent="0">
              <a:buNone/>
            </a:pPr>
            <a:r>
              <a:rPr lang="en-US" sz="2400" dirty="0">
                <a:solidFill>
                  <a:srgbClr val="0F0F0F"/>
                </a:solidFill>
              </a:rPr>
              <a:t>Building the proposed solution for the Iris dataset would involve a combination of data processing, feature engineering, and machine learning. Here are the key system and library requirements: </a:t>
            </a:r>
          </a:p>
          <a:p>
            <a:pPr marL="0" indent="0">
              <a:buNone/>
            </a:pPr>
            <a:r>
              <a:rPr lang="en-US" sz="2400" b="1" i="1" dirty="0">
                <a:solidFill>
                  <a:schemeClr val="tx1">
                    <a:lumMod val="65000"/>
                    <a:lumOff val="35000"/>
                  </a:schemeClr>
                </a:solidFill>
              </a:rPr>
              <a:t>System Requirements</a:t>
            </a:r>
          </a:p>
          <a:p>
            <a:pPr marL="0" indent="0">
              <a:buNone/>
            </a:pPr>
            <a:r>
              <a:rPr lang="en-US" sz="2400" b="1" dirty="0">
                <a:solidFill>
                  <a:schemeClr val="tx1">
                    <a:lumMod val="50000"/>
                    <a:lumOff val="50000"/>
                  </a:schemeClr>
                </a:solidFill>
              </a:rPr>
              <a:t>:</a:t>
            </a:r>
            <a:r>
              <a:rPr lang="en-US" sz="3000" b="1" dirty="0">
                <a:solidFill>
                  <a:schemeClr val="tx1">
                    <a:lumMod val="50000"/>
                    <a:lumOff val="50000"/>
                  </a:schemeClr>
                </a:solidFill>
              </a:rPr>
              <a:t>1. Hardware</a:t>
            </a:r>
            <a:r>
              <a:rPr lang="en-US" sz="2400" b="1" dirty="0">
                <a:solidFill>
                  <a:schemeClr val="tx1">
                    <a:lumMod val="50000"/>
                    <a:lumOff val="50000"/>
                  </a:schemeClr>
                </a:solidFill>
              </a:rPr>
              <a:t>:-</a:t>
            </a:r>
          </a:p>
          <a:p>
            <a:pPr marL="0" indent="0">
              <a:buNone/>
            </a:pPr>
            <a:r>
              <a:rPr lang="en-US" sz="2400" dirty="0">
                <a:solidFill>
                  <a:srgbClr val="0F0F0F"/>
                </a:solidFill>
              </a:rPr>
              <a:t> A computer with sufficient processing power, preferably with multiple cores or a GPU for faster training of machine learning models.- Adequate RAM to handle the size of the dataset and computational requirements</a:t>
            </a:r>
          </a:p>
          <a:p>
            <a:pPr marL="0" indent="0">
              <a:buNone/>
            </a:pPr>
            <a:r>
              <a:rPr lang="en-US" sz="2400" dirty="0">
                <a:solidFill>
                  <a:srgbClr val="0F0F0F"/>
                </a:solidFill>
              </a:rPr>
              <a:t>.</a:t>
            </a:r>
            <a:r>
              <a:rPr lang="en-US" sz="3000" b="1" dirty="0">
                <a:solidFill>
                  <a:schemeClr val="tx1">
                    <a:lumMod val="50000"/>
                    <a:lumOff val="50000"/>
                  </a:schemeClr>
                </a:solidFill>
              </a:rPr>
              <a:t>2. Software</a:t>
            </a:r>
            <a:r>
              <a:rPr lang="en-US" sz="3000" dirty="0">
                <a:solidFill>
                  <a:srgbClr val="0F0F0F"/>
                </a:solidFill>
              </a:rPr>
              <a:t>:</a:t>
            </a:r>
          </a:p>
          <a:p>
            <a:pPr marL="0" indent="0">
              <a:buNone/>
            </a:pPr>
            <a:r>
              <a:rPr lang="en-US" sz="2400" dirty="0">
                <a:solidFill>
                  <a:srgbClr val="0F0F0F"/>
                </a:solidFill>
              </a:rPr>
              <a:t>- An operating system compatible with the required machine learning libraries (e.g., Windows, Linux, macOS).</a:t>
            </a:r>
            <a:endParaRPr lang="en-IN" sz="24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solidFill>
                  <a:schemeClr val="accent1"/>
                </a:solidFill>
                <a:latin typeface="Arial"/>
                <a:ea typeface="+mj-lt"/>
                <a:cs typeface="Arial"/>
              </a:rPr>
              <a:t>System  Approach – cont.</a:t>
            </a:r>
            <a:endParaRPr lang="en-US" sz="4000" dirty="0"/>
          </a:p>
        </p:txBody>
      </p:sp>
      <p:sp>
        <p:nvSpPr>
          <p:cNvPr id="3" name="Content Placeholder 2"/>
          <p:cNvSpPr>
            <a:spLocks noGrp="1"/>
          </p:cNvSpPr>
          <p:nvPr>
            <p:ph idx="1"/>
          </p:nvPr>
        </p:nvSpPr>
        <p:spPr>
          <a:xfrm>
            <a:off x="460876" y="1350153"/>
            <a:ext cx="11029615" cy="4673324"/>
          </a:xfrm>
        </p:spPr>
        <p:txBody>
          <a:bodyPr>
            <a:normAutofit lnSpcReduction="10000"/>
          </a:bodyPr>
          <a:lstStyle/>
          <a:p>
            <a:pPr>
              <a:buNone/>
            </a:pPr>
            <a:r>
              <a:rPr lang="en-US" sz="3200" b="1" dirty="0"/>
              <a:t>Library Requirements: </a:t>
            </a:r>
          </a:p>
          <a:p>
            <a:pPr>
              <a:buNone/>
            </a:pPr>
            <a:r>
              <a:rPr lang="en-US" b="1" dirty="0"/>
              <a:t>.</a:t>
            </a:r>
            <a:r>
              <a:rPr lang="en-US" sz="2400" b="1" dirty="0"/>
              <a:t>1. Data Processing and Analysis:-</a:t>
            </a:r>
          </a:p>
          <a:p>
            <a:pPr>
              <a:buNone/>
            </a:pPr>
            <a:r>
              <a:rPr lang="en-US" sz="2400" dirty="0"/>
              <a:t>         Pandas: For data manipulation and analysis.- </a:t>
            </a:r>
          </a:p>
          <a:p>
            <a:pPr>
              <a:buNone/>
            </a:pPr>
            <a:r>
              <a:rPr lang="en-US" sz="2400" dirty="0"/>
              <a:t>         </a:t>
            </a:r>
            <a:r>
              <a:rPr lang="en-US" sz="2400" dirty="0" err="1"/>
              <a:t>NumPy</a:t>
            </a:r>
            <a:r>
              <a:rPr lang="en-US" sz="2400" dirty="0"/>
              <a:t>: For numerical op1erations on data.</a:t>
            </a:r>
          </a:p>
          <a:p>
            <a:pPr>
              <a:buNone/>
            </a:pPr>
            <a:r>
              <a:rPr lang="en-US" sz="2400" b="1" dirty="0"/>
              <a:t>2. Data Visualization</a:t>
            </a:r>
            <a:r>
              <a:rPr lang="en-US" sz="2400" dirty="0"/>
              <a:t>:-</a:t>
            </a:r>
          </a:p>
          <a:p>
            <a:pPr>
              <a:buNone/>
            </a:pPr>
            <a:r>
              <a:rPr lang="en-US" sz="2400" dirty="0"/>
              <a:t>         </a:t>
            </a:r>
            <a:r>
              <a:rPr lang="en-US" sz="2400" dirty="0" err="1"/>
              <a:t>Matplotlib</a:t>
            </a:r>
            <a:r>
              <a:rPr lang="en-US" sz="2400" dirty="0"/>
              <a:t> and </a:t>
            </a:r>
            <a:r>
              <a:rPr lang="en-US" sz="2400" dirty="0" err="1"/>
              <a:t>Seaborn</a:t>
            </a:r>
            <a:r>
              <a:rPr lang="en-US" sz="2400" dirty="0"/>
              <a:t>: For creating visualizations to understand data patterns.- </a:t>
            </a:r>
          </a:p>
          <a:p>
            <a:pPr>
              <a:buNone/>
            </a:pPr>
            <a:r>
              <a:rPr lang="en-US" sz="2400" dirty="0"/>
              <a:t>       </a:t>
            </a:r>
            <a:r>
              <a:rPr lang="en-US" sz="2400" dirty="0" err="1"/>
              <a:t>Plotly</a:t>
            </a:r>
            <a:r>
              <a:rPr lang="en-US" sz="2400" dirty="0"/>
              <a:t>  or </a:t>
            </a:r>
            <a:r>
              <a:rPr lang="en-US" sz="2400" dirty="0" err="1"/>
              <a:t>Bokeh</a:t>
            </a:r>
            <a:r>
              <a:rPr lang="en-US" sz="2400" dirty="0"/>
              <a:t>: Interactive visualization libraries for more complex visualizations.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05326" y="673768"/>
            <a:ext cx="11105482" cy="558684"/>
          </a:xfrm>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lnSpcReduction="10000"/>
          </a:bodyPr>
          <a:lstStyle/>
          <a:p>
            <a:pPr marL="305435" indent="-305435">
              <a:buNone/>
            </a:pPr>
            <a:r>
              <a:rPr lang="en-US" sz="4000" b="1" i="1" dirty="0"/>
              <a:t>                    Algorithm Selection</a:t>
            </a:r>
            <a:r>
              <a:rPr lang="en-US" sz="4000" dirty="0"/>
              <a:t>:</a:t>
            </a:r>
          </a:p>
          <a:p>
            <a:pPr marL="305435" indent="-305435" algn="just">
              <a:buNone/>
            </a:pPr>
            <a:r>
              <a:rPr lang="en-US" sz="2400" dirty="0"/>
              <a:t>1. Logistic Regression: Considered for its simplicity and ability to handle binary classification tasks effectively.</a:t>
            </a:r>
          </a:p>
          <a:p>
            <a:pPr marL="305435" indent="-305435" algn="just">
              <a:buNone/>
            </a:pPr>
            <a:r>
              <a:rPr lang="en-US" sz="2400" dirty="0"/>
              <a:t>2. Decision Trees: Suitable for capturing nonlinear relationships between features and target variables, providing interpretability and ease of visualization.</a:t>
            </a:r>
          </a:p>
          <a:p>
            <a:pPr marL="305435" indent="-305435" algn="just">
              <a:buNone/>
            </a:pPr>
            <a:r>
              <a:rPr lang="en-US" sz="2400" dirty="0"/>
              <a:t>3. K-Nearest Neighbors (KNN): Utilized for its instance-based learning approach, making it suitable for datasets with well-defined clusters like the Iris dataset.</a:t>
            </a:r>
          </a:p>
          <a:p>
            <a:pPr marL="305435" indent="-305435" algn="just">
              <a:buNone/>
            </a:pPr>
            <a:r>
              <a:rPr lang="en-US" sz="2400" dirty="0"/>
              <a:t>4. Random Forests: Employed for its ensemble learning technique, which combines multiple decision trees to improve classification accuracy and robustness against </a:t>
            </a:r>
            <a:r>
              <a:rPr lang="en-US" sz="2400" dirty="0" err="1"/>
              <a:t>overfitting</a:t>
            </a:r>
            <a:r>
              <a:rPr lang="en-US" sz="2400" dirty="0"/>
              <a:t>.</a:t>
            </a:r>
            <a:endParaRPr lang="en-IN" sz="2400"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605903"/>
            <a:ext cx="11029616" cy="530296"/>
          </a:xfrm>
        </p:spPr>
        <p:txBody>
          <a:bodyPr>
            <a:noAutofit/>
          </a:bodyPr>
          <a:lstStyle/>
          <a:p>
            <a:r>
              <a:rPr lang="en-US" sz="3600" b="1" dirty="0">
                <a:solidFill>
                  <a:schemeClr val="accent1"/>
                </a:solidFill>
                <a:latin typeface="Arial"/>
                <a:ea typeface="+mj-lt"/>
                <a:cs typeface="Arial"/>
              </a:rPr>
              <a:t>Algorithm &amp; Deployment</a:t>
            </a:r>
            <a:endParaRPr lang="en-US" sz="3600" dirty="0"/>
          </a:p>
        </p:txBody>
      </p:sp>
      <p:sp>
        <p:nvSpPr>
          <p:cNvPr id="3" name="Content Placeholder 2"/>
          <p:cNvSpPr>
            <a:spLocks noGrp="1"/>
          </p:cNvSpPr>
          <p:nvPr>
            <p:ph idx="1"/>
          </p:nvPr>
        </p:nvSpPr>
        <p:spPr/>
        <p:txBody>
          <a:bodyPr>
            <a:normAutofit fontScale="92500" lnSpcReduction="20000"/>
          </a:bodyPr>
          <a:lstStyle/>
          <a:p>
            <a:pPr>
              <a:buNone/>
            </a:pPr>
            <a:r>
              <a:rPr lang="en-US" sz="4300" b="1" i="1" dirty="0"/>
              <a:t>                          Data Input:</a:t>
            </a:r>
          </a:p>
          <a:p>
            <a:pPr>
              <a:buNone/>
            </a:pPr>
            <a:r>
              <a:rPr lang="en-US" sz="2600" dirty="0"/>
              <a:t>1. Load the Iris dataset containing features such as sepal length, sepal width, petal length, and petal width, along with corresponding species labels (</a:t>
            </a:r>
            <a:r>
              <a:rPr lang="en-US" sz="2600" dirty="0" err="1"/>
              <a:t>Setosa</a:t>
            </a:r>
            <a:r>
              <a:rPr lang="en-US" sz="2600" dirty="0"/>
              <a:t>, </a:t>
            </a:r>
            <a:r>
              <a:rPr lang="en-US" sz="2600" dirty="0" err="1"/>
              <a:t>Versicolor</a:t>
            </a:r>
            <a:r>
              <a:rPr lang="en-US" sz="2600" dirty="0"/>
              <a:t>, </a:t>
            </a:r>
            <a:r>
              <a:rPr lang="en-US" sz="2600" dirty="0" err="1"/>
              <a:t>Virginica</a:t>
            </a:r>
            <a:r>
              <a:rPr lang="en-US" sz="2600" dirty="0"/>
              <a:t>).</a:t>
            </a:r>
          </a:p>
          <a:p>
            <a:pPr>
              <a:buNone/>
            </a:pPr>
            <a:r>
              <a:rPr lang="en-US" sz="2600" dirty="0"/>
              <a:t>2. Split the dataset into training and testing sets, typically using a 70-30 or 80-20 ratio, to evaluate model performance effectively.</a:t>
            </a:r>
          </a:p>
          <a:p>
            <a:pPr>
              <a:buNone/>
            </a:pPr>
            <a:r>
              <a:rPr lang="en-US" sz="2600" dirty="0"/>
              <a:t>3. Normalize or scale the numerical features to ensure uniformity and improve the convergence speed of optimization algorithms</a:t>
            </a:r>
          </a:p>
          <a:p>
            <a:pPr>
              <a:buNone/>
            </a:pPr>
            <a:r>
              <a:rPr lang="en-US" sz="2600" dirty="0"/>
              <a:t>.4. Encode categorical variables (species labels) using techniques like one-hot encoding to transform them into numerical representations suitable for machine learning algorithms.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chemeClr val="accent1"/>
                </a:solidFill>
                <a:latin typeface="Arial"/>
                <a:ea typeface="+mj-lt"/>
                <a:cs typeface="Arial"/>
              </a:rPr>
              <a:t>Algorithm &amp; Deployment</a:t>
            </a:r>
            <a:endParaRPr lang="en-US" sz="3600" dirty="0"/>
          </a:p>
        </p:txBody>
      </p:sp>
      <p:sp>
        <p:nvSpPr>
          <p:cNvPr id="3" name="Content Placeholder 2"/>
          <p:cNvSpPr>
            <a:spLocks noGrp="1"/>
          </p:cNvSpPr>
          <p:nvPr>
            <p:ph idx="1"/>
          </p:nvPr>
        </p:nvSpPr>
        <p:spPr/>
        <p:txBody>
          <a:bodyPr>
            <a:normAutofit lnSpcReduction="10000"/>
          </a:bodyPr>
          <a:lstStyle/>
          <a:p>
            <a:pPr>
              <a:buNone/>
            </a:pPr>
            <a:r>
              <a:rPr lang="en-US" sz="4000" b="1" i="1" dirty="0">
                <a:solidFill>
                  <a:schemeClr val="tx1">
                    <a:lumMod val="65000"/>
                    <a:lumOff val="35000"/>
                  </a:schemeClr>
                </a:solidFill>
              </a:rPr>
              <a:t>                      Training Process </a:t>
            </a:r>
          </a:p>
          <a:p>
            <a:pPr>
              <a:buNone/>
            </a:pPr>
            <a:r>
              <a:rPr lang="en-US" sz="2400" dirty="0"/>
              <a:t>:1. Initialize the selected machine learning algorithms (Logistic Regression, Decision Trees, KNN, Random Forests) with default </a:t>
            </a:r>
            <a:r>
              <a:rPr lang="en-US" sz="2400" dirty="0" err="1"/>
              <a:t>hyperparameters</a:t>
            </a:r>
            <a:r>
              <a:rPr lang="en-US" sz="2400" dirty="0"/>
              <a:t>.</a:t>
            </a:r>
          </a:p>
          <a:p>
            <a:pPr>
              <a:buNone/>
            </a:pPr>
            <a:r>
              <a:rPr lang="en-US" sz="2400" dirty="0"/>
              <a:t>2. Train each algorithm on the training dataset using the fit() function, feeding the algorithm with input features and corresponding species labels.</a:t>
            </a:r>
          </a:p>
          <a:p>
            <a:pPr>
              <a:buNone/>
            </a:pPr>
            <a:r>
              <a:rPr lang="en-US" sz="2400" dirty="0"/>
              <a:t>3. Fine-tune </a:t>
            </a:r>
            <a:r>
              <a:rPr lang="en-US" sz="2400" dirty="0" err="1"/>
              <a:t>hyperparameters</a:t>
            </a:r>
            <a:r>
              <a:rPr lang="en-US" sz="2400" dirty="0"/>
              <a:t> using techniques like grid search or randomized search to optimize model performance.</a:t>
            </a:r>
          </a:p>
          <a:p>
            <a:pPr>
              <a:buNone/>
            </a:pPr>
            <a:r>
              <a:rPr lang="en-US" sz="2400" dirty="0"/>
              <a:t>4. Evaluate the trained models using cross-validation techniques, assessing metrics such as accuracy, precision, recall, and F1-score to gauge classification performance</a:t>
            </a:r>
            <a:r>
              <a:rPr lang="en-US" dirty="0"/>
              <a:t>.</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TotalTime>123</TotalTime>
  <Words>988</Words>
  <Application>Microsoft Office PowerPoint</Application>
  <PresentationFormat>Widescreen</PresentationFormat>
  <Paragraphs>83</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DividendVTI</vt:lpstr>
      <vt:lpstr>Iris dataset</vt:lpstr>
      <vt:lpstr>OUTLINE</vt:lpstr>
      <vt:lpstr>Problem Statement</vt:lpstr>
      <vt:lpstr>Proposed Solution</vt:lpstr>
      <vt:lpstr>System  Approach</vt:lpstr>
      <vt:lpstr>System  Approach – cont.</vt:lpstr>
      <vt:lpstr>Algorithm &amp; Deployment</vt:lpstr>
      <vt:lpstr>Algorithm &amp; Deployment</vt:lpstr>
      <vt:lpstr>Algorithm &amp; Deployment</vt:lpstr>
      <vt:lpstr>Algorithm &amp; Deployment</vt:lpstr>
      <vt:lpstr>Result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harish appu</cp:lastModifiedBy>
  <cp:revision>42</cp:revision>
  <dcterms:created xsi:type="dcterms:W3CDTF">2021-05-26T16:50:10Z</dcterms:created>
  <dcterms:modified xsi:type="dcterms:W3CDTF">2024-04-05T11:17:59Z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