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3"/>
    <p:restoredTop sz="94694"/>
  </p:normalViewPr>
  <p:slideViewPr>
    <p:cSldViewPr snapToGrid="0">
      <p:cViewPr>
        <p:scale>
          <a:sx n="115" d="100"/>
          <a:sy n="115" d="100"/>
        </p:scale>
        <p:origin x="-4784" y="-15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83BD5-AED7-A54C-9C15-0C1E569123EA}" type="datetimeFigureOut">
              <a:rPr kumimoji="1" lang="ja-JP" altLang="en-US" smtClean="0"/>
              <a:t>2025/1/15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D8E58-6EF5-F744-91BC-2E20C7A53132}" type="slidenum">
              <a:rPr kumimoji="1" lang="ja-JP" altLang="en-US" smtClean="0"/>
              <a:t>‹#›</a:t>
            </a:fld>
            <a:endParaRPr kumimoji="1" lang="ja-JP" altLang="en-US"/>
          </a:p>
        </p:txBody>
      </p:sp>
    </p:spTree>
    <p:extLst>
      <p:ext uri="{BB962C8B-B14F-4D97-AF65-F5344CB8AC3E}">
        <p14:creationId xmlns:p14="http://schemas.microsoft.com/office/powerpoint/2010/main" val="1376696028"/>
      </p:ext>
    </p:extLst>
  </p:cSld>
  <p:clrMap bg1="lt1" tx1="dk1" bg2="lt2" tx2="dk2" accent1="accent1" accent2="accent2" accent3="accent3" accent4="accent4" accent5="accent5" accent6="accent6" hlink="hlink" folHlink="folHlink"/>
  <p:notesStyle>
    <a:lvl1pPr marL="0" algn="l" defTabSz="2479578" rtl="0" eaLnBrk="1" latinLnBrk="0" hangingPunct="1">
      <a:defRPr kumimoji="1" sz="3254" kern="1200">
        <a:solidFill>
          <a:schemeClr val="tx1"/>
        </a:solidFill>
        <a:latin typeface="+mn-lt"/>
        <a:ea typeface="+mn-ea"/>
        <a:cs typeface="+mn-cs"/>
      </a:defRPr>
    </a:lvl1pPr>
    <a:lvl2pPr marL="1239789" algn="l" defTabSz="2479578" rtl="0" eaLnBrk="1" latinLnBrk="0" hangingPunct="1">
      <a:defRPr kumimoji="1" sz="3254" kern="1200">
        <a:solidFill>
          <a:schemeClr val="tx1"/>
        </a:solidFill>
        <a:latin typeface="+mn-lt"/>
        <a:ea typeface="+mn-ea"/>
        <a:cs typeface="+mn-cs"/>
      </a:defRPr>
    </a:lvl2pPr>
    <a:lvl3pPr marL="2479578" algn="l" defTabSz="2479578" rtl="0" eaLnBrk="1" latinLnBrk="0" hangingPunct="1">
      <a:defRPr kumimoji="1" sz="3254" kern="1200">
        <a:solidFill>
          <a:schemeClr val="tx1"/>
        </a:solidFill>
        <a:latin typeface="+mn-lt"/>
        <a:ea typeface="+mn-ea"/>
        <a:cs typeface="+mn-cs"/>
      </a:defRPr>
    </a:lvl3pPr>
    <a:lvl4pPr marL="3719368" algn="l" defTabSz="2479578" rtl="0" eaLnBrk="1" latinLnBrk="0" hangingPunct="1">
      <a:defRPr kumimoji="1" sz="3254" kern="1200">
        <a:solidFill>
          <a:schemeClr val="tx1"/>
        </a:solidFill>
        <a:latin typeface="+mn-lt"/>
        <a:ea typeface="+mn-ea"/>
        <a:cs typeface="+mn-cs"/>
      </a:defRPr>
    </a:lvl4pPr>
    <a:lvl5pPr marL="4959157" algn="l" defTabSz="2479578" rtl="0" eaLnBrk="1" latinLnBrk="0" hangingPunct="1">
      <a:defRPr kumimoji="1" sz="3254" kern="1200">
        <a:solidFill>
          <a:schemeClr val="tx1"/>
        </a:solidFill>
        <a:latin typeface="+mn-lt"/>
        <a:ea typeface="+mn-ea"/>
        <a:cs typeface="+mn-cs"/>
      </a:defRPr>
    </a:lvl5pPr>
    <a:lvl6pPr marL="6198946" algn="l" defTabSz="2479578" rtl="0" eaLnBrk="1" latinLnBrk="0" hangingPunct="1">
      <a:defRPr kumimoji="1" sz="3254" kern="1200">
        <a:solidFill>
          <a:schemeClr val="tx1"/>
        </a:solidFill>
        <a:latin typeface="+mn-lt"/>
        <a:ea typeface="+mn-ea"/>
        <a:cs typeface="+mn-cs"/>
      </a:defRPr>
    </a:lvl6pPr>
    <a:lvl7pPr marL="7438735" algn="l" defTabSz="2479578" rtl="0" eaLnBrk="1" latinLnBrk="0" hangingPunct="1">
      <a:defRPr kumimoji="1" sz="3254" kern="1200">
        <a:solidFill>
          <a:schemeClr val="tx1"/>
        </a:solidFill>
        <a:latin typeface="+mn-lt"/>
        <a:ea typeface="+mn-ea"/>
        <a:cs typeface="+mn-cs"/>
      </a:defRPr>
    </a:lvl7pPr>
    <a:lvl8pPr marL="8678525" algn="l" defTabSz="2479578" rtl="0" eaLnBrk="1" latinLnBrk="0" hangingPunct="1">
      <a:defRPr kumimoji="1" sz="3254" kern="1200">
        <a:solidFill>
          <a:schemeClr val="tx1"/>
        </a:solidFill>
        <a:latin typeface="+mn-lt"/>
        <a:ea typeface="+mn-ea"/>
        <a:cs typeface="+mn-cs"/>
      </a:defRPr>
    </a:lvl8pPr>
    <a:lvl9pPr marL="9918314" algn="l" defTabSz="2479578" rtl="0" eaLnBrk="1" latinLnBrk="0" hangingPunct="1">
      <a:defRPr kumimoji="1"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95D8E58-6EF5-F744-91BC-2E20C7A53132}" type="slidenum">
              <a:rPr kumimoji="1" lang="ja-JP" altLang="en-US" smtClean="0"/>
              <a:t>1</a:t>
            </a:fld>
            <a:endParaRPr kumimoji="1" lang="ja-JP" altLang="en-US"/>
          </a:p>
        </p:txBody>
      </p:sp>
    </p:spTree>
    <p:extLst>
      <p:ext uri="{BB962C8B-B14F-4D97-AF65-F5344CB8AC3E}">
        <p14:creationId xmlns:p14="http://schemas.microsoft.com/office/powerpoint/2010/main" val="4241551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ja-JP" altLang="en-US"/>
              <a:t>マスター タイトルの書式設定</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288132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212540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4019276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55367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286886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1689101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a:t>マスター テキストの書式設定</a:t>
            </a:r>
          </a:p>
        </p:txBody>
      </p:sp>
      <p:sp>
        <p:nvSpPr>
          <p:cNvPr id="4" name="Content Placeholder 3"/>
          <p:cNvSpPr>
            <a:spLocks noGrp="1"/>
          </p:cNvSpPr>
          <p:nvPr>
            <p:ph sz="half" idx="2"/>
          </p:nvPr>
        </p:nvSpPr>
        <p:spPr>
          <a:xfrm>
            <a:off x="1472912" y="11058863"/>
            <a:ext cx="9046274" cy="1626592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ja-JP" altLang="en-US"/>
              <a:t>マスター テキストの書式設定</a:t>
            </a:r>
          </a:p>
        </p:txBody>
      </p:sp>
      <p:sp>
        <p:nvSpPr>
          <p:cNvPr id="6" name="Content Placeholder 5"/>
          <p:cNvSpPr>
            <a:spLocks noGrp="1"/>
          </p:cNvSpPr>
          <p:nvPr>
            <p:ph sz="quarter" idx="4"/>
          </p:nvPr>
        </p:nvSpPr>
        <p:spPr>
          <a:xfrm>
            <a:off x="10825461" y="11058863"/>
            <a:ext cx="9090826" cy="1626592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243653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198154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297742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a:t>マスター タイトルの書式設定</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2189159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6AC46DC-B713-8940-AA5B-EE60E5EDE7AA}" type="datetimeFigureOut">
              <a:rPr kumimoji="1" lang="ja-JP" altLang="en-US" smtClean="0"/>
              <a:t>2025/1/15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3049317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D6AC46DC-B713-8940-AA5B-EE60E5EDE7AA}" type="datetimeFigureOut">
              <a:rPr kumimoji="1" lang="ja-JP" altLang="en-US" smtClean="0"/>
              <a:t>2025/1/15</a:t>
            </a:fld>
            <a:endParaRPr kumimoji="1" lang="ja-JP"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5E4D39F5-DD5B-8A41-AF74-7561DC87AFC3}" type="slidenum">
              <a:rPr kumimoji="1" lang="ja-JP" altLang="en-US" smtClean="0"/>
              <a:t>‹#›</a:t>
            </a:fld>
            <a:endParaRPr kumimoji="1" lang="ja-JP" altLang="en-US"/>
          </a:p>
        </p:txBody>
      </p:sp>
    </p:spTree>
    <p:extLst>
      <p:ext uri="{BB962C8B-B14F-4D97-AF65-F5344CB8AC3E}">
        <p14:creationId xmlns:p14="http://schemas.microsoft.com/office/powerpoint/2010/main" val="2972763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kumimoji="1"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kumimoji="1"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kumimoji="1"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kumimoji="1"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kumimoji="1" sz="4209" kern="1200">
          <a:solidFill>
            <a:schemeClr val="tx1"/>
          </a:solidFill>
          <a:latin typeface="+mn-lt"/>
          <a:ea typeface="+mn-ea"/>
          <a:cs typeface="+mn-cs"/>
        </a:defRPr>
      </a:lvl9pPr>
    </p:bodyStyle>
    <p:otherStyle>
      <a:defPPr>
        <a:defRPr lang="en-US"/>
      </a:defPPr>
      <a:lvl1pPr marL="0" algn="l" defTabSz="2138324" rtl="0" eaLnBrk="1" latinLnBrk="0" hangingPunct="1">
        <a:defRPr kumimoji="1" sz="4209" kern="1200">
          <a:solidFill>
            <a:schemeClr val="tx1"/>
          </a:solidFill>
          <a:latin typeface="+mn-lt"/>
          <a:ea typeface="+mn-ea"/>
          <a:cs typeface="+mn-cs"/>
        </a:defRPr>
      </a:lvl1pPr>
      <a:lvl2pPr marL="1069162" algn="l" defTabSz="2138324" rtl="0" eaLnBrk="1" latinLnBrk="0" hangingPunct="1">
        <a:defRPr kumimoji="1" sz="4209" kern="1200">
          <a:solidFill>
            <a:schemeClr val="tx1"/>
          </a:solidFill>
          <a:latin typeface="+mn-lt"/>
          <a:ea typeface="+mn-ea"/>
          <a:cs typeface="+mn-cs"/>
        </a:defRPr>
      </a:lvl2pPr>
      <a:lvl3pPr marL="2138324" algn="l" defTabSz="2138324" rtl="0" eaLnBrk="1" latinLnBrk="0" hangingPunct="1">
        <a:defRPr kumimoji="1" sz="4209" kern="1200">
          <a:solidFill>
            <a:schemeClr val="tx1"/>
          </a:solidFill>
          <a:latin typeface="+mn-lt"/>
          <a:ea typeface="+mn-ea"/>
          <a:cs typeface="+mn-cs"/>
        </a:defRPr>
      </a:lvl3pPr>
      <a:lvl4pPr marL="3207487" algn="l" defTabSz="2138324" rtl="0" eaLnBrk="1" latinLnBrk="0" hangingPunct="1">
        <a:defRPr kumimoji="1" sz="4209" kern="1200">
          <a:solidFill>
            <a:schemeClr val="tx1"/>
          </a:solidFill>
          <a:latin typeface="+mn-lt"/>
          <a:ea typeface="+mn-ea"/>
          <a:cs typeface="+mn-cs"/>
        </a:defRPr>
      </a:lvl4pPr>
      <a:lvl5pPr marL="4276649" algn="l" defTabSz="2138324" rtl="0" eaLnBrk="1" latinLnBrk="0" hangingPunct="1">
        <a:defRPr kumimoji="1" sz="4209" kern="1200">
          <a:solidFill>
            <a:schemeClr val="tx1"/>
          </a:solidFill>
          <a:latin typeface="+mn-lt"/>
          <a:ea typeface="+mn-ea"/>
          <a:cs typeface="+mn-cs"/>
        </a:defRPr>
      </a:lvl5pPr>
      <a:lvl6pPr marL="5345811" algn="l" defTabSz="2138324" rtl="0" eaLnBrk="1" latinLnBrk="0" hangingPunct="1">
        <a:defRPr kumimoji="1" sz="4209" kern="1200">
          <a:solidFill>
            <a:schemeClr val="tx1"/>
          </a:solidFill>
          <a:latin typeface="+mn-lt"/>
          <a:ea typeface="+mn-ea"/>
          <a:cs typeface="+mn-cs"/>
        </a:defRPr>
      </a:lvl6pPr>
      <a:lvl7pPr marL="6414973" algn="l" defTabSz="2138324" rtl="0" eaLnBrk="1" latinLnBrk="0" hangingPunct="1">
        <a:defRPr kumimoji="1" sz="4209" kern="1200">
          <a:solidFill>
            <a:schemeClr val="tx1"/>
          </a:solidFill>
          <a:latin typeface="+mn-lt"/>
          <a:ea typeface="+mn-ea"/>
          <a:cs typeface="+mn-cs"/>
        </a:defRPr>
      </a:lvl7pPr>
      <a:lvl8pPr marL="7484135" algn="l" defTabSz="2138324" rtl="0" eaLnBrk="1" latinLnBrk="0" hangingPunct="1">
        <a:defRPr kumimoji="1" sz="4209" kern="1200">
          <a:solidFill>
            <a:schemeClr val="tx1"/>
          </a:solidFill>
          <a:latin typeface="+mn-lt"/>
          <a:ea typeface="+mn-ea"/>
          <a:cs typeface="+mn-cs"/>
        </a:defRPr>
      </a:lvl8pPr>
      <a:lvl9pPr marL="8553298" algn="l" defTabSz="2138324" rtl="0" eaLnBrk="1" latinLnBrk="0" hangingPunct="1">
        <a:defRPr kumimoji="1"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690D7-D39D-2C48-4A0A-140666FA1842}"/>
              </a:ext>
            </a:extLst>
          </p:cNvPr>
          <p:cNvSpPr>
            <a:spLocks noGrp="1"/>
          </p:cNvSpPr>
          <p:nvPr>
            <p:ph type="ctrTitle"/>
          </p:nvPr>
        </p:nvSpPr>
        <p:spPr>
          <a:xfrm>
            <a:off x="507905" y="3675528"/>
            <a:ext cx="20367812" cy="26141861"/>
          </a:xfrm>
          <a:noFill/>
          <a:ln>
            <a:noFill/>
          </a:ln>
        </p:spPr>
        <p:txBody>
          <a:bodyPr numCol="2" spcCol="540000" anchor="t">
            <a:normAutofit/>
          </a:bodyPr>
          <a:lstStyle/>
          <a:p>
            <a:pPr algn="l">
              <a:lnSpc>
                <a:spcPct val="100000"/>
              </a:lnSpc>
            </a:pPr>
            <a:br>
              <a:rPr lang="en-US" altLang="ja-JP" sz="3000" dirty="0">
                <a:latin typeface="+mn-ea"/>
                <a:ea typeface="+mn-ea"/>
              </a:rPr>
            </a:br>
            <a:br>
              <a:rPr lang="en-US" altLang="ja-JP" sz="3000" dirty="0">
                <a:latin typeface="+mn-ea"/>
                <a:ea typeface="+mn-ea"/>
              </a:rPr>
            </a:br>
            <a:r>
              <a:rPr lang="ja-JP" altLang="en-US" sz="3000">
                <a:latin typeface="+mn-ea"/>
                <a:ea typeface="+mn-ea"/>
              </a:rPr>
              <a:t>プログラミング初学者の能力判定と学習支援について，本研究では，</a:t>
            </a:r>
            <a:r>
              <a:rPr lang="en-US" altLang="ja-JP" sz="3000" dirty="0">
                <a:latin typeface="+mn-ea"/>
                <a:ea typeface="+mn-ea"/>
              </a:rPr>
              <a:t>LLM</a:t>
            </a:r>
            <a:r>
              <a:rPr lang="ja-JP" altLang="en-US" sz="3000">
                <a:latin typeface="+mn-ea"/>
                <a:ea typeface="+mn-ea"/>
              </a:rPr>
              <a:t>の持つ自然言語処理能力を最大限に活用し，学習者のスキル分析と個別最適化された問題生成を同時に行うことを目指す．</a:t>
            </a:r>
            <a:br>
              <a:rPr lang="en-US" altLang="ja-JP" sz="3000" dirty="0">
                <a:latin typeface="+mn-ea"/>
                <a:ea typeface="+mn-ea"/>
              </a:rPr>
            </a:br>
            <a:r>
              <a:rPr lang="ja-JP" altLang="en-US" sz="3000">
                <a:latin typeface="+mn-ea"/>
                <a:ea typeface="+mn-ea"/>
              </a:rPr>
              <a:t>具体的にはプロンプトエンジニアリングの手法を組み合わせることで，</a:t>
            </a:r>
            <a:r>
              <a:rPr lang="en-US" altLang="ja-JP" sz="3000" dirty="0">
                <a:latin typeface="+mn-ea"/>
                <a:ea typeface="+mn-ea"/>
              </a:rPr>
              <a:t>LLM</a:t>
            </a:r>
            <a:r>
              <a:rPr lang="ja-JP" altLang="en-US" sz="3000">
                <a:latin typeface="+mn-ea"/>
                <a:ea typeface="+mn-ea"/>
              </a:rPr>
              <a:t>に教育者としての役割を与え，学習者のソースコードを分析させ，その分析結果に基づいて個々の学習者に最適な問題を自動生成するシステムの構築を試みる．これは，従来の機械学習アプローチでは困難であった，学習者の問題解決プロセスに対する質的評価と，それに基づく個別最適化された学習支援の実現という，教育工学上の重要課題に対する新たな解決アプローチを提示することを目的とする．</a:t>
            </a:r>
            <a:br>
              <a:rPr lang="ja-JP" altLang="en-US" sz="300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r>
              <a:rPr lang="ja-JP" altLang="en-US" sz="3000" b="1">
                <a:latin typeface="+mn-ea"/>
                <a:ea typeface="+mn-ea"/>
              </a:rPr>
              <a:t>・</a:t>
            </a:r>
            <a:r>
              <a:rPr lang="en-US" altLang="ja-JP" sz="3000" b="1" dirty="0">
                <a:latin typeface="+mn-ea"/>
                <a:ea typeface="+mn-ea"/>
              </a:rPr>
              <a:t>Role-Play </a:t>
            </a:r>
            <a:r>
              <a:rPr lang="en-US" altLang="ja-JP" sz="3000" b="1" dirty="0" err="1">
                <a:latin typeface="+mn-ea"/>
                <a:ea typeface="+mn-ea"/>
              </a:rPr>
              <a:t>Promptiing</a:t>
            </a:r>
            <a:br>
              <a:rPr lang="en-US" altLang="ja-JP" sz="3000" dirty="0">
                <a:latin typeface="+mn-ea"/>
                <a:ea typeface="+mn-ea"/>
              </a:rPr>
            </a:br>
            <a:r>
              <a:rPr lang="en" altLang="ja-JP" sz="3000" dirty="0">
                <a:latin typeface="+mn-ea"/>
                <a:ea typeface="+mn-ea"/>
              </a:rPr>
              <a:t>LLM</a:t>
            </a:r>
            <a:r>
              <a:rPr lang="ja-JP" altLang="en-US" sz="3000">
                <a:latin typeface="+mn-ea"/>
                <a:ea typeface="+mn-ea"/>
              </a:rPr>
              <a:t>に特定の役割を付与し，その役割に沿った応答を生成させることで，より高度な推論を引き出す．</a:t>
            </a:r>
            <a:br>
              <a:rPr lang="en-US" altLang="ja-JP" sz="3000" dirty="0">
                <a:latin typeface="+mn-ea"/>
                <a:ea typeface="+mn-ea"/>
              </a:rPr>
            </a:br>
            <a:r>
              <a:rPr lang="ja-JP" altLang="en-US" sz="1000">
                <a:latin typeface="+mn-ea"/>
                <a:ea typeface="+mn-ea"/>
              </a:rPr>
              <a:t>　</a:t>
            </a:r>
            <a:br>
              <a:rPr lang="en-US" altLang="ja-JP" sz="3000" dirty="0">
                <a:latin typeface="+mn-ea"/>
                <a:ea typeface="+mn-ea"/>
              </a:rPr>
            </a:br>
            <a:r>
              <a:rPr lang="ja-JP" altLang="en-US" sz="3000" b="1">
                <a:latin typeface="+mn-ea"/>
                <a:ea typeface="+mn-ea"/>
              </a:rPr>
              <a:t>・</a:t>
            </a:r>
            <a:r>
              <a:rPr lang="en" altLang="ja-JP" sz="3000" b="1" dirty="0">
                <a:latin typeface="+mn-ea"/>
                <a:ea typeface="+mn-ea"/>
              </a:rPr>
              <a:t>Chain-of-Thought (</a:t>
            </a:r>
            <a:r>
              <a:rPr lang="en" altLang="ja-JP" sz="3000" b="1" dirty="0" err="1">
                <a:latin typeface="+mn-ea"/>
                <a:ea typeface="+mn-ea"/>
              </a:rPr>
              <a:t>CoT</a:t>
            </a:r>
            <a:r>
              <a:rPr lang="en" altLang="ja-JP" sz="3000" b="1" dirty="0">
                <a:latin typeface="+mn-ea"/>
                <a:ea typeface="+mn-ea"/>
              </a:rPr>
              <a:t>)</a:t>
            </a:r>
            <a:br>
              <a:rPr lang="en" altLang="ja-JP" sz="3000" b="1" dirty="0">
                <a:latin typeface="+mn-ea"/>
                <a:ea typeface="+mn-ea"/>
              </a:rPr>
            </a:br>
            <a:r>
              <a:rPr lang="ja-JP" altLang="en-US" sz="3000">
                <a:latin typeface="+mn-ea"/>
                <a:ea typeface="+mn-ea"/>
              </a:rPr>
              <a:t>回答に至るまでの思考過程の例をプロンプトに含めることで，</a:t>
            </a:r>
            <a:r>
              <a:rPr lang="en" altLang="ja-JP" sz="3000" dirty="0">
                <a:latin typeface="+mn-ea"/>
                <a:ea typeface="+mn-ea"/>
              </a:rPr>
              <a:t>LLM</a:t>
            </a:r>
            <a:r>
              <a:rPr lang="ja-JP" altLang="en-US" sz="3000">
                <a:latin typeface="+mn-ea"/>
                <a:ea typeface="+mn-ea"/>
              </a:rPr>
              <a:t>に段階的な思考過程を示すよう促す．</a:t>
            </a:r>
            <a:br>
              <a:rPr lang="en-US" altLang="ja-JP" sz="3000" dirty="0">
                <a:latin typeface="+mn-ea"/>
                <a:ea typeface="+mn-ea"/>
              </a:rPr>
            </a:br>
            <a:r>
              <a:rPr lang="ja-JP" altLang="en-US" sz="1000">
                <a:latin typeface="+mn-ea"/>
                <a:ea typeface="+mn-ea"/>
              </a:rPr>
              <a:t>　</a:t>
            </a:r>
            <a:br>
              <a:rPr lang="en-US" altLang="ja-JP" sz="3000" dirty="0">
                <a:latin typeface="+mn-ea"/>
                <a:ea typeface="+mn-ea"/>
              </a:rPr>
            </a:br>
            <a:r>
              <a:rPr lang="ja-JP" altLang="en-US" sz="3000" b="1">
                <a:latin typeface="+mn-ea"/>
                <a:ea typeface="+mn-ea"/>
              </a:rPr>
              <a:t>・</a:t>
            </a:r>
            <a:r>
              <a:rPr lang="en" altLang="ja-JP" sz="3000" b="1" dirty="0">
                <a:latin typeface="+mn-ea"/>
                <a:ea typeface="+mn-ea"/>
              </a:rPr>
              <a:t>Few-Shot Learning</a:t>
            </a:r>
            <a:br>
              <a:rPr lang="en-US" altLang="ja-JP" sz="3000" dirty="0">
                <a:latin typeface="+mn-ea"/>
                <a:ea typeface="+mn-ea"/>
              </a:rPr>
            </a:br>
            <a:r>
              <a:rPr lang="ja-JP" altLang="en-US" sz="3000">
                <a:latin typeface="+mn-ea"/>
                <a:ea typeface="+mn-ea"/>
              </a:rPr>
              <a:t>モデルに対する入力クエリ内に，説明文と少数の例示を包含することで</a:t>
            </a:r>
            <a:r>
              <a:rPr lang="en-US" altLang="ja-JP" sz="3000" dirty="0">
                <a:latin typeface="+mn-ea"/>
                <a:ea typeface="+mn-ea"/>
              </a:rPr>
              <a:t>LLM</a:t>
            </a:r>
            <a:r>
              <a:rPr lang="ja-JP" altLang="en-US" sz="3000">
                <a:latin typeface="+mn-ea"/>
                <a:ea typeface="+mn-ea"/>
              </a:rPr>
              <a:t>にタスクの本質を理解させる．</a:t>
            </a:r>
            <a:br>
              <a:rPr lang="en-US" altLang="ja-JP" sz="3000" dirty="0">
                <a:latin typeface="+mn-ea"/>
                <a:ea typeface="+mn-ea"/>
              </a:rPr>
            </a:br>
            <a:r>
              <a:rPr lang="ja-JP" altLang="en-US" sz="1000">
                <a:latin typeface="+mn-ea"/>
                <a:ea typeface="+mn-ea"/>
              </a:rPr>
              <a:t>　</a:t>
            </a:r>
            <a:br>
              <a:rPr lang="en-US" altLang="ja-JP" sz="3000" dirty="0">
                <a:latin typeface="+mn-ea"/>
                <a:ea typeface="+mn-ea"/>
              </a:rPr>
            </a:br>
            <a:r>
              <a:rPr lang="ja-JP" altLang="en-US" sz="3000" b="1">
                <a:latin typeface="+mn-ea"/>
                <a:ea typeface="+mn-ea"/>
              </a:rPr>
              <a:t>・</a:t>
            </a:r>
            <a:r>
              <a:rPr lang="en-US" altLang="ja-JP" sz="3000" b="1" dirty="0">
                <a:latin typeface="+mn-ea"/>
                <a:ea typeface="+mn-ea"/>
              </a:rPr>
              <a:t>Self-Consistency</a:t>
            </a:r>
            <a:br>
              <a:rPr lang="en-US" altLang="ja-JP" sz="3000" dirty="0">
                <a:latin typeface="+mn-ea"/>
                <a:ea typeface="+mn-ea"/>
              </a:rPr>
            </a:br>
            <a:r>
              <a:rPr lang="ja-JP" altLang="en-US" sz="3000">
                <a:latin typeface="+mn-ea"/>
                <a:ea typeface="+mn-ea"/>
              </a:rPr>
              <a:t>複数の異なる推論経路をサンプリングし，それらの中で最も一貫性のある答えを選択する．</a:t>
            </a: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r>
              <a:rPr lang="en-US" altLang="ja-JP" sz="3000" dirty="0">
                <a:latin typeface="+mn-ea"/>
                <a:ea typeface="+mn-ea"/>
              </a:rPr>
              <a:t>2024</a:t>
            </a:r>
            <a:r>
              <a:rPr lang="ja-JP" altLang="en-US" sz="3000">
                <a:latin typeface="+mn-ea"/>
                <a:ea typeface="+mn-ea"/>
              </a:rPr>
              <a:t>年度木更津工業高等専門学校情報工学科</a:t>
            </a:r>
            <a:r>
              <a:rPr lang="en-US" altLang="ja-JP" sz="3000" dirty="0">
                <a:latin typeface="+mn-ea"/>
                <a:ea typeface="+mn-ea"/>
              </a:rPr>
              <a:t>2</a:t>
            </a:r>
            <a:r>
              <a:rPr lang="ja-JP" altLang="en-US" sz="3000">
                <a:latin typeface="+mn-ea"/>
                <a:ea typeface="+mn-ea"/>
              </a:rPr>
              <a:t>年の「プログラミング基礎</a:t>
            </a:r>
            <a:r>
              <a:rPr lang="en-US" altLang="ja-JP" sz="3000" dirty="0">
                <a:latin typeface="+mn-ea"/>
                <a:ea typeface="+mn-ea"/>
              </a:rPr>
              <a:t>II</a:t>
            </a:r>
            <a:r>
              <a:rPr lang="ja-JP" altLang="en-US" sz="3000">
                <a:latin typeface="+mn-ea"/>
                <a:ea typeface="+mn-ea"/>
              </a:rPr>
              <a:t>」後期中間試験に出席した学生</a:t>
            </a:r>
            <a:r>
              <a:rPr lang="en-US" altLang="ja-JP" sz="3000" dirty="0">
                <a:latin typeface="+mn-ea"/>
                <a:ea typeface="+mn-ea"/>
              </a:rPr>
              <a:t>41</a:t>
            </a:r>
            <a:r>
              <a:rPr lang="ja-JP" altLang="en-US" sz="3000">
                <a:latin typeface="+mn-ea"/>
                <a:ea typeface="+mn-ea"/>
              </a:rPr>
              <a:t>名が提出したソースコードを用いて</a:t>
            </a:r>
            <a:r>
              <a:rPr lang="en-US" altLang="ja-JP" sz="3000" dirty="0">
                <a:latin typeface="+mn-ea"/>
                <a:ea typeface="+mn-ea"/>
              </a:rPr>
              <a:t>3</a:t>
            </a:r>
            <a:r>
              <a:rPr lang="ja-JP" altLang="en-US" sz="3000">
                <a:latin typeface="+mn-ea"/>
                <a:ea typeface="+mn-ea"/>
              </a:rPr>
              <a:t>種類の</a:t>
            </a:r>
            <a:r>
              <a:rPr lang="en-US" altLang="ja-JP" sz="3000" dirty="0">
                <a:latin typeface="+mn-ea"/>
                <a:ea typeface="+mn-ea"/>
              </a:rPr>
              <a:t>LLM</a:t>
            </a:r>
            <a:r>
              <a:rPr lang="ja-JP" altLang="en-US" sz="3000">
                <a:latin typeface="+mn-ea"/>
                <a:ea typeface="+mn-ea"/>
              </a:rPr>
              <a:t>（</a:t>
            </a:r>
            <a:r>
              <a:rPr lang="en-US" altLang="ja-JP" sz="3000" dirty="0">
                <a:latin typeface="+mn-ea"/>
                <a:ea typeface="+mn-ea"/>
              </a:rPr>
              <a:t>Gemini 1.5 Flash, GPT-4o mini, GPT-4o</a:t>
            </a:r>
            <a:r>
              <a:rPr lang="ja-JP" altLang="en-US" sz="3000">
                <a:latin typeface="+mn-ea"/>
                <a:ea typeface="+mn-ea"/>
              </a:rPr>
              <a:t>）を使用した問題生成システムで問題を生成させた．</a:t>
            </a:r>
            <a:br>
              <a:rPr lang="en-US" altLang="ja-JP" sz="3000" dirty="0">
                <a:latin typeface="+mn-ea"/>
                <a:ea typeface="+mn-ea"/>
              </a:rPr>
            </a:br>
            <a:r>
              <a:rPr lang="ja-JP" altLang="en-US" sz="3000">
                <a:latin typeface="+mn-ea"/>
                <a:ea typeface="+mn-ea"/>
              </a:rPr>
              <a:t>生成した問題を解いた感想のアンケート結果と解いた際に書いたソースコードを</a:t>
            </a:r>
            <a:r>
              <a:rPr lang="en-US" altLang="ja-JP" sz="3000" dirty="0">
                <a:latin typeface="+mn-ea"/>
                <a:ea typeface="+mn-ea"/>
              </a:rPr>
              <a:t>LLM(GPT-4o)</a:t>
            </a:r>
            <a:r>
              <a:rPr lang="ja-JP" altLang="en-US" sz="3000">
                <a:latin typeface="+mn-ea"/>
                <a:ea typeface="+mn-ea"/>
              </a:rPr>
              <a:t>に分析させ各</a:t>
            </a:r>
            <a:r>
              <a:rPr lang="en-US" altLang="ja-JP" sz="3000" dirty="0">
                <a:latin typeface="+mn-ea"/>
                <a:ea typeface="+mn-ea"/>
              </a:rPr>
              <a:t>LLM</a:t>
            </a:r>
            <a:r>
              <a:rPr lang="ja-JP" altLang="en-US" sz="3000">
                <a:latin typeface="+mn-ea"/>
                <a:ea typeface="+mn-ea"/>
              </a:rPr>
              <a:t>の特性と問題作成システムの有効性を評価する．</a:t>
            </a: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r>
              <a:rPr lang="en-US" altLang="ja-JP" sz="3000" dirty="0">
                <a:latin typeface="+mn-ea"/>
                <a:ea typeface="+mn-ea"/>
              </a:rPr>
              <a:t>1. </a:t>
            </a:r>
            <a:r>
              <a:rPr lang="ja-JP" altLang="en-US" sz="3000">
                <a:latin typeface="+mn-ea"/>
                <a:ea typeface="+mn-ea"/>
              </a:rPr>
              <a:t>アンケート結果の平均の比較</a:t>
            </a:r>
            <a:br>
              <a:rPr lang="en-US" altLang="ja-JP" sz="3000" dirty="0">
                <a:latin typeface="+mn-ea"/>
                <a:ea typeface="+mn-ea"/>
              </a:rPr>
            </a:br>
            <a:r>
              <a:rPr lang="en-US" altLang="ja-JP" sz="1000" dirty="0">
                <a:latin typeface="+mn-ea"/>
                <a:ea typeface="+mn-ea"/>
              </a:rPr>
              <a:t> </a:t>
            </a:r>
            <a:br>
              <a:rPr lang="en-US" altLang="ja-JP" sz="3000" dirty="0">
                <a:latin typeface="+mn-ea"/>
                <a:ea typeface="+mn-ea"/>
              </a:rPr>
            </a:br>
            <a:r>
              <a:rPr lang="ja-JP" altLang="en-US" sz="3000">
                <a:latin typeface="+mn-ea"/>
                <a:ea typeface="+mn-ea"/>
              </a:rPr>
              <a:t>　各アンケート項目に対して一元配置分散分析を実施</a:t>
            </a:r>
            <a:br>
              <a:rPr lang="en-US" altLang="ja-JP" sz="3000" dirty="0">
                <a:latin typeface="+mn-ea"/>
                <a:ea typeface="+mn-ea"/>
              </a:rPr>
            </a:br>
            <a:r>
              <a:rPr lang="ja-JP" altLang="en-US" sz="3000">
                <a:latin typeface="+mn-ea"/>
                <a:ea typeface="+mn-ea"/>
              </a:rPr>
              <a:t>→</a:t>
            </a:r>
            <a:r>
              <a:rPr lang="en-US" altLang="ja-JP" sz="3000" dirty="0">
                <a:latin typeface="+mn-ea"/>
                <a:ea typeface="+mn-ea"/>
              </a:rPr>
              <a:t> </a:t>
            </a:r>
            <a:r>
              <a:rPr lang="ja-JP" altLang="en-US" sz="3000">
                <a:latin typeface="+mn-ea"/>
                <a:ea typeface="+mn-ea"/>
              </a:rPr>
              <a:t>問題の「</a:t>
            </a:r>
            <a:r>
              <a:rPr lang="ja-JP" altLang="en-US" sz="3000" b="1">
                <a:latin typeface="+mn-ea"/>
                <a:ea typeface="+mn-ea"/>
              </a:rPr>
              <a:t>理解しやすさ</a:t>
            </a:r>
            <a:r>
              <a:rPr lang="ja-JP" altLang="en-US" sz="3000">
                <a:latin typeface="+mn-ea"/>
                <a:ea typeface="+mn-ea"/>
              </a:rPr>
              <a:t>」に有意差を確認</a:t>
            </a:r>
            <a:br>
              <a:rPr lang="en-US" altLang="ja-JP" sz="3000" dirty="0">
                <a:latin typeface="+mn-ea"/>
                <a:ea typeface="+mn-ea"/>
              </a:rPr>
            </a:br>
            <a:r>
              <a:rPr lang="en-US" altLang="ja-JP" sz="1000" dirty="0">
                <a:latin typeface="+mn-ea"/>
                <a:ea typeface="+mn-ea"/>
              </a:rPr>
              <a:t> </a:t>
            </a:r>
            <a:br>
              <a:rPr lang="en-US" altLang="ja-JP" sz="3000" dirty="0">
                <a:latin typeface="+mn-ea"/>
                <a:ea typeface="+mn-ea"/>
              </a:rPr>
            </a:br>
            <a:r>
              <a:rPr lang="ja-JP" altLang="en-US" sz="3000">
                <a:latin typeface="+mn-ea"/>
                <a:ea typeface="+mn-ea"/>
              </a:rPr>
              <a:t>　「理解しやすさ」に対して</a:t>
            </a:r>
            <a:r>
              <a:rPr lang="en" altLang="ja-JP" sz="3000" dirty="0">
                <a:latin typeface="+mn-ea"/>
                <a:ea typeface="+mn-ea"/>
              </a:rPr>
              <a:t> Tukey</a:t>
            </a:r>
            <a:r>
              <a:rPr lang="ja-JP" altLang="en-US" sz="3000">
                <a:latin typeface="+mn-ea"/>
                <a:ea typeface="+mn-ea"/>
              </a:rPr>
              <a:t>の</a:t>
            </a:r>
            <a:r>
              <a:rPr lang="en" altLang="ja-JP" sz="3000" dirty="0">
                <a:latin typeface="+mn-ea"/>
                <a:ea typeface="+mn-ea"/>
              </a:rPr>
              <a:t>HSD</a:t>
            </a:r>
            <a:r>
              <a:rPr lang="ja-JP" altLang="en-US" sz="3000">
                <a:latin typeface="+mn-ea"/>
                <a:ea typeface="+mn-ea"/>
              </a:rPr>
              <a:t>検定を実施</a:t>
            </a:r>
            <a:br>
              <a:rPr lang="en-US" altLang="ja-JP" sz="3000" dirty="0">
                <a:latin typeface="+mn-ea"/>
                <a:ea typeface="+mn-ea"/>
              </a:rPr>
            </a:br>
            <a:r>
              <a:rPr lang="ja-JP" altLang="en-US" sz="3000">
                <a:latin typeface="+mn-ea"/>
                <a:ea typeface="+mn-ea"/>
              </a:rPr>
              <a:t>→</a:t>
            </a:r>
            <a:r>
              <a:rPr lang="en-US" altLang="ja-JP" sz="3000" dirty="0">
                <a:latin typeface="+mn-ea"/>
                <a:ea typeface="+mn-ea"/>
              </a:rPr>
              <a:t> Gemini 1.5 Flash </a:t>
            </a:r>
            <a:r>
              <a:rPr lang="ja-JP" altLang="en-US" sz="3000">
                <a:latin typeface="+mn-ea"/>
                <a:ea typeface="+mn-ea"/>
              </a:rPr>
              <a:t>と </a:t>
            </a:r>
            <a:r>
              <a:rPr lang="en-US" altLang="ja-JP" sz="3000" dirty="0">
                <a:latin typeface="+mn-ea"/>
                <a:ea typeface="+mn-ea"/>
              </a:rPr>
              <a:t>GPT-4o mini </a:t>
            </a:r>
            <a:r>
              <a:rPr lang="ja-JP" altLang="en-US" sz="3000">
                <a:latin typeface="+mn-ea"/>
                <a:ea typeface="+mn-ea"/>
              </a:rPr>
              <a:t>の間に有意差を確認</a:t>
            </a: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r>
              <a:rPr lang="en-US" altLang="ja-JP" sz="3000" dirty="0">
                <a:latin typeface="+mn-ea"/>
                <a:ea typeface="+mn-ea"/>
              </a:rPr>
              <a:t>2. </a:t>
            </a:r>
            <a:r>
              <a:rPr lang="ja-JP" altLang="en-US" sz="3000">
                <a:latin typeface="+mn-ea"/>
                <a:ea typeface="+mn-ea"/>
              </a:rPr>
              <a:t>アンケート項目とソースコード評価結果の相関</a:t>
            </a: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br>
              <a:rPr lang="en-US" altLang="ja-JP" sz="3000" dirty="0">
                <a:latin typeface="+mn-ea"/>
                <a:ea typeface="+mn-ea"/>
              </a:rPr>
            </a:br>
            <a:r>
              <a:rPr lang="en-US" altLang="ja-JP" sz="3000" dirty="0">
                <a:latin typeface="+mn-ea"/>
                <a:ea typeface="+mn-ea"/>
              </a:rPr>
              <a:t>LLM</a:t>
            </a:r>
            <a:r>
              <a:rPr lang="ja-JP" altLang="en-US" sz="3000">
                <a:latin typeface="+mn-ea"/>
                <a:ea typeface="+mn-ea"/>
              </a:rPr>
              <a:t>を用いた問題生成は，学習意欲向上に寄与する可能性を示唆する．しかし，難易度調整，時間配分，コード品質に課題が残る． </a:t>
            </a:r>
            <a:r>
              <a:rPr lang="en-US" altLang="ja-JP" sz="3000" dirty="0">
                <a:latin typeface="+mn-ea"/>
                <a:ea typeface="+mn-ea"/>
              </a:rPr>
              <a:t>LLM</a:t>
            </a:r>
            <a:r>
              <a:rPr lang="ja-JP" altLang="en-US" sz="3000">
                <a:latin typeface="+mn-ea"/>
                <a:ea typeface="+mn-ea"/>
              </a:rPr>
              <a:t>には，学習履歴に基づく適応的な難易度調整，最適な解答時間の提示，生成コードに対する詳細なフィードバック機能の実装が求められる．</a:t>
            </a:r>
            <a:endParaRPr kumimoji="1" lang="en-US" altLang="ja-JP" sz="3000" dirty="0">
              <a:latin typeface="+mn-ea"/>
              <a:ea typeface="+mn-ea"/>
            </a:endParaRPr>
          </a:p>
        </p:txBody>
      </p:sp>
      <p:sp>
        <p:nvSpPr>
          <p:cNvPr id="3" name="字幕 2">
            <a:extLst>
              <a:ext uri="{FF2B5EF4-FFF2-40B4-BE49-F238E27FC236}">
                <a16:creationId xmlns:a16="http://schemas.microsoft.com/office/drawing/2014/main" id="{EA7DFE80-9518-DB55-9942-AA100EABAB06}"/>
              </a:ext>
            </a:extLst>
          </p:cNvPr>
          <p:cNvSpPr>
            <a:spLocks noGrp="1"/>
          </p:cNvSpPr>
          <p:nvPr>
            <p:ph type="subTitle" idx="1"/>
          </p:nvPr>
        </p:nvSpPr>
        <p:spPr>
          <a:xfrm>
            <a:off x="-1" y="0"/>
            <a:ext cx="21383625" cy="3543300"/>
          </a:xfrm>
          <a:solidFill>
            <a:srgbClr val="0070C0"/>
          </a:solidFill>
          <a:ln>
            <a:noFill/>
          </a:ln>
        </p:spPr>
        <p:txBody>
          <a:bodyPr>
            <a:normAutofit/>
          </a:bodyPr>
          <a:lstStyle/>
          <a:p>
            <a:endParaRPr kumimoji="1" lang="en-US" altLang="ja-JP" sz="2000" dirty="0"/>
          </a:p>
          <a:p>
            <a:r>
              <a:rPr kumimoji="1" lang="en-US" altLang="ja-JP" sz="4500" b="1" dirty="0">
                <a:solidFill>
                  <a:schemeClr val="bg1"/>
                </a:solidFill>
              </a:rPr>
              <a:t>LLM</a:t>
            </a:r>
            <a:r>
              <a:rPr kumimoji="1" lang="ja-JP" altLang="en-US" sz="4500" b="1">
                <a:solidFill>
                  <a:schemeClr val="bg1"/>
                </a:solidFill>
              </a:rPr>
              <a:t>によるプログラミング初学者の</a:t>
            </a:r>
            <a:br>
              <a:rPr kumimoji="1" lang="en-US" altLang="ja-JP" sz="4500" b="1" dirty="0">
                <a:solidFill>
                  <a:schemeClr val="bg1"/>
                </a:solidFill>
              </a:rPr>
            </a:br>
            <a:r>
              <a:rPr kumimoji="1" lang="ja-JP" altLang="en-US" sz="4500" b="1">
                <a:solidFill>
                  <a:schemeClr val="bg1"/>
                </a:solidFill>
              </a:rPr>
              <a:t>スキル分析と問題作成による学習支援</a:t>
            </a:r>
            <a:endParaRPr kumimoji="1" lang="en-US" altLang="ja-JP" sz="4500" b="1" dirty="0">
              <a:solidFill>
                <a:schemeClr val="bg1"/>
              </a:solidFill>
            </a:endParaRPr>
          </a:p>
          <a:p>
            <a:pPr algn="just"/>
            <a:r>
              <a:rPr kumimoji="1" lang="ja-JP" altLang="en-US" sz="5000" b="1">
                <a:solidFill>
                  <a:schemeClr val="bg1"/>
                </a:solidFill>
              </a:rPr>
              <a:t> </a:t>
            </a:r>
            <a:endParaRPr kumimoji="1" lang="en-US" altLang="ja-JP" sz="5000" b="1" dirty="0">
              <a:solidFill>
                <a:schemeClr val="bg1"/>
              </a:solidFill>
            </a:endParaRPr>
          </a:p>
          <a:p>
            <a:endParaRPr kumimoji="1" lang="en-US" altLang="ja-JP" sz="2000" dirty="0"/>
          </a:p>
        </p:txBody>
      </p:sp>
      <p:sp>
        <p:nvSpPr>
          <p:cNvPr id="6" name="テキスト ボックス 5">
            <a:extLst>
              <a:ext uri="{FF2B5EF4-FFF2-40B4-BE49-F238E27FC236}">
                <a16:creationId xmlns:a16="http://schemas.microsoft.com/office/drawing/2014/main" id="{099AC885-06FB-428B-2AD3-4D29F370310B}"/>
              </a:ext>
            </a:extLst>
          </p:cNvPr>
          <p:cNvSpPr txBox="1"/>
          <p:nvPr/>
        </p:nvSpPr>
        <p:spPr>
          <a:xfrm>
            <a:off x="-1" y="2122150"/>
            <a:ext cx="21383624" cy="1169551"/>
          </a:xfrm>
          <a:prstGeom prst="rect">
            <a:avLst/>
          </a:prstGeom>
          <a:noFill/>
        </p:spPr>
        <p:txBody>
          <a:bodyPr wrap="square" numCol="2" rtlCol="0">
            <a:spAutoFit/>
          </a:bodyPr>
          <a:lstStyle/>
          <a:p>
            <a:pPr algn="ctr"/>
            <a:r>
              <a:rPr kumimoji="1" lang="ja-JP" altLang="en-US" sz="3500" b="1">
                <a:solidFill>
                  <a:schemeClr val="bg1"/>
                </a:solidFill>
              </a:rPr>
              <a:t>長谷川</a:t>
            </a:r>
            <a:r>
              <a:rPr kumimoji="1" lang="en-US" altLang="ja-JP" sz="3500" b="1" dirty="0">
                <a:solidFill>
                  <a:schemeClr val="bg1"/>
                </a:solidFill>
              </a:rPr>
              <a:t> </a:t>
            </a:r>
            <a:r>
              <a:rPr kumimoji="1" lang="ja-JP" altLang="en-US" sz="3500" b="1">
                <a:solidFill>
                  <a:schemeClr val="bg1"/>
                </a:solidFill>
              </a:rPr>
              <a:t>駿一</a:t>
            </a:r>
            <a:br>
              <a:rPr kumimoji="1" lang="en-US" altLang="ja-JP" sz="3500" b="1" dirty="0">
                <a:solidFill>
                  <a:schemeClr val="bg1"/>
                </a:solidFill>
              </a:rPr>
            </a:br>
            <a:r>
              <a:rPr kumimoji="1" lang="ja-JP" altLang="en-US" sz="3500" b="1">
                <a:solidFill>
                  <a:schemeClr val="bg1"/>
                </a:solidFill>
              </a:rPr>
              <a:t>（制御・情報システム工学専攻）</a:t>
            </a:r>
            <a:endParaRPr kumimoji="1" lang="en-US" altLang="ja-JP" sz="3500" b="1" dirty="0">
              <a:solidFill>
                <a:schemeClr val="bg1"/>
              </a:solidFill>
            </a:endParaRPr>
          </a:p>
          <a:p>
            <a:pPr algn="ctr"/>
            <a:r>
              <a:rPr kumimoji="1" lang="ja-JP" altLang="en-US" sz="3500" b="1">
                <a:solidFill>
                  <a:schemeClr val="bg1"/>
                </a:solidFill>
              </a:rPr>
              <a:t>大枝</a:t>
            </a:r>
            <a:r>
              <a:rPr kumimoji="1" lang="en-US" altLang="ja-JP" sz="3500" b="1" dirty="0">
                <a:solidFill>
                  <a:schemeClr val="bg1"/>
                </a:solidFill>
              </a:rPr>
              <a:t> </a:t>
            </a:r>
            <a:r>
              <a:rPr kumimoji="1" lang="ja-JP" altLang="en-US" sz="3500" b="1">
                <a:solidFill>
                  <a:schemeClr val="bg1"/>
                </a:solidFill>
              </a:rPr>
              <a:t>真一</a:t>
            </a:r>
            <a:br>
              <a:rPr kumimoji="1" lang="en-US" altLang="ja-JP" sz="3500" b="1" dirty="0">
                <a:solidFill>
                  <a:schemeClr val="bg1"/>
                </a:solidFill>
              </a:rPr>
            </a:br>
            <a:r>
              <a:rPr kumimoji="1" lang="ja-JP" altLang="en-US" sz="3500" b="1">
                <a:solidFill>
                  <a:schemeClr val="bg1"/>
                </a:solidFill>
              </a:rPr>
              <a:t>（情報工学科）</a:t>
            </a:r>
          </a:p>
        </p:txBody>
      </p:sp>
      <p:sp>
        <p:nvSpPr>
          <p:cNvPr id="7" name="テキスト ボックス 6">
            <a:extLst>
              <a:ext uri="{FF2B5EF4-FFF2-40B4-BE49-F238E27FC236}">
                <a16:creationId xmlns:a16="http://schemas.microsoft.com/office/drawing/2014/main" id="{6D428172-8486-92F9-4243-AC2EB80688B8}"/>
              </a:ext>
            </a:extLst>
          </p:cNvPr>
          <p:cNvSpPr txBox="1"/>
          <p:nvPr/>
        </p:nvSpPr>
        <p:spPr>
          <a:xfrm>
            <a:off x="18829609" y="299060"/>
            <a:ext cx="2554014" cy="461665"/>
          </a:xfrm>
          <a:prstGeom prst="rect">
            <a:avLst/>
          </a:prstGeom>
          <a:noFill/>
        </p:spPr>
        <p:txBody>
          <a:bodyPr wrap="square" rtlCol="0">
            <a:spAutoFit/>
          </a:bodyPr>
          <a:lstStyle/>
          <a:p>
            <a:r>
              <a:rPr lang="en-US" altLang="ja-JP" sz="2400" dirty="0">
                <a:solidFill>
                  <a:schemeClr val="bg1"/>
                </a:solidFill>
              </a:rPr>
              <a:t>2025</a:t>
            </a:r>
            <a:r>
              <a:rPr lang="ja-JP" altLang="en-US" sz="2400">
                <a:solidFill>
                  <a:schemeClr val="bg1"/>
                </a:solidFill>
              </a:rPr>
              <a:t>年</a:t>
            </a:r>
            <a:r>
              <a:rPr lang="en-US" altLang="ja-JP" sz="2400" dirty="0">
                <a:solidFill>
                  <a:schemeClr val="bg1"/>
                </a:solidFill>
              </a:rPr>
              <a:t>3</a:t>
            </a:r>
            <a:r>
              <a:rPr lang="ja-JP" altLang="en-US" sz="2400">
                <a:solidFill>
                  <a:schemeClr val="bg1"/>
                </a:solidFill>
              </a:rPr>
              <a:t>月修了</a:t>
            </a:r>
            <a:endParaRPr kumimoji="1" lang="ja-JP" altLang="en-US" sz="2400">
              <a:solidFill>
                <a:schemeClr val="bg1"/>
              </a:solidFill>
            </a:endParaRPr>
          </a:p>
        </p:txBody>
      </p:sp>
      <p:sp>
        <p:nvSpPr>
          <p:cNvPr id="9" name="テキスト ボックス 8">
            <a:extLst>
              <a:ext uri="{FF2B5EF4-FFF2-40B4-BE49-F238E27FC236}">
                <a16:creationId xmlns:a16="http://schemas.microsoft.com/office/drawing/2014/main" id="{A714044F-BFC6-A990-C05E-B83D5F6E1B0A}"/>
              </a:ext>
            </a:extLst>
          </p:cNvPr>
          <p:cNvSpPr txBox="1"/>
          <p:nvPr/>
        </p:nvSpPr>
        <p:spPr>
          <a:xfrm>
            <a:off x="505264" y="3828062"/>
            <a:ext cx="3993178" cy="720000"/>
          </a:xfrm>
          <a:prstGeom prst="roundRect">
            <a:avLst/>
          </a:prstGeom>
          <a:solidFill>
            <a:srgbClr val="0070C0"/>
          </a:solidFill>
        </p:spPr>
        <p:txBody>
          <a:bodyPr vert="horz" wrap="square" rtlCol="0" anchor="b" anchorCtr="1">
            <a:spAutoFit/>
          </a:bodyPr>
          <a:lstStyle/>
          <a:p>
            <a:pPr algn="ctr"/>
            <a:r>
              <a:rPr kumimoji="1" lang="ja-JP" altLang="en-US" sz="3500" b="1">
                <a:solidFill>
                  <a:schemeClr val="bg1"/>
                </a:solidFill>
              </a:rPr>
              <a:t>研究背景・目的</a:t>
            </a:r>
            <a:r>
              <a:rPr kumimoji="1" lang="en-US" altLang="ja-JP" sz="3500" b="1" dirty="0">
                <a:solidFill>
                  <a:schemeClr val="bg1"/>
                </a:solidFill>
              </a:rPr>
              <a:t>    </a:t>
            </a:r>
            <a:endParaRPr kumimoji="1" lang="en-US" altLang="ja-JP" sz="1000" b="1" dirty="0">
              <a:solidFill>
                <a:schemeClr val="bg1"/>
              </a:solidFill>
            </a:endParaRPr>
          </a:p>
        </p:txBody>
      </p:sp>
      <p:pic>
        <p:nvPicPr>
          <p:cNvPr id="14" name="図 13">
            <a:extLst>
              <a:ext uri="{FF2B5EF4-FFF2-40B4-BE49-F238E27FC236}">
                <a16:creationId xmlns:a16="http://schemas.microsoft.com/office/drawing/2014/main" id="{B2477370-57AD-2AEB-D680-A1074B555826}"/>
              </a:ext>
            </a:extLst>
          </p:cNvPr>
          <p:cNvPicPr>
            <a:picLocks noChangeAspect="1"/>
          </p:cNvPicPr>
          <p:nvPr/>
        </p:nvPicPr>
        <p:blipFill>
          <a:blip r:embed="rId3"/>
          <a:stretch>
            <a:fillRect/>
          </a:stretch>
        </p:blipFill>
        <p:spPr>
          <a:xfrm>
            <a:off x="4039226" y="11182085"/>
            <a:ext cx="6295619" cy="7599344"/>
          </a:xfrm>
          <a:prstGeom prst="rect">
            <a:avLst/>
          </a:prstGeom>
        </p:spPr>
      </p:pic>
      <p:sp>
        <p:nvSpPr>
          <p:cNvPr id="16" name="テキスト ボックス 15">
            <a:extLst>
              <a:ext uri="{FF2B5EF4-FFF2-40B4-BE49-F238E27FC236}">
                <a16:creationId xmlns:a16="http://schemas.microsoft.com/office/drawing/2014/main" id="{74680CD7-82DE-90E2-EDE3-1F4FB0F7784A}"/>
              </a:ext>
            </a:extLst>
          </p:cNvPr>
          <p:cNvSpPr txBox="1"/>
          <p:nvPr/>
        </p:nvSpPr>
        <p:spPr>
          <a:xfrm>
            <a:off x="5868597" y="10819024"/>
            <a:ext cx="2636875" cy="461665"/>
          </a:xfrm>
          <a:prstGeom prst="rect">
            <a:avLst/>
          </a:prstGeom>
          <a:noFill/>
        </p:spPr>
        <p:txBody>
          <a:bodyPr wrap="square" rtlCol="0">
            <a:spAutoFit/>
          </a:bodyPr>
          <a:lstStyle/>
          <a:p>
            <a:r>
              <a:rPr kumimoji="1" lang="ja-JP" altLang="en-US" sz="2400"/>
              <a:t>問題作成システム</a:t>
            </a:r>
          </a:p>
        </p:txBody>
      </p:sp>
      <p:sp>
        <p:nvSpPr>
          <p:cNvPr id="17" name="正方形/長方形 16">
            <a:extLst>
              <a:ext uri="{FF2B5EF4-FFF2-40B4-BE49-F238E27FC236}">
                <a16:creationId xmlns:a16="http://schemas.microsoft.com/office/drawing/2014/main" id="{ECD76231-860C-A32A-FEE8-73C9CA24373E}"/>
              </a:ext>
            </a:extLst>
          </p:cNvPr>
          <p:cNvSpPr/>
          <p:nvPr/>
        </p:nvSpPr>
        <p:spPr>
          <a:xfrm>
            <a:off x="3949763" y="11280688"/>
            <a:ext cx="6464593" cy="763296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D6B6209B-F786-EE86-91B5-9DC8714ED9CC}"/>
              </a:ext>
            </a:extLst>
          </p:cNvPr>
          <p:cNvPicPr>
            <a:picLocks noChangeAspect="1"/>
          </p:cNvPicPr>
          <p:nvPr/>
        </p:nvPicPr>
        <p:blipFill>
          <a:blip r:embed="rId4"/>
          <a:stretch>
            <a:fillRect/>
          </a:stretch>
        </p:blipFill>
        <p:spPr>
          <a:xfrm>
            <a:off x="1045610" y="14089403"/>
            <a:ext cx="1590942" cy="1590942"/>
          </a:xfrm>
          <a:prstGeom prst="rect">
            <a:avLst/>
          </a:prstGeom>
        </p:spPr>
      </p:pic>
      <p:sp>
        <p:nvSpPr>
          <p:cNvPr id="20" name="曲折矢印 19">
            <a:extLst>
              <a:ext uri="{FF2B5EF4-FFF2-40B4-BE49-F238E27FC236}">
                <a16:creationId xmlns:a16="http://schemas.microsoft.com/office/drawing/2014/main" id="{B05483CE-4E2A-F552-D99A-C4FB553C4377}"/>
              </a:ext>
            </a:extLst>
          </p:cNvPr>
          <p:cNvSpPr/>
          <p:nvPr/>
        </p:nvSpPr>
        <p:spPr>
          <a:xfrm>
            <a:off x="1688834" y="12326816"/>
            <a:ext cx="1080000" cy="1080000"/>
          </a:xfrm>
          <a:prstGeom prst="ben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曲折矢印 21">
            <a:extLst>
              <a:ext uri="{FF2B5EF4-FFF2-40B4-BE49-F238E27FC236}">
                <a16:creationId xmlns:a16="http://schemas.microsoft.com/office/drawing/2014/main" id="{6E2C6C0C-C440-8638-51B8-DC08565428B6}"/>
              </a:ext>
            </a:extLst>
          </p:cNvPr>
          <p:cNvSpPr/>
          <p:nvPr/>
        </p:nvSpPr>
        <p:spPr>
          <a:xfrm rot="16200000">
            <a:off x="1523573" y="15911178"/>
            <a:ext cx="1080000" cy="1080000"/>
          </a:xfrm>
          <a:prstGeom prst="bent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7D28306E-C9D3-6408-0DD0-8FA7EDA94F4E}"/>
              </a:ext>
            </a:extLst>
          </p:cNvPr>
          <p:cNvSpPr txBox="1"/>
          <p:nvPr/>
        </p:nvSpPr>
        <p:spPr>
          <a:xfrm>
            <a:off x="1433908" y="13858570"/>
            <a:ext cx="903475" cy="461665"/>
          </a:xfrm>
          <a:prstGeom prst="rect">
            <a:avLst/>
          </a:prstGeom>
          <a:noFill/>
        </p:spPr>
        <p:txBody>
          <a:bodyPr wrap="square" rtlCol="0">
            <a:spAutoFit/>
          </a:bodyPr>
          <a:lstStyle/>
          <a:p>
            <a:r>
              <a:rPr kumimoji="1" lang="ja-JP" altLang="en-US" sz="2400"/>
              <a:t>学生</a:t>
            </a:r>
          </a:p>
        </p:txBody>
      </p:sp>
      <p:sp>
        <p:nvSpPr>
          <p:cNvPr id="24" name="テキスト ボックス 23">
            <a:extLst>
              <a:ext uri="{FF2B5EF4-FFF2-40B4-BE49-F238E27FC236}">
                <a16:creationId xmlns:a16="http://schemas.microsoft.com/office/drawing/2014/main" id="{3F802602-FD79-73C5-F824-092950009C3C}"/>
              </a:ext>
            </a:extLst>
          </p:cNvPr>
          <p:cNvSpPr txBox="1"/>
          <p:nvPr/>
        </p:nvSpPr>
        <p:spPr>
          <a:xfrm>
            <a:off x="1263865" y="11182564"/>
            <a:ext cx="2159273" cy="830997"/>
          </a:xfrm>
          <a:prstGeom prst="rect">
            <a:avLst/>
          </a:prstGeom>
          <a:noFill/>
        </p:spPr>
        <p:txBody>
          <a:bodyPr wrap="square" rtlCol="0">
            <a:spAutoFit/>
          </a:bodyPr>
          <a:lstStyle/>
          <a:p>
            <a:pPr algn="ctr"/>
            <a:r>
              <a:rPr kumimoji="1" lang="ja-JP" altLang="en-US" sz="2400"/>
              <a:t>自分が解いた</a:t>
            </a:r>
            <a:br>
              <a:rPr kumimoji="1" lang="en-US" altLang="ja-JP" sz="2400" dirty="0"/>
            </a:br>
            <a:r>
              <a:rPr kumimoji="1" lang="ja-JP" altLang="en-US" sz="2400"/>
              <a:t>問題を提供</a:t>
            </a:r>
          </a:p>
        </p:txBody>
      </p:sp>
      <p:sp>
        <p:nvSpPr>
          <p:cNvPr id="25" name="テキスト ボックス 24">
            <a:extLst>
              <a:ext uri="{FF2B5EF4-FFF2-40B4-BE49-F238E27FC236}">
                <a16:creationId xmlns:a16="http://schemas.microsoft.com/office/drawing/2014/main" id="{E63D6CC7-BEC8-83AB-5733-29CDA2A51CB3}"/>
              </a:ext>
            </a:extLst>
          </p:cNvPr>
          <p:cNvSpPr txBox="1"/>
          <p:nvPr/>
        </p:nvSpPr>
        <p:spPr>
          <a:xfrm>
            <a:off x="179792" y="17200491"/>
            <a:ext cx="3959714" cy="830997"/>
          </a:xfrm>
          <a:prstGeom prst="rect">
            <a:avLst/>
          </a:prstGeom>
          <a:noFill/>
        </p:spPr>
        <p:txBody>
          <a:bodyPr wrap="square" rtlCol="0">
            <a:spAutoFit/>
          </a:bodyPr>
          <a:lstStyle/>
          <a:p>
            <a:pPr algn="ctr"/>
            <a:r>
              <a:rPr kumimoji="1" lang="ja-JP" altLang="en-US" sz="2400"/>
              <a:t>学生のスキルを分析</a:t>
            </a:r>
            <a:br>
              <a:rPr kumimoji="1" lang="en-US" altLang="ja-JP" sz="2400" dirty="0"/>
            </a:br>
            <a:r>
              <a:rPr kumimoji="1" lang="ja-JP" altLang="en-US" sz="2400"/>
              <a:t>学習を支援する問題生成</a:t>
            </a:r>
          </a:p>
        </p:txBody>
      </p:sp>
      <p:sp>
        <p:nvSpPr>
          <p:cNvPr id="26" name="テキスト ボックス 25">
            <a:extLst>
              <a:ext uri="{FF2B5EF4-FFF2-40B4-BE49-F238E27FC236}">
                <a16:creationId xmlns:a16="http://schemas.microsoft.com/office/drawing/2014/main" id="{0224A8A8-F6D4-DE39-AD6D-D8D696131CB8}"/>
              </a:ext>
            </a:extLst>
          </p:cNvPr>
          <p:cNvSpPr txBox="1"/>
          <p:nvPr/>
        </p:nvSpPr>
        <p:spPr>
          <a:xfrm>
            <a:off x="505264" y="19330129"/>
            <a:ext cx="7074096" cy="698063"/>
          </a:xfrm>
          <a:prstGeom prst="roundRect">
            <a:avLst/>
          </a:prstGeom>
          <a:solidFill>
            <a:srgbClr val="0070C0"/>
          </a:solidFill>
        </p:spPr>
        <p:txBody>
          <a:bodyPr vert="horz" wrap="square" rtlCol="0" anchor="b" anchorCtr="1">
            <a:spAutoFit/>
          </a:bodyPr>
          <a:lstStyle/>
          <a:p>
            <a:pPr algn="ctr"/>
            <a:r>
              <a:rPr kumimoji="1" lang="ja-JP" altLang="en-US" sz="3500" b="1">
                <a:solidFill>
                  <a:schemeClr val="bg1"/>
                </a:solidFill>
              </a:rPr>
              <a:t>プロンプトエンジニアリング手法</a:t>
            </a:r>
            <a:endParaRPr kumimoji="1" lang="en-US" altLang="ja-JP" sz="1000" b="1" dirty="0">
              <a:solidFill>
                <a:schemeClr val="bg1"/>
              </a:solidFill>
            </a:endParaRPr>
          </a:p>
        </p:txBody>
      </p:sp>
      <p:sp>
        <p:nvSpPr>
          <p:cNvPr id="27" name="テキスト ボックス 26">
            <a:extLst>
              <a:ext uri="{FF2B5EF4-FFF2-40B4-BE49-F238E27FC236}">
                <a16:creationId xmlns:a16="http://schemas.microsoft.com/office/drawing/2014/main" id="{B8C07156-07BE-9039-987F-A2AFFDA44408}"/>
              </a:ext>
            </a:extLst>
          </p:cNvPr>
          <p:cNvSpPr txBox="1"/>
          <p:nvPr/>
        </p:nvSpPr>
        <p:spPr>
          <a:xfrm>
            <a:off x="10895424" y="3826876"/>
            <a:ext cx="2448204" cy="698063"/>
          </a:xfrm>
          <a:prstGeom prst="roundRect">
            <a:avLst/>
          </a:prstGeom>
          <a:solidFill>
            <a:srgbClr val="0070C0"/>
          </a:solidFill>
        </p:spPr>
        <p:txBody>
          <a:bodyPr vert="horz" wrap="square" rtlCol="0" anchor="b" anchorCtr="1">
            <a:spAutoFit/>
          </a:bodyPr>
          <a:lstStyle/>
          <a:p>
            <a:pPr algn="ctr"/>
            <a:r>
              <a:rPr kumimoji="1" lang="ja-JP" altLang="en-US" sz="3500" b="1">
                <a:solidFill>
                  <a:schemeClr val="bg1"/>
                </a:solidFill>
              </a:rPr>
              <a:t>実験概要</a:t>
            </a:r>
            <a:endParaRPr kumimoji="1" lang="en-US" altLang="ja-JP" sz="1000" b="1" dirty="0">
              <a:solidFill>
                <a:schemeClr val="bg1"/>
              </a:solidFill>
            </a:endParaRPr>
          </a:p>
        </p:txBody>
      </p:sp>
      <p:sp>
        <p:nvSpPr>
          <p:cNvPr id="28" name="テキスト ボックス 27">
            <a:extLst>
              <a:ext uri="{FF2B5EF4-FFF2-40B4-BE49-F238E27FC236}">
                <a16:creationId xmlns:a16="http://schemas.microsoft.com/office/drawing/2014/main" id="{BD212A4C-620F-71F1-6A6E-DADBAA52862C}"/>
              </a:ext>
            </a:extLst>
          </p:cNvPr>
          <p:cNvSpPr txBox="1"/>
          <p:nvPr/>
        </p:nvSpPr>
        <p:spPr>
          <a:xfrm>
            <a:off x="10903030" y="12969103"/>
            <a:ext cx="2448204" cy="698063"/>
          </a:xfrm>
          <a:prstGeom prst="roundRect">
            <a:avLst/>
          </a:prstGeom>
          <a:solidFill>
            <a:srgbClr val="0070C0"/>
          </a:solidFill>
        </p:spPr>
        <p:txBody>
          <a:bodyPr vert="horz" wrap="square" rtlCol="0" anchor="b" anchorCtr="1">
            <a:spAutoFit/>
          </a:bodyPr>
          <a:lstStyle/>
          <a:p>
            <a:pPr algn="ctr"/>
            <a:r>
              <a:rPr kumimoji="1" lang="ja-JP" altLang="en-US" sz="3500" b="1">
                <a:solidFill>
                  <a:schemeClr val="bg1"/>
                </a:solidFill>
              </a:rPr>
              <a:t>実験結果</a:t>
            </a:r>
            <a:endParaRPr kumimoji="1" lang="en-US" altLang="ja-JP" sz="1000" b="1" dirty="0">
              <a:solidFill>
                <a:schemeClr val="bg1"/>
              </a:solidFill>
            </a:endParaRPr>
          </a:p>
        </p:txBody>
      </p:sp>
      <p:grpSp>
        <p:nvGrpSpPr>
          <p:cNvPr id="56" name="グループ化 55">
            <a:extLst>
              <a:ext uri="{FF2B5EF4-FFF2-40B4-BE49-F238E27FC236}">
                <a16:creationId xmlns:a16="http://schemas.microsoft.com/office/drawing/2014/main" id="{4AC9ADBB-2175-2801-9DE2-62B2451D911B}"/>
              </a:ext>
            </a:extLst>
          </p:cNvPr>
          <p:cNvGrpSpPr/>
          <p:nvPr/>
        </p:nvGrpSpPr>
        <p:grpSpPr>
          <a:xfrm>
            <a:off x="505264" y="26301619"/>
            <a:ext cx="9709990" cy="3441080"/>
            <a:chOff x="505264" y="26118707"/>
            <a:chExt cx="9709990" cy="3441080"/>
          </a:xfrm>
        </p:grpSpPr>
        <p:sp>
          <p:nvSpPr>
            <p:cNvPr id="30" name="テキスト ボックス 29">
              <a:extLst>
                <a:ext uri="{FF2B5EF4-FFF2-40B4-BE49-F238E27FC236}">
                  <a16:creationId xmlns:a16="http://schemas.microsoft.com/office/drawing/2014/main" id="{C5925316-95FC-EA26-3440-31998EBBDE88}"/>
                </a:ext>
              </a:extLst>
            </p:cNvPr>
            <p:cNvSpPr txBox="1"/>
            <p:nvPr/>
          </p:nvSpPr>
          <p:spPr>
            <a:xfrm>
              <a:off x="505264" y="27294806"/>
              <a:ext cx="2791491" cy="1328023"/>
            </a:xfrm>
            <a:prstGeom prst="roundRect">
              <a:avLst/>
            </a:prstGeom>
            <a:noFill/>
            <a:ln w="12700">
              <a:solidFill>
                <a:srgbClr val="0070C0"/>
              </a:solidFill>
            </a:ln>
          </p:spPr>
          <p:txBody>
            <a:bodyPr wrap="square" rtlCol="0">
              <a:spAutoFit/>
            </a:bodyPr>
            <a:lstStyle/>
            <a:p>
              <a:pPr algn="ctr"/>
              <a:r>
                <a:rPr kumimoji="1" lang="ja-JP" altLang="en-US" sz="2400"/>
                <a:t>りんごが</a:t>
              </a:r>
              <a:r>
                <a:rPr kumimoji="1" lang="en-US" altLang="ja-JP" sz="2400" dirty="0"/>
                <a:t>3</a:t>
              </a:r>
              <a:r>
                <a:rPr kumimoji="1" lang="ja-JP" altLang="en-US" sz="2400"/>
                <a:t>つある．</a:t>
              </a:r>
              <a:br>
                <a:rPr kumimoji="1" lang="en-US" altLang="ja-JP" sz="2400" dirty="0"/>
              </a:br>
              <a:r>
                <a:rPr kumimoji="1" lang="ja-JP" altLang="en-US" sz="2400"/>
                <a:t>新たに</a:t>
              </a:r>
              <a:r>
                <a:rPr kumimoji="1" lang="en-US" altLang="ja-JP" sz="2400" dirty="0"/>
                <a:t>2</a:t>
              </a:r>
              <a:r>
                <a:rPr kumimoji="1" lang="ja-JP" altLang="en-US" sz="2400"/>
                <a:t>つ買った．</a:t>
              </a:r>
              <a:br>
                <a:rPr kumimoji="1" lang="en-US" altLang="ja-JP" sz="2400" dirty="0"/>
              </a:br>
              <a:r>
                <a:rPr kumimoji="1" lang="ja-JP" altLang="en-US" sz="2400"/>
                <a:t>全部で何個ある？</a:t>
              </a:r>
            </a:p>
          </p:txBody>
        </p:sp>
        <p:sp>
          <p:nvSpPr>
            <p:cNvPr id="31" name="テキスト ボックス 30">
              <a:extLst>
                <a:ext uri="{FF2B5EF4-FFF2-40B4-BE49-F238E27FC236}">
                  <a16:creationId xmlns:a16="http://schemas.microsoft.com/office/drawing/2014/main" id="{B2625515-DACD-D611-7AA7-C511EEB0F37C}"/>
                </a:ext>
              </a:extLst>
            </p:cNvPr>
            <p:cNvSpPr txBox="1"/>
            <p:nvPr/>
          </p:nvSpPr>
          <p:spPr>
            <a:xfrm>
              <a:off x="3583176" y="26480528"/>
              <a:ext cx="3558057" cy="919401"/>
            </a:xfrm>
            <a:prstGeom prst="roundRect">
              <a:avLst/>
            </a:prstGeom>
            <a:noFill/>
            <a:ln w="12700">
              <a:solidFill>
                <a:srgbClr val="0070C0"/>
              </a:solidFill>
            </a:ln>
          </p:spPr>
          <p:txBody>
            <a:bodyPr wrap="square" rtlCol="0">
              <a:spAutoFit/>
            </a:bodyPr>
            <a:lstStyle/>
            <a:p>
              <a:pPr algn="ctr"/>
              <a:r>
                <a:rPr kumimoji="1" lang="en-US" altLang="ja-JP" sz="2400" dirty="0"/>
                <a:t>3</a:t>
              </a:r>
              <a:r>
                <a:rPr kumimoji="1" lang="ja-JP" altLang="en-US" sz="2400"/>
                <a:t>つあるのに</a:t>
              </a:r>
              <a:r>
                <a:rPr kumimoji="1" lang="en-US" altLang="ja-JP" sz="2400" dirty="0"/>
                <a:t>2</a:t>
              </a:r>
              <a:r>
                <a:rPr kumimoji="1" lang="ja-JP" altLang="en-US" sz="2400"/>
                <a:t>つ追加で</a:t>
              </a:r>
              <a:br>
                <a:rPr kumimoji="1" lang="en-US" altLang="ja-JP" sz="2400" dirty="0"/>
              </a:br>
              <a:r>
                <a:rPr kumimoji="1" lang="en-US" altLang="ja-JP" sz="2400" dirty="0"/>
                <a:t>3</a:t>
              </a:r>
              <a:r>
                <a:rPr kumimoji="1" lang="ja-JP" altLang="en-US" sz="2400"/>
                <a:t>＋</a:t>
              </a:r>
              <a:r>
                <a:rPr kumimoji="1" lang="en-US" altLang="ja-JP" sz="2400" dirty="0"/>
                <a:t>2 = 5</a:t>
              </a:r>
              <a:r>
                <a:rPr kumimoji="1" lang="ja-JP" altLang="en-US" sz="2400"/>
                <a:t>（個）</a:t>
              </a:r>
            </a:p>
          </p:txBody>
        </p:sp>
        <p:sp>
          <p:nvSpPr>
            <p:cNvPr id="32" name="テキスト ボックス 31">
              <a:extLst>
                <a:ext uri="{FF2B5EF4-FFF2-40B4-BE49-F238E27FC236}">
                  <a16:creationId xmlns:a16="http://schemas.microsoft.com/office/drawing/2014/main" id="{4071A4A8-86B1-7D7B-1060-BA78D68A8983}"/>
                </a:ext>
              </a:extLst>
            </p:cNvPr>
            <p:cNvSpPr txBox="1"/>
            <p:nvPr/>
          </p:nvSpPr>
          <p:spPr>
            <a:xfrm>
              <a:off x="3583176" y="27562785"/>
              <a:ext cx="3559887" cy="919401"/>
            </a:xfrm>
            <a:prstGeom prst="roundRect">
              <a:avLst/>
            </a:prstGeom>
            <a:noFill/>
            <a:ln w="12700">
              <a:solidFill>
                <a:srgbClr val="0070C0"/>
              </a:solidFill>
            </a:ln>
          </p:spPr>
          <p:txBody>
            <a:bodyPr wrap="square" rtlCol="0">
              <a:spAutoFit/>
            </a:bodyPr>
            <a:lstStyle/>
            <a:p>
              <a:pPr algn="ctr"/>
              <a:r>
                <a:rPr kumimoji="1" lang="en-US" altLang="ja-JP" sz="2400" dirty="0"/>
                <a:t>2</a:t>
              </a:r>
              <a:r>
                <a:rPr kumimoji="1" lang="ja-JP" altLang="en-US" sz="2400"/>
                <a:t>つに既存の</a:t>
              </a:r>
              <a:r>
                <a:rPr kumimoji="1" lang="en-US" altLang="ja-JP" sz="2400" dirty="0"/>
                <a:t>3</a:t>
              </a:r>
              <a:r>
                <a:rPr kumimoji="1" lang="ja-JP" altLang="en-US" sz="2400"/>
                <a:t>つを合計．</a:t>
              </a:r>
              <a:endParaRPr kumimoji="1" lang="en-US" altLang="ja-JP" sz="2400" dirty="0"/>
            </a:p>
            <a:p>
              <a:pPr algn="ctr"/>
              <a:r>
                <a:rPr kumimoji="1" lang="en-US" altLang="ja-JP" sz="2400" dirty="0"/>
                <a:t>2</a:t>
              </a:r>
              <a:r>
                <a:rPr kumimoji="1" lang="ja-JP" altLang="en-US" sz="2400"/>
                <a:t>＋</a:t>
              </a:r>
              <a:r>
                <a:rPr kumimoji="1" lang="en-US" altLang="ja-JP" sz="2400" dirty="0"/>
                <a:t>3 = 5</a:t>
              </a:r>
              <a:r>
                <a:rPr kumimoji="1" lang="ja-JP" altLang="en-US" sz="2400"/>
                <a:t>（個）</a:t>
              </a:r>
            </a:p>
          </p:txBody>
        </p:sp>
        <p:sp>
          <p:nvSpPr>
            <p:cNvPr id="33" name="テキスト ボックス 32">
              <a:extLst>
                <a:ext uri="{FF2B5EF4-FFF2-40B4-BE49-F238E27FC236}">
                  <a16:creationId xmlns:a16="http://schemas.microsoft.com/office/drawing/2014/main" id="{D9070002-5D0F-50E4-92B9-C7B995D7C2FB}"/>
                </a:ext>
              </a:extLst>
            </p:cNvPr>
            <p:cNvSpPr txBox="1"/>
            <p:nvPr/>
          </p:nvSpPr>
          <p:spPr>
            <a:xfrm>
              <a:off x="3583659" y="28640386"/>
              <a:ext cx="3559888" cy="919401"/>
            </a:xfrm>
            <a:prstGeom prst="roundRect">
              <a:avLst/>
            </a:prstGeom>
            <a:noFill/>
            <a:ln w="12700">
              <a:solidFill>
                <a:srgbClr val="0070C0"/>
              </a:solidFill>
            </a:ln>
          </p:spPr>
          <p:txBody>
            <a:bodyPr wrap="square" rtlCol="0">
              <a:spAutoFit/>
            </a:bodyPr>
            <a:lstStyle/>
            <a:p>
              <a:pPr algn="ctr"/>
              <a:r>
                <a:rPr kumimoji="1" lang="en-US" altLang="ja-JP" sz="2400" dirty="0"/>
                <a:t>3</a:t>
              </a:r>
              <a:r>
                <a:rPr kumimoji="1" lang="ja-JP" altLang="en-US" sz="2400"/>
                <a:t>つ既存，</a:t>
              </a:r>
              <a:r>
                <a:rPr kumimoji="1" lang="en-US" altLang="ja-JP" sz="2400" dirty="0"/>
                <a:t>2</a:t>
              </a:r>
              <a:r>
                <a:rPr kumimoji="1" lang="ja-JP" altLang="en-US" sz="2400"/>
                <a:t>つ新規．</a:t>
              </a:r>
              <a:br>
                <a:rPr kumimoji="1" lang="en-US" altLang="ja-JP" sz="2400" dirty="0"/>
              </a:br>
              <a:r>
                <a:rPr kumimoji="1" lang="ja-JP" altLang="en-US" sz="2400"/>
                <a:t>これらを合わせると</a:t>
              </a:r>
              <a:r>
                <a:rPr kumimoji="1" lang="en-US" altLang="ja-JP" sz="2400" dirty="0"/>
                <a:t>5</a:t>
              </a:r>
              <a:r>
                <a:rPr kumimoji="1" lang="ja-JP" altLang="en-US" sz="2400"/>
                <a:t>個</a:t>
              </a:r>
            </a:p>
          </p:txBody>
        </p:sp>
        <p:sp>
          <p:nvSpPr>
            <p:cNvPr id="34" name="テキスト ボックス 33">
              <a:extLst>
                <a:ext uri="{FF2B5EF4-FFF2-40B4-BE49-F238E27FC236}">
                  <a16:creationId xmlns:a16="http://schemas.microsoft.com/office/drawing/2014/main" id="{B7495CFE-5B12-53D3-0546-02F9030E3E94}"/>
                </a:ext>
              </a:extLst>
            </p:cNvPr>
            <p:cNvSpPr txBox="1"/>
            <p:nvPr/>
          </p:nvSpPr>
          <p:spPr>
            <a:xfrm>
              <a:off x="7397715" y="27562785"/>
              <a:ext cx="2791491" cy="919401"/>
            </a:xfrm>
            <a:prstGeom prst="roundRect">
              <a:avLst/>
            </a:prstGeom>
            <a:noFill/>
            <a:ln w="12700">
              <a:solidFill>
                <a:srgbClr val="0070C0"/>
              </a:solidFill>
            </a:ln>
          </p:spPr>
          <p:txBody>
            <a:bodyPr wrap="square" rtlCol="0">
              <a:spAutoFit/>
            </a:bodyPr>
            <a:lstStyle/>
            <a:p>
              <a:pPr algn="ctr"/>
              <a:r>
                <a:rPr kumimoji="1" lang="ja-JP" altLang="en-US" sz="2400"/>
                <a:t>りんごは全て</a:t>
              </a:r>
              <a:br>
                <a:rPr kumimoji="1" lang="en-US" altLang="ja-JP" sz="2400" dirty="0"/>
              </a:br>
              <a:r>
                <a:rPr kumimoji="1" lang="ja-JP" altLang="en-US" sz="2400"/>
                <a:t>合わせて</a:t>
              </a:r>
              <a:r>
                <a:rPr kumimoji="1" lang="en-US" altLang="ja-JP" sz="2400" dirty="0"/>
                <a:t>5</a:t>
              </a:r>
              <a:r>
                <a:rPr kumimoji="1" lang="ja-JP" altLang="en-US" sz="2400"/>
                <a:t>個</a:t>
              </a:r>
            </a:p>
          </p:txBody>
        </p:sp>
        <p:cxnSp>
          <p:nvCxnSpPr>
            <p:cNvPr id="36" name="直線矢印コネクタ 35">
              <a:extLst>
                <a:ext uri="{FF2B5EF4-FFF2-40B4-BE49-F238E27FC236}">
                  <a16:creationId xmlns:a16="http://schemas.microsoft.com/office/drawing/2014/main" id="{1D7B3A58-9164-3749-3C32-F5820BA4F01B}"/>
                </a:ext>
              </a:extLst>
            </p:cNvPr>
            <p:cNvCxnSpPr/>
            <p:nvPr/>
          </p:nvCxnSpPr>
          <p:spPr>
            <a:xfrm>
              <a:off x="3296755" y="28022484"/>
              <a:ext cx="286421"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8" name="直線矢印コネクタ 37">
              <a:extLst>
                <a:ext uri="{FF2B5EF4-FFF2-40B4-BE49-F238E27FC236}">
                  <a16:creationId xmlns:a16="http://schemas.microsoft.com/office/drawing/2014/main" id="{5B81F21A-5FCA-FD32-4C08-6F2E6AEE37D5}"/>
                </a:ext>
              </a:extLst>
            </p:cNvPr>
            <p:cNvCxnSpPr>
              <a:cxnSpLocks/>
            </p:cNvCxnSpPr>
            <p:nvPr/>
          </p:nvCxnSpPr>
          <p:spPr>
            <a:xfrm>
              <a:off x="3326671" y="28042329"/>
              <a:ext cx="256505" cy="983392"/>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41" name="直線矢印コネクタ 40">
              <a:extLst>
                <a:ext uri="{FF2B5EF4-FFF2-40B4-BE49-F238E27FC236}">
                  <a16:creationId xmlns:a16="http://schemas.microsoft.com/office/drawing/2014/main" id="{E7337D35-7BE5-E5DB-A8CC-30D87AC132F3}"/>
                </a:ext>
              </a:extLst>
            </p:cNvPr>
            <p:cNvCxnSpPr>
              <a:cxnSpLocks/>
            </p:cNvCxnSpPr>
            <p:nvPr/>
          </p:nvCxnSpPr>
          <p:spPr>
            <a:xfrm flipV="1">
              <a:off x="3329825" y="27019250"/>
              <a:ext cx="256505" cy="983392"/>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1221CEC5-BAA2-081B-3364-4DC6C179169A}"/>
                </a:ext>
              </a:extLst>
            </p:cNvPr>
            <p:cNvCxnSpPr>
              <a:cxnSpLocks/>
              <a:stCxn id="33" idx="3"/>
            </p:cNvCxnSpPr>
            <p:nvPr/>
          </p:nvCxnSpPr>
          <p:spPr>
            <a:xfrm flipV="1">
              <a:off x="7143547" y="28084457"/>
              <a:ext cx="246752" cy="101563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46" name="直線矢印コネクタ 45">
              <a:extLst>
                <a:ext uri="{FF2B5EF4-FFF2-40B4-BE49-F238E27FC236}">
                  <a16:creationId xmlns:a16="http://schemas.microsoft.com/office/drawing/2014/main" id="{F35E9158-94B7-95EA-E14B-98658D77778E}"/>
                </a:ext>
              </a:extLst>
            </p:cNvPr>
            <p:cNvCxnSpPr/>
            <p:nvPr/>
          </p:nvCxnSpPr>
          <p:spPr>
            <a:xfrm>
              <a:off x="7150479" y="28042329"/>
              <a:ext cx="286421"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8F52D24B-21E1-7904-F185-5D43E550729F}"/>
                </a:ext>
              </a:extLst>
            </p:cNvPr>
            <p:cNvCxnSpPr>
              <a:cxnSpLocks/>
            </p:cNvCxnSpPr>
            <p:nvPr/>
          </p:nvCxnSpPr>
          <p:spPr>
            <a:xfrm>
              <a:off x="7148649" y="26969922"/>
              <a:ext cx="246752" cy="101563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53" name="テキスト ボックス 52">
              <a:extLst>
                <a:ext uri="{FF2B5EF4-FFF2-40B4-BE49-F238E27FC236}">
                  <a16:creationId xmlns:a16="http://schemas.microsoft.com/office/drawing/2014/main" id="{9941C24A-125F-EE75-84DF-663F600EF657}"/>
                </a:ext>
              </a:extLst>
            </p:cNvPr>
            <p:cNvSpPr txBox="1"/>
            <p:nvPr/>
          </p:nvSpPr>
          <p:spPr>
            <a:xfrm>
              <a:off x="995261" y="26931779"/>
              <a:ext cx="1691640" cy="400110"/>
            </a:xfrm>
            <a:prstGeom prst="rect">
              <a:avLst/>
            </a:prstGeom>
            <a:noFill/>
          </p:spPr>
          <p:txBody>
            <a:bodyPr wrap="square" rtlCol="0">
              <a:spAutoFit/>
            </a:bodyPr>
            <a:lstStyle/>
            <a:p>
              <a:pPr algn="ctr"/>
              <a:r>
                <a:rPr kumimoji="1" lang="ja-JP" altLang="en-US" sz="2000"/>
                <a:t>入力クエリ</a:t>
              </a:r>
            </a:p>
          </p:txBody>
        </p:sp>
        <p:sp>
          <p:nvSpPr>
            <p:cNvPr id="54" name="テキスト ボックス 53">
              <a:extLst>
                <a:ext uri="{FF2B5EF4-FFF2-40B4-BE49-F238E27FC236}">
                  <a16:creationId xmlns:a16="http://schemas.microsoft.com/office/drawing/2014/main" id="{FB8B3C74-A99E-3C38-35A6-B1243B9D820C}"/>
                </a:ext>
              </a:extLst>
            </p:cNvPr>
            <p:cNvSpPr txBox="1"/>
            <p:nvPr/>
          </p:nvSpPr>
          <p:spPr>
            <a:xfrm>
              <a:off x="4039226" y="26118707"/>
              <a:ext cx="2635894" cy="400110"/>
            </a:xfrm>
            <a:prstGeom prst="rect">
              <a:avLst/>
            </a:prstGeom>
            <a:noFill/>
          </p:spPr>
          <p:txBody>
            <a:bodyPr wrap="square" rtlCol="0">
              <a:spAutoFit/>
            </a:bodyPr>
            <a:lstStyle/>
            <a:p>
              <a:pPr algn="ctr"/>
              <a:r>
                <a:rPr kumimoji="1" lang="ja-JP" altLang="en-US" sz="2000"/>
                <a:t>思考経路を複数生成</a:t>
              </a:r>
            </a:p>
          </p:txBody>
        </p:sp>
        <p:sp>
          <p:nvSpPr>
            <p:cNvPr id="55" name="テキスト ボックス 54">
              <a:extLst>
                <a:ext uri="{FF2B5EF4-FFF2-40B4-BE49-F238E27FC236}">
                  <a16:creationId xmlns:a16="http://schemas.microsoft.com/office/drawing/2014/main" id="{A425305E-E228-2018-6BAB-77935E2BA4D0}"/>
                </a:ext>
              </a:extLst>
            </p:cNvPr>
            <p:cNvSpPr txBox="1"/>
            <p:nvPr/>
          </p:nvSpPr>
          <p:spPr>
            <a:xfrm>
              <a:off x="7579360" y="27199874"/>
              <a:ext cx="2635894" cy="400110"/>
            </a:xfrm>
            <a:prstGeom prst="rect">
              <a:avLst/>
            </a:prstGeom>
            <a:noFill/>
          </p:spPr>
          <p:txBody>
            <a:bodyPr wrap="square" rtlCol="0">
              <a:spAutoFit/>
            </a:bodyPr>
            <a:lstStyle/>
            <a:p>
              <a:pPr algn="ctr"/>
              <a:r>
                <a:rPr kumimoji="1" lang="ja-JP" altLang="en-US" sz="2000"/>
                <a:t>最終的な解答を決定</a:t>
              </a:r>
            </a:p>
          </p:txBody>
        </p:sp>
      </p:grpSp>
      <p:pic>
        <p:nvPicPr>
          <p:cNvPr id="67" name="図 66" descr="アイコン&#10;&#10;自動的に生成された説明">
            <a:extLst>
              <a:ext uri="{FF2B5EF4-FFF2-40B4-BE49-F238E27FC236}">
                <a16:creationId xmlns:a16="http://schemas.microsoft.com/office/drawing/2014/main" id="{D0382BA7-EDE6-19C1-7246-97DED1E391A2}"/>
              </a:ext>
            </a:extLst>
          </p:cNvPr>
          <p:cNvPicPr>
            <a:picLocks noChangeAspect="1"/>
          </p:cNvPicPr>
          <p:nvPr/>
        </p:nvPicPr>
        <p:blipFill>
          <a:blip r:embed="rId5"/>
          <a:stretch>
            <a:fillRect/>
          </a:stretch>
        </p:blipFill>
        <p:spPr>
          <a:xfrm>
            <a:off x="16718694" y="11164498"/>
            <a:ext cx="625504" cy="776725"/>
          </a:xfrm>
          <a:prstGeom prst="rect">
            <a:avLst/>
          </a:prstGeom>
        </p:spPr>
      </p:pic>
      <p:sp>
        <p:nvSpPr>
          <p:cNvPr id="68" name="テキスト ボックス 67">
            <a:extLst>
              <a:ext uri="{FF2B5EF4-FFF2-40B4-BE49-F238E27FC236}">
                <a16:creationId xmlns:a16="http://schemas.microsoft.com/office/drawing/2014/main" id="{AA0FE13C-E72B-B9A1-767B-E6820D406156}"/>
              </a:ext>
            </a:extLst>
          </p:cNvPr>
          <p:cNvSpPr txBox="1"/>
          <p:nvPr/>
        </p:nvSpPr>
        <p:spPr>
          <a:xfrm>
            <a:off x="10597654" y="8529353"/>
            <a:ext cx="2063817" cy="707886"/>
          </a:xfrm>
          <a:prstGeom prst="rect">
            <a:avLst/>
          </a:prstGeom>
          <a:noFill/>
        </p:spPr>
        <p:txBody>
          <a:bodyPr wrap="square" rtlCol="0">
            <a:spAutoFit/>
          </a:bodyPr>
          <a:lstStyle/>
          <a:p>
            <a:pPr algn="ctr"/>
            <a:r>
              <a:rPr kumimoji="1" lang="ja-JP" altLang="en-US" sz="2000"/>
              <a:t>学生の試験の</a:t>
            </a:r>
            <a:br>
              <a:rPr kumimoji="1" lang="en-US" altLang="ja-JP" sz="2000" dirty="0"/>
            </a:br>
            <a:r>
              <a:rPr kumimoji="1" lang="ja-JP" altLang="en-US" sz="2000"/>
              <a:t>ソースコード</a:t>
            </a:r>
          </a:p>
        </p:txBody>
      </p:sp>
      <p:grpSp>
        <p:nvGrpSpPr>
          <p:cNvPr id="86" name="グループ化 85">
            <a:extLst>
              <a:ext uri="{FF2B5EF4-FFF2-40B4-BE49-F238E27FC236}">
                <a16:creationId xmlns:a16="http://schemas.microsoft.com/office/drawing/2014/main" id="{ED444A2B-1265-DB4E-D6CD-42351907A3B0}"/>
              </a:ext>
            </a:extLst>
          </p:cNvPr>
          <p:cNvGrpSpPr/>
          <p:nvPr/>
        </p:nvGrpSpPr>
        <p:grpSpPr>
          <a:xfrm>
            <a:off x="10402997" y="9386768"/>
            <a:ext cx="1905002" cy="2141439"/>
            <a:chOff x="10473774" y="9220987"/>
            <a:chExt cx="1905002" cy="2141439"/>
          </a:xfrm>
        </p:grpSpPr>
        <p:pic>
          <p:nvPicPr>
            <p:cNvPr id="60" name="図 59">
              <a:extLst>
                <a:ext uri="{FF2B5EF4-FFF2-40B4-BE49-F238E27FC236}">
                  <a16:creationId xmlns:a16="http://schemas.microsoft.com/office/drawing/2014/main" id="{85E83118-521D-ECE2-72F4-E5A470513F29}"/>
                </a:ext>
              </a:extLst>
            </p:cNvPr>
            <p:cNvPicPr>
              <a:picLocks noChangeAspect="1"/>
            </p:cNvPicPr>
            <p:nvPr/>
          </p:nvPicPr>
          <p:blipFill>
            <a:blip r:embed="rId4"/>
            <a:stretch>
              <a:fillRect/>
            </a:stretch>
          </p:blipFill>
          <p:spPr>
            <a:xfrm>
              <a:off x="10473774" y="9495846"/>
              <a:ext cx="1590942" cy="1590942"/>
            </a:xfrm>
            <a:prstGeom prst="rect">
              <a:avLst/>
            </a:prstGeom>
          </p:spPr>
        </p:pic>
        <p:pic>
          <p:nvPicPr>
            <p:cNvPr id="71" name="図 70">
              <a:extLst>
                <a:ext uri="{FF2B5EF4-FFF2-40B4-BE49-F238E27FC236}">
                  <a16:creationId xmlns:a16="http://schemas.microsoft.com/office/drawing/2014/main" id="{7FF18F4C-2301-E112-DEA2-13D77E63B324}"/>
                </a:ext>
              </a:extLst>
            </p:cNvPr>
            <p:cNvPicPr>
              <a:picLocks noChangeAspect="1"/>
            </p:cNvPicPr>
            <p:nvPr/>
          </p:nvPicPr>
          <p:blipFill>
            <a:blip r:embed="rId6"/>
            <a:stretch>
              <a:fillRect/>
            </a:stretch>
          </p:blipFill>
          <p:spPr>
            <a:xfrm>
              <a:off x="11753272" y="9220987"/>
              <a:ext cx="625504" cy="625504"/>
            </a:xfrm>
            <a:prstGeom prst="rect">
              <a:avLst/>
            </a:prstGeom>
          </p:spPr>
        </p:pic>
        <p:pic>
          <p:nvPicPr>
            <p:cNvPr id="72" name="図 71">
              <a:extLst>
                <a:ext uri="{FF2B5EF4-FFF2-40B4-BE49-F238E27FC236}">
                  <a16:creationId xmlns:a16="http://schemas.microsoft.com/office/drawing/2014/main" id="{6C0080FB-F7D2-490D-755C-E7EB97D37039}"/>
                </a:ext>
              </a:extLst>
            </p:cNvPr>
            <p:cNvPicPr>
              <a:picLocks noChangeAspect="1"/>
            </p:cNvPicPr>
            <p:nvPr/>
          </p:nvPicPr>
          <p:blipFill>
            <a:blip r:embed="rId6"/>
            <a:stretch>
              <a:fillRect/>
            </a:stretch>
          </p:blipFill>
          <p:spPr>
            <a:xfrm>
              <a:off x="11753272" y="9986250"/>
              <a:ext cx="625504" cy="625504"/>
            </a:xfrm>
            <a:prstGeom prst="rect">
              <a:avLst/>
            </a:prstGeom>
          </p:spPr>
        </p:pic>
        <p:pic>
          <p:nvPicPr>
            <p:cNvPr id="73" name="図 72">
              <a:extLst>
                <a:ext uri="{FF2B5EF4-FFF2-40B4-BE49-F238E27FC236}">
                  <a16:creationId xmlns:a16="http://schemas.microsoft.com/office/drawing/2014/main" id="{F77B6A98-AFFA-C593-8A0B-D2A0EE8F36BE}"/>
                </a:ext>
              </a:extLst>
            </p:cNvPr>
            <p:cNvPicPr>
              <a:picLocks noChangeAspect="1"/>
            </p:cNvPicPr>
            <p:nvPr/>
          </p:nvPicPr>
          <p:blipFill>
            <a:blip r:embed="rId6"/>
            <a:stretch>
              <a:fillRect/>
            </a:stretch>
          </p:blipFill>
          <p:spPr>
            <a:xfrm>
              <a:off x="11753272" y="10736922"/>
              <a:ext cx="625504" cy="625504"/>
            </a:xfrm>
            <a:prstGeom prst="rect">
              <a:avLst/>
            </a:prstGeom>
          </p:spPr>
        </p:pic>
      </p:grpSp>
      <p:sp>
        <p:nvSpPr>
          <p:cNvPr id="74" name="テキスト ボックス 73">
            <a:extLst>
              <a:ext uri="{FF2B5EF4-FFF2-40B4-BE49-F238E27FC236}">
                <a16:creationId xmlns:a16="http://schemas.microsoft.com/office/drawing/2014/main" id="{4B345749-E5D6-E2DF-63C3-E5192C0BA1CB}"/>
              </a:ext>
            </a:extLst>
          </p:cNvPr>
          <p:cNvSpPr txBox="1"/>
          <p:nvPr/>
        </p:nvSpPr>
        <p:spPr>
          <a:xfrm>
            <a:off x="13020946" y="8529353"/>
            <a:ext cx="1245858" cy="707886"/>
          </a:xfrm>
          <a:prstGeom prst="rect">
            <a:avLst/>
          </a:prstGeom>
          <a:noFill/>
        </p:spPr>
        <p:txBody>
          <a:bodyPr wrap="square" rtlCol="0">
            <a:spAutoFit/>
          </a:bodyPr>
          <a:lstStyle/>
          <a:p>
            <a:r>
              <a:rPr kumimoji="1" lang="ja-JP" altLang="en-US" sz="2000"/>
              <a:t>問題作成</a:t>
            </a:r>
            <a:br>
              <a:rPr kumimoji="1" lang="en-US" altLang="ja-JP" sz="2000" dirty="0"/>
            </a:br>
            <a:r>
              <a:rPr kumimoji="1" lang="ja-JP" altLang="en-US" sz="2000"/>
              <a:t>システム</a:t>
            </a:r>
          </a:p>
        </p:txBody>
      </p:sp>
      <p:grpSp>
        <p:nvGrpSpPr>
          <p:cNvPr id="87" name="グループ化 86">
            <a:extLst>
              <a:ext uri="{FF2B5EF4-FFF2-40B4-BE49-F238E27FC236}">
                <a16:creationId xmlns:a16="http://schemas.microsoft.com/office/drawing/2014/main" id="{29C33DCE-C3D2-DA8D-F6AA-F5F9E8227BDA}"/>
              </a:ext>
            </a:extLst>
          </p:cNvPr>
          <p:cNvGrpSpPr/>
          <p:nvPr/>
        </p:nvGrpSpPr>
        <p:grpSpPr>
          <a:xfrm>
            <a:off x="12307273" y="9192707"/>
            <a:ext cx="2727719" cy="2959437"/>
            <a:chOff x="12656406" y="9192707"/>
            <a:chExt cx="2727719" cy="2959437"/>
          </a:xfrm>
        </p:grpSpPr>
        <p:pic>
          <p:nvPicPr>
            <p:cNvPr id="63" name="図 62" descr="アイコン&#10;&#10;自動的に生成された説明">
              <a:extLst>
                <a:ext uri="{FF2B5EF4-FFF2-40B4-BE49-F238E27FC236}">
                  <a16:creationId xmlns:a16="http://schemas.microsoft.com/office/drawing/2014/main" id="{1C25595E-5DD3-85AB-CEF1-AB81BA2C5A59}"/>
                </a:ext>
              </a:extLst>
            </p:cNvPr>
            <p:cNvPicPr>
              <a:picLocks noChangeAspect="1"/>
            </p:cNvPicPr>
            <p:nvPr/>
          </p:nvPicPr>
          <p:blipFill>
            <a:blip r:embed="rId5"/>
            <a:stretch>
              <a:fillRect/>
            </a:stretch>
          </p:blipFill>
          <p:spPr>
            <a:xfrm>
              <a:off x="13767194" y="9192707"/>
              <a:ext cx="505457" cy="627656"/>
            </a:xfrm>
            <a:prstGeom prst="rect">
              <a:avLst/>
            </a:prstGeom>
          </p:spPr>
        </p:pic>
        <p:sp>
          <p:nvSpPr>
            <p:cNvPr id="75" name="テキスト ボックス 74">
              <a:extLst>
                <a:ext uri="{FF2B5EF4-FFF2-40B4-BE49-F238E27FC236}">
                  <a16:creationId xmlns:a16="http://schemas.microsoft.com/office/drawing/2014/main" id="{C810DA2D-5570-24A8-EDC0-73FA898937E3}"/>
                </a:ext>
              </a:extLst>
            </p:cNvPr>
            <p:cNvSpPr txBox="1"/>
            <p:nvPr/>
          </p:nvSpPr>
          <p:spPr>
            <a:xfrm>
              <a:off x="12656406" y="9765579"/>
              <a:ext cx="2635894" cy="400110"/>
            </a:xfrm>
            <a:prstGeom prst="rect">
              <a:avLst/>
            </a:prstGeom>
            <a:noFill/>
          </p:spPr>
          <p:txBody>
            <a:bodyPr wrap="square" rtlCol="0">
              <a:spAutoFit/>
            </a:bodyPr>
            <a:lstStyle/>
            <a:p>
              <a:pPr algn="ctr"/>
              <a:r>
                <a:rPr kumimoji="1" lang="en-US" altLang="ja-JP" sz="2000" dirty="0"/>
                <a:t>Gemini-1.5-Flash</a:t>
              </a:r>
              <a:endParaRPr kumimoji="1" lang="ja-JP" altLang="en-US" sz="2000"/>
            </a:p>
          </p:txBody>
        </p:sp>
        <p:pic>
          <p:nvPicPr>
            <p:cNvPr id="76" name="図 75" descr="アイコン&#10;&#10;自動的に生成された説明">
              <a:extLst>
                <a:ext uri="{FF2B5EF4-FFF2-40B4-BE49-F238E27FC236}">
                  <a16:creationId xmlns:a16="http://schemas.microsoft.com/office/drawing/2014/main" id="{AAFB92A8-20E1-5572-3D1F-ED4C26703DB3}"/>
                </a:ext>
              </a:extLst>
            </p:cNvPr>
            <p:cNvPicPr>
              <a:picLocks noChangeAspect="1"/>
            </p:cNvPicPr>
            <p:nvPr/>
          </p:nvPicPr>
          <p:blipFill>
            <a:blip r:embed="rId5"/>
            <a:stretch>
              <a:fillRect/>
            </a:stretch>
          </p:blipFill>
          <p:spPr>
            <a:xfrm>
              <a:off x="13780289" y="10191368"/>
              <a:ext cx="505457" cy="627656"/>
            </a:xfrm>
            <a:prstGeom prst="rect">
              <a:avLst/>
            </a:prstGeom>
          </p:spPr>
        </p:pic>
        <p:sp>
          <p:nvSpPr>
            <p:cNvPr id="77" name="テキスト ボックス 76">
              <a:extLst>
                <a:ext uri="{FF2B5EF4-FFF2-40B4-BE49-F238E27FC236}">
                  <a16:creationId xmlns:a16="http://schemas.microsoft.com/office/drawing/2014/main" id="{D91788E8-D6D1-B2FC-3DB1-AE8C304F4B02}"/>
                </a:ext>
              </a:extLst>
            </p:cNvPr>
            <p:cNvSpPr txBox="1"/>
            <p:nvPr/>
          </p:nvSpPr>
          <p:spPr>
            <a:xfrm>
              <a:off x="12706889" y="10761458"/>
              <a:ext cx="2635894" cy="400110"/>
            </a:xfrm>
            <a:prstGeom prst="rect">
              <a:avLst/>
            </a:prstGeom>
            <a:noFill/>
          </p:spPr>
          <p:txBody>
            <a:bodyPr wrap="square" rtlCol="0">
              <a:spAutoFit/>
            </a:bodyPr>
            <a:lstStyle/>
            <a:p>
              <a:pPr algn="ctr"/>
              <a:r>
                <a:rPr kumimoji="1" lang="en-US" altLang="ja-JP" sz="2000" dirty="0"/>
                <a:t>GPT-4o mini</a:t>
              </a:r>
              <a:endParaRPr kumimoji="1" lang="ja-JP" altLang="en-US" sz="2000"/>
            </a:p>
          </p:txBody>
        </p:sp>
        <p:pic>
          <p:nvPicPr>
            <p:cNvPr id="84" name="図 83" descr="アイコン&#10;&#10;自動的に生成された説明">
              <a:extLst>
                <a:ext uri="{FF2B5EF4-FFF2-40B4-BE49-F238E27FC236}">
                  <a16:creationId xmlns:a16="http://schemas.microsoft.com/office/drawing/2014/main" id="{FFD95931-9622-AD20-A4F4-CB458A99F959}"/>
                </a:ext>
              </a:extLst>
            </p:cNvPr>
            <p:cNvPicPr>
              <a:picLocks noChangeAspect="1"/>
            </p:cNvPicPr>
            <p:nvPr/>
          </p:nvPicPr>
          <p:blipFill>
            <a:blip r:embed="rId5"/>
            <a:stretch>
              <a:fillRect/>
            </a:stretch>
          </p:blipFill>
          <p:spPr>
            <a:xfrm>
              <a:off x="13813450" y="11192205"/>
              <a:ext cx="505457" cy="627656"/>
            </a:xfrm>
            <a:prstGeom prst="rect">
              <a:avLst/>
            </a:prstGeom>
          </p:spPr>
        </p:pic>
        <p:sp>
          <p:nvSpPr>
            <p:cNvPr id="85" name="テキスト ボックス 84">
              <a:extLst>
                <a:ext uri="{FF2B5EF4-FFF2-40B4-BE49-F238E27FC236}">
                  <a16:creationId xmlns:a16="http://schemas.microsoft.com/office/drawing/2014/main" id="{6726DDC3-0350-2645-DF92-74FEA5D4B81B}"/>
                </a:ext>
              </a:extLst>
            </p:cNvPr>
            <p:cNvSpPr txBox="1"/>
            <p:nvPr/>
          </p:nvSpPr>
          <p:spPr>
            <a:xfrm>
              <a:off x="12748231" y="11752034"/>
              <a:ext cx="2635894" cy="400110"/>
            </a:xfrm>
            <a:prstGeom prst="rect">
              <a:avLst/>
            </a:prstGeom>
            <a:noFill/>
          </p:spPr>
          <p:txBody>
            <a:bodyPr wrap="square" rtlCol="0">
              <a:spAutoFit/>
            </a:bodyPr>
            <a:lstStyle/>
            <a:p>
              <a:pPr algn="ctr"/>
              <a:r>
                <a:rPr kumimoji="1" lang="en-US" altLang="ja-JP" sz="2000" dirty="0"/>
                <a:t>GPT-4o</a:t>
              </a:r>
              <a:endParaRPr kumimoji="1" lang="ja-JP" altLang="en-US" sz="2000"/>
            </a:p>
          </p:txBody>
        </p:sp>
      </p:grpSp>
      <p:pic>
        <p:nvPicPr>
          <p:cNvPr id="88" name="図 87">
            <a:extLst>
              <a:ext uri="{FF2B5EF4-FFF2-40B4-BE49-F238E27FC236}">
                <a16:creationId xmlns:a16="http://schemas.microsoft.com/office/drawing/2014/main" id="{0E5531A5-616A-246A-1F9B-4C6D5A7B60B6}"/>
              </a:ext>
            </a:extLst>
          </p:cNvPr>
          <p:cNvPicPr>
            <a:picLocks noChangeAspect="1"/>
          </p:cNvPicPr>
          <p:nvPr/>
        </p:nvPicPr>
        <p:blipFill>
          <a:blip r:embed="rId4"/>
          <a:stretch>
            <a:fillRect/>
          </a:stretch>
        </p:blipFill>
        <p:spPr>
          <a:xfrm>
            <a:off x="14871098" y="9277763"/>
            <a:ext cx="1590942" cy="1590942"/>
          </a:xfrm>
          <a:prstGeom prst="rect">
            <a:avLst/>
          </a:prstGeom>
        </p:spPr>
      </p:pic>
      <p:pic>
        <p:nvPicPr>
          <p:cNvPr id="89" name="図 88">
            <a:extLst>
              <a:ext uri="{FF2B5EF4-FFF2-40B4-BE49-F238E27FC236}">
                <a16:creationId xmlns:a16="http://schemas.microsoft.com/office/drawing/2014/main" id="{D5B0DD16-0369-4CAA-067C-D4E4C20155D3}"/>
              </a:ext>
            </a:extLst>
          </p:cNvPr>
          <p:cNvPicPr>
            <a:picLocks noChangeAspect="1"/>
          </p:cNvPicPr>
          <p:nvPr/>
        </p:nvPicPr>
        <p:blipFill>
          <a:blip r:embed="rId6"/>
          <a:stretch>
            <a:fillRect/>
          </a:stretch>
        </p:blipFill>
        <p:spPr>
          <a:xfrm>
            <a:off x="15350451" y="11240109"/>
            <a:ext cx="625504" cy="625504"/>
          </a:xfrm>
          <a:prstGeom prst="rect">
            <a:avLst/>
          </a:prstGeom>
        </p:spPr>
      </p:pic>
      <p:sp>
        <p:nvSpPr>
          <p:cNvPr id="91" name="テキスト ボックス 90">
            <a:extLst>
              <a:ext uri="{FF2B5EF4-FFF2-40B4-BE49-F238E27FC236}">
                <a16:creationId xmlns:a16="http://schemas.microsoft.com/office/drawing/2014/main" id="{000651BE-8547-2993-FA89-9CEC80AE03CF}"/>
              </a:ext>
            </a:extLst>
          </p:cNvPr>
          <p:cNvSpPr txBox="1"/>
          <p:nvPr/>
        </p:nvSpPr>
        <p:spPr>
          <a:xfrm>
            <a:off x="15261938" y="8444719"/>
            <a:ext cx="5349175" cy="400110"/>
          </a:xfrm>
          <a:prstGeom prst="rect">
            <a:avLst/>
          </a:prstGeom>
          <a:noFill/>
        </p:spPr>
        <p:txBody>
          <a:bodyPr wrap="square" rtlCol="0">
            <a:spAutoFit/>
          </a:bodyPr>
          <a:lstStyle/>
          <a:p>
            <a:r>
              <a:rPr kumimoji="1" lang="ja-JP" altLang="en-US" sz="2000"/>
              <a:t>生成された問題を学生が解答・結果を分析</a:t>
            </a:r>
          </a:p>
        </p:txBody>
      </p:sp>
      <p:sp>
        <p:nvSpPr>
          <p:cNvPr id="92" name="テキスト ボックス 91">
            <a:extLst>
              <a:ext uri="{FF2B5EF4-FFF2-40B4-BE49-F238E27FC236}">
                <a16:creationId xmlns:a16="http://schemas.microsoft.com/office/drawing/2014/main" id="{B1F23669-175A-B1A2-B0B6-21B30F2D6770}"/>
              </a:ext>
            </a:extLst>
          </p:cNvPr>
          <p:cNvSpPr txBox="1"/>
          <p:nvPr/>
        </p:nvSpPr>
        <p:spPr>
          <a:xfrm>
            <a:off x="15750989" y="12023399"/>
            <a:ext cx="2635894" cy="400110"/>
          </a:xfrm>
          <a:prstGeom prst="rect">
            <a:avLst/>
          </a:prstGeom>
          <a:noFill/>
        </p:spPr>
        <p:txBody>
          <a:bodyPr wrap="square" rtlCol="0">
            <a:spAutoFit/>
          </a:bodyPr>
          <a:lstStyle/>
          <a:p>
            <a:pPr algn="ctr"/>
            <a:r>
              <a:rPr kumimoji="1" lang="en-US" altLang="ja-JP" sz="2000" dirty="0"/>
              <a:t>GPT-4o</a:t>
            </a:r>
            <a:endParaRPr kumimoji="1" lang="ja-JP" altLang="en-US" sz="2000"/>
          </a:p>
        </p:txBody>
      </p:sp>
      <p:sp>
        <p:nvSpPr>
          <p:cNvPr id="93" name="テキスト ボックス 92">
            <a:extLst>
              <a:ext uri="{FF2B5EF4-FFF2-40B4-BE49-F238E27FC236}">
                <a16:creationId xmlns:a16="http://schemas.microsoft.com/office/drawing/2014/main" id="{BA94ABC2-9DC0-C292-CF8E-D8145BDF39EC}"/>
              </a:ext>
            </a:extLst>
          </p:cNvPr>
          <p:cNvSpPr txBox="1"/>
          <p:nvPr/>
        </p:nvSpPr>
        <p:spPr>
          <a:xfrm>
            <a:off x="16130186" y="9097393"/>
            <a:ext cx="2020183" cy="369332"/>
          </a:xfrm>
          <a:prstGeom prst="rect">
            <a:avLst/>
          </a:prstGeom>
          <a:noFill/>
        </p:spPr>
        <p:txBody>
          <a:bodyPr wrap="square" rtlCol="0">
            <a:spAutoFit/>
          </a:bodyPr>
          <a:lstStyle/>
          <a:p>
            <a:r>
              <a:rPr kumimoji="1" lang="ja-JP" altLang="en-US"/>
              <a:t>アンケート調査</a:t>
            </a:r>
          </a:p>
        </p:txBody>
      </p:sp>
      <p:sp>
        <p:nvSpPr>
          <p:cNvPr id="94" name="テキスト ボックス 93">
            <a:extLst>
              <a:ext uri="{FF2B5EF4-FFF2-40B4-BE49-F238E27FC236}">
                <a16:creationId xmlns:a16="http://schemas.microsoft.com/office/drawing/2014/main" id="{64E18B38-BE55-B749-BF6F-6F1C461FDE6A}"/>
              </a:ext>
            </a:extLst>
          </p:cNvPr>
          <p:cNvSpPr txBox="1"/>
          <p:nvPr/>
        </p:nvSpPr>
        <p:spPr>
          <a:xfrm>
            <a:off x="16072823" y="10784330"/>
            <a:ext cx="2020183" cy="369332"/>
          </a:xfrm>
          <a:prstGeom prst="rect">
            <a:avLst/>
          </a:prstGeom>
          <a:noFill/>
        </p:spPr>
        <p:txBody>
          <a:bodyPr wrap="square" rtlCol="0">
            <a:spAutoFit/>
          </a:bodyPr>
          <a:lstStyle/>
          <a:p>
            <a:r>
              <a:rPr kumimoji="1" lang="ja-JP" altLang="en-US"/>
              <a:t>ソースコード分析</a:t>
            </a:r>
          </a:p>
        </p:txBody>
      </p:sp>
      <p:sp>
        <p:nvSpPr>
          <p:cNvPr id="95" name="テキスト ボックス 94">
            <a:extLst>
              <a:ext uri="{FF2B5EF4-FFF2-40B4-BE49-F238E27FC236}">
                <a16:creationId xmlns:a16="http://schemas.microsoft.com/office/drawing/2014/main" id="{0DE02D49-B72C-6017-C56C-DEA91B808CDD}"/>
              </a:ext>
            </a:extLst>
          </p:cNvPr>
          <p:cNvSpPr txBox="1"/>
          <p:nvPr/>
        </p:nvSpPr>
        <p:spPr>
          <a:xfrm>
            <a:off x="17975219" y="8871557"/>
            <a:ext cx="2635894" cy="1846659"/>
          </a:xfrm>
          <a:prstGeom prst="rect">
            <a:avLst/>
          </a:prstGeom>
          <a:noFill/>
        </p:spPr>
        <p:txBody>
          <a:bodyPr wrap="square" rtlCol="0">
            <a:spAutoFit/>
          </a:bodyPr>
          <a:lstStyle/>
          <a:p>
            <a:r>
              <a:rPr kumimoji="1" lang="en-US" altLang="ja-JP" sz="1600" dirty="0"/>
              <a:t>10</a:t>
            </a:r>
            <a:r>
              <a:rPr kumimoji="1" lang="ja-JP" altLang="en-US" sz="1600"/>
              <a:t>段階評価</a:t>
            </a:r>
            <a:endParaRPr kumimoji="1" lang="en-US" altLang="ja-JP" sz="1600" dirty="0"/>
          </a:p>
          <a:p>
            <a:r>
              <a:rPr kumimoji="1" lang="ja-JP" altLang="en-US" sz="1600"/>
              <a:t>・問題の理解のしやすさ</a:t>
            </a:r>
            <a:br>
              <a:rPr kumimoji="1" lang="en-US" altLang="ja-JP" sz="1600" dirty="0"/>
            </a:br>
            <a:r>
              <a:rPr kumimoji="1" lang="ja-JP" altLang="en-US" sz="1600"/>
              <a:t>・新しい学びを得られるか</a:t>
            </a:r>
            <a:endParaRPr kumimoji="1" lang="en-US" altLang="ja-JP" sz="1600" dirty="0"/>
          </a:p>
          <a:p>
            <a:r>
              <a:rPr kumimoji="1" lang="ja-JP" altLang="en-US" sz="1600"/>
              <a:t>・問題の難易度</a:t>
            </a:r>
            <a:endParaRPr kumimoji="1" lang="en-US" altLang="ja-JP" sz="1600" dirty="0"/>
          </a:p>
          <a:p>
            <a:r>
              <a:rPr kumimoji="1" lang="ja-JP" altLang="en-US" sz="1600"/>
              <a:t>・問題を解く楽しさ</a:t>
            </a:r>
            <a:endParaRPr kumimoji="1" lang="en-US" altLang="ja-JP" sz="1600" dirty="0"/>
          </a:p>
          <a:p>
            <a:r>
              <a:rPr kumimoji="1" lang="ja-JP" altLang="en-US" sz="1600"/>
              <a:t>・良問かどうか</a:t>
            </a:r>
            <a:endParaRPr kumimoji="1" lang="en-US" altLang="ja-JP" sz="1600" dirty="0"/>
          </a:p>
          <a:p>
            <a:r>
              <a:rPr kumimoji="1" lang="ja-JP" altLang="en-US" sz="1600"/>
              <a:t>・解答時間</a:t>
            </a:r>
            <a:r>
              <a:rPr kumimoji="1" lang="en-US" altLang="ja-JP" sz="1600" dirty="0"/>
              <a:t>(15</a:t>
            </a:r>
            <a:r>
              <a:rPr kumimoji="1" lang="ja-JP" altLang="en-US" sz="1600"/>
              <a:t>分</a:t>
            </a:r>
            <a:r>
              <a:rPr kumimoji="1" lang="en-US" altLang="ja-JP" sz="1600" dirty="0"/>
              <a:t>)</a:t>
            </a:r>
            <a:r>
              <a:rPr kumimoji="1" lang="ja-JP" altLang="en-US" sz="1600"/>
              <a:t>は適切か</a:t>
            </a:r>
            <a:endParaRPr kumimoji="1" lang="en-US" altLang="ja-JP" sz="1600" dirty="0"/>
          </a:p>
        </p:txBody>
      </p:sp>
      <p:pic>
        <p:nvPicPr>
          <p:cNvPr id="62" name="図 61">
            <a:extLst>
              <a:ext uri="{FF2B5EF4-FFF2-40B4-BE49-F238E27FC236}">
                <a16:creationId xmlns:a16="http://schemas.microsoft.com/office/drawing/2014/main" id="{E6A9A877-F444-571E-174D-F57C540C1487}"/>
              </a:ext>
            </a:extLst>
          </p:cNvPr>
          <p:cNvPicPr>
            <a:picLocks noChangeAspect="1"/>
          </p:cNvPicPr>
          <p:nvPr/>
        </p:nvPicPr>
        <p:blipFill>
          <a:blip r:embed="rId7"/>
          <a:stretch>
            <a:fillRect/>
          </a:stretch>
        </p:blipFill>
        <p:spPr>
          <a:xfrm>
            <a:off x="16558485" y="9391214"/>
            <a:ext cx="1046758" cy="1046758"/>
          </a:xfrm>
          <a:prstGeom prst="rect">
            <a:avLst/>
          </a:prstGeom>
        </p:spPr>
      </p:pic>
      <p:sp>
        <p:nvSpPr>
          <p:cNvPr id="97" name="テキスト ボックス 96">
            <a:extLst>
              <a:ext uri="{FF2B5EF4-FFF2-40B4-BE49-F238E27FC236}">
                <a16:creationId xmlns:a16="http://schemas.microsoft.com/office/drawing/2014/main" id="{1B2E0ECF-2EB9-B020-0CC9-5DADEE4C7FF0}"/>
              </a:ext>
            </a:extLst>
          </p:cNvPr>
          <p:cNvSpPr txBox="1"/>
          <p:nvPr/>
        </p:nvSpPr>
        <p:spPr>
          <a:xfrm>
            <a:off x="18065049" y="10857008"/>
            <a:ext cx="2869265" cy="1569660"/>
          </a:xfrm>
          <a:prstGeom prst="rect">
            <a:avLst/>
          </a:prstGeom>
          <a:noFill/>
        </p:spPr>
        <p:txBody>
          <a:bodyPr wrap="square" rtlCol="0">
            <a:spAutoFit/>
          </a:bodyPr>
          <a:lstStyle/>
          <a:p>
            <a:r>
              <a:rPr kumimoji="1" lang="en-US" altLang="ja-JP" sz="1600" dirty="0"/>
              <a:t>5</a:t>
            </a:r>
            <a:r>
              <a:rPr kumimoji="1" lang="ja-JP" altLang="en-US" sz="1600"/>
              <a:t>段階評価</a:t>
            </a:r>
            <a:endParaRPr kumimoji="1" lang="en-US" altLang="ja-JP" sz="1600" dirty="0"/>
          </a:p>
          <a:p>
            <a:r>
              <a:rPr kumimoji="1" lang="ja-JP" altLang="en-US" sz="1600"/>
              <a:t>・正確性（解決の有無）</a:t>
            </a:r>
            <a:br>
              <a:rPr kumimoji="1" lang="en-US" altLang="ja-JP" sz="1600" dirty="0"/>
            </a:br>
            <a:r>
              <a:rPr kumimoji="1" lang="ja-JP" altLang="en-US" sz="1600"/>
              <a:t>・効率性（実装の最適化）</a:t>
            </a:r>
            <a:endParaRPr kumimoji="1" lang="en-US" altLang="ja-JP" sz="1600" dirty="0"/>
          </a:p>
          <a:p>
            <a:r>
              <a:rPr kumimoji="1" lang="ja-JP" altLang="en-US" sz="1600"/>
              <a:t>・可読性（コードの最適化）</a:t>
            </a:r>
            <a:br>
              <a:rPr kumimoji="1" lang="en-US" altLang="ja-JP" sz="1600" dirty="0"/>
            </a:br>
            <a:r>
              <a:rPr kumimoji="1" lang="ja-JP" altLang="en-US" sz="1600"/>
              <a:t>・基礎概念（適切な</a:t>
            </a:r>
            <a:endParaRPr kumimoji="1" lang="en-US" altLang="ja-JP" sz="1600" dirty="0"/>
          </a:p>
          <a:p>
            <a:r>
              <a:rPr kumimoji="1" lang="ja-JP" altLang="en-US" sz="1600"/>
              <a:t>プログラミング</a:t>
            </a:r>
            <a:r>
              <a:rPr kumimoji="1" lang="en-US" altLang="ja-JP" sz="1600" dirty="0"/>
              <a:t> </a:t>
            </a:r>
            <a:r>
              <a:rPr kumimoji="1" lang="ja-JP" altLang="en-US" sz="1600"/>
              <a:t>技術の活用）</a:t>
            </a:r>
            <a:endParaRPr kumimoji="1" lang="en-US" altLang="ja-JP" sz="1600" dirty="0"/>
          </a:p>
        </p:txBody>
      </p:sp>
      <p:sp>
        <p:nvSpPr>
          <p:cNvPr id="99" name="角丸四角形 98">
            <a:extLst>
              <a:ext uri="{FF2B5EF4-FFF2-40B4-BE49-F238E27FC236}">
                <a16:creationId xmlns:a16="http://schemas.microsoft.com/office/drawing/2014/main" id="{04755127-92E8-C568-B5E4-6F5F44200F82}"/>
              </a:ext>
            </a:extLst>
          </p:cNvPr>
          <p:cNvSpPr/>
          <p:nvPr/>
        </p:nvSpPr>
        <p:spPr>
          <a:xfrm>
            <a:off x="15023393" y="8332467"/>
            <a:ext cx="5852324" cy="4319504"/>
          </a:xfrm>
          <a:prstGeom prst="roundRect">
            <a:avLst>
              <a:gd name="adj" fmla="val 10250"/>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a:extLst>
              <a:ext uri="{FF2B5EF4-FFF2-40B4-BE49-F238E27FC236}">
                <a16:creationId xmlns:a16="http://schemas.microsoft.com/office/drawing/2014/main" id="{D3DC55DD-1EBB-C14F-521D-6F5E5CF19D1F}"/>
              </a:ext>
            </a:extLst>
          </p:cNvPr>
          <p:cNvCxnSpPr>
            <a:cxnSpLocks/>
          </p:cNvCxnSpPr>
          <p:nvPr/>
        </p:nvCxnSpPr>
        <p:spPr>
          <a:xfrm>
            <a:off x="16072823" y="11592471"/>
            <a:ext cx="406198"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13" name="直線矢印コネクタ 112">
            <a:extLst>
              <a:ext uri="{FF2B5EF4-FFF2-40B4-BE49-F238E27FC236}">
                <a16:creationId xmlns:a16="http://schemas.microsoft.com/office/drawing/2014/main" id="{8399C473-E835-40AD-C09C-E7A2A0B96FBD}"/>
              </a:ext>
            </a:extLst>
          </p:cNvPr>
          <p:cNvCxnSpPr>
            <a:cxnSpLocks/>
          </p:cNvCxnSpPr>
          <p:nvPr/>
        </p:nvCxnSpPr>
        <p:spPr>
          <a:xfrm>
            <a:off x="16055842" y="10048507"/>
            <a:ext cx="406198"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14" name="直線矢印コネクタ 113">
            <a:extLst>
              <a:ext uri="{FF2B5EF4-FFF2-40B4-BE49-F238E27FC236}">
                <a16:creationId xmlns:a16="http://schemas.microsoft.com/office/drawing/2014/main" id="{F43D0422-9B1C-5722-A679-0BD951AFF650}"/>
              </a:ext>
            </a:extLst>
          </p:cNvPr>
          <p:cNvCxnSpPr>
            <a:cxnSpLocks/>
          </p:cNvCxnSpPr>
          <p:nvPr/>
        </p:nvCxnSpPr>
        <p:spPr>
          <a:xfrm rot="5400000">
            <a:off x="15446440" y="10968146"/>
            <a:ext cx="406198"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21" name="直線矢印コネクタ 120">
            <a:extLst>
              <a:ext uri="{FF2B5EF4-FFF2-40B4-BE49-F238E27FC236}">
                <a16:creationId xmlns:a16="http://schemas.microsoft.com/office/drawing/2014/main" id="{10007505-8603-FCDC-4556-906DCFE8E46B}"/>
              </a:ext>
            </a:extLst>
          </p:cNvPr>
          <p:cNvCxnSpPr>
            <a:cxnSpLocks/>
          </p:cNvCxnSpPr>
          <p:nvPr/>
        </p:nvCxnSpPr>
        <p:spPr>
          <a:xfrm>
            <a:off x="14346223" y="10470761"/>
            <a:ext cx="558036"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23" name="直線矢印コネクタ 122">
            <a:extLst>
              <a:ext uri="{FF2B5EF4-FFF2-40B4-BE49-F238E27FC236}">
                <a16:creationId xmlns:a16="http://schemas.microsoft.com/office/drawing/2014/main" id="{B4E8ECF5-FEA5-BF6A-D918-EF0E5A28CFEC}"/>
              </a:ext>
            </a:extLst>
          </p:cNvPr>
          <p:cNvCxnSpPr>
            <a:cxnSpLocks/>
          </p:cNvCxnSpPr>
          <p:nvPr/>
        </p:nvCxnSpPr>
        <p:spPr>
          <a:xfrm flipV="1">
            <a:off x="14346223" y="10529047"/>
            <a:ext cx="558036" cy="90318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32" name="直線矢印コネクタ 131">
            <a:extLst>
              <a:ext uri="{FF2B5EF4-FFF2-40B4-BE49-F238E27FC236}">
                <a16:creationId xmlns:a16="http://schemas.microsoft.com/office/drawing/2014/main" id="{1A315772-5A3A-C9FB-C6E1-4756D20F5421}"/>
              </a:ext>
            </a:extLst>
          </p:cNvPr>
          <p:cNvCxnSpPr>
            <a:cxnSpLocks/>
          </p:cNvCxnSpPr>
          <p:nvPr/>
        </p:nvCxnSpPr>
        <p:spPr>
          <a:xfrm>
            <a:off x="14345621" y="9488002"/>
            <a:ext cx="558036" cy="90318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grpSp>
        <p:nvGrpSpPr>
          <p:cNvPr id="144" name="グループ化 143">
            <a:extLst>
              <a:ext uri="{FF2B5EF4-FFF2-40B4-BE49-F238E27FC236}">
                <a16:creationId xmlns:a16="http://schemas.microsoft.com/office/drawing/2014/main" id="{9EFA7C57-F446-65EE-3E58-94A2BDB810C8}"/>
              </a:ext>
            </a:extLst>
          </p:cNvPr>
          <p:cNvGrpSpPr/>
          <p:nvPr/>
        </p:nvGrpSpPr>
        <p:grpSpPr>
          <a:xfrm flipH="1" flipV="1">
            <a:off x="12339337" y="9462737"/>
            <a:ext cx="558638" cy="1944230"/>
            <a:chOff x="14381410" y="12637426"/>
            <a:chExt cx="558638" cy="1944230"/>
          </a:xfrm>
        </p:grpSpPr>
        <p:cxnSp>
          <p:nvCxnSpPr>
            <p:cNvPr id="141" name="直線矢印コネクタ 140">
              <a:extLst>
                <a:ext uri="{FF2B5EF4-FFF2-40B4-BE49-F238E27FC236}">
                  <a16:creationId xmlns:a16="http://schemas.microsoft.com/office/drawing/2014/main" id="{D4EFE3D3-73E4-410F-5B3A-A052BA555E66}"/>
                </a:ext>
              </a:extLst>
            </p:cNvPr>
            <p:cNvCxnSpPr>
              <a:cxnSpLocks/>
            </p:cNvCxnSpPr>
            <p:nvPr/>
          </p:nvCxnSpPr>
          <p:spPr>
            <a:xfrm flipH="1">
              <a:off x="14382012" y="13620185"/>
              <a:ext cx="558036"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42" name="直線矢印コネクタ 141">
              <a:extLst>
                <a:ext uri="{FF2B5EF4-FFF2-40B4-BE49-F238E27FC236}">
                  <a16:creationId xmlns:a16="http://schemas.microsoft.com/office/drawing/2014/main" id="{B624C093-7552-D224-9605-B518B07E67CB}"/>
                </a:ext>
              </a:extLst>
            </p:cNvPr>
            <p:cNvCxnSpPr>
              <a:cxnSpLocks/>
            </p:cNvCxnSpPr>
            <p:nvPr/>
          </p:nvCxnSpPr>
          <p:spPr>
            <a:xfrm rot="10800000" flipV="1">
              <a:off x="14382012" y="13678471"/>
              <a:ext cx="558036" cy="90318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43" name="直線矢印コネクタ 142">
              <a:extLst>
                <a:ext uri="{FF2B5EF4-FFF2-40B4-BE49-F238E27FC236}">
                  <a16:creationId xmlns:a16="http://schemas.microsoft.com/office/drawing/2014/main" id="{FDB6B9CD-A4D2-E07B-6497-120EA7A451B3}"/>
                </a:ext>
              </a:extLst>
            </p:cNvPr>
            <p:cNvCxnSpPr>
              <a:cxnSpLocks/>
            </p:cNvCxnSpPr>
            <p:nvPr/>
          </p:nvCxnSpPr>
          <p:spPr>
            <a:xfrm rot="10800000">
              <a:off x="14381410" y="12637426"/>
              <a:ext cx="558036" cy="90318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grpSp>
      <p:graphicFrame>
        <p:nvGraphicFramePr>
          <p:cNvPr id="149" name="表 148">
            <a:extLst>
              <a:ext uri="{FF2B5EF4-FFF2-40B4-BE49-F238E27FC236}">
                <a16:creationId xmlns:a16="http://schemas.microsoft.com/office/drawing/2014/main" id="{5212CB03-56F6-C467-910E-BCFC67D96DB4}"/>
              </a:ext>
            </a:extLst>
          </p:cNvPr>
          <p:cNvGraphicFramePr>
            <a:graphicFrameLocks noGrp="1"/>
          </p:cNvGraphicFramePr>
          <p:nvPr>
            <p:extLst>
              <p:ext uri="{D42A27DB-BD31-4B8C-83A1-F6EECF244321}">
                <p14:modId xmlns:p14="http://schemas.microsoft.com/office/powerpoint/2010/main" val="3547600250"/>
              </p:ext>
            </p:extLst>
          </p:nvPr>
        </p:nvGraphicFramePr>
        <p:xfrm>
          <a:off x="10763905" y="16924369"/>
          <a:ext cx="4623882" cy="3078480"/>
        </p:xfrm>
        <a:graphic>
          <a:graphicData uri="http://schemas.openxmlformats.org/drawingml/2006/table">
            <a:tbl>
              <a:tblPr firstRow="1" bandRow="1">
                <a:tableStyleId>{2D5ABB26-0587-4C30-8999-92F81FD0307C}</a:tableStyleId>
              </a:tblPr>
              <a:tblGrid>
                <a:gridCol w="1870836">
                  <a:extLst>
                    <a:ext uri="{9D8B030D-6E8A-4147-A177-3AD203B41FA5}">
                      <a16:colId xmlns:a16="http://schemas.microsoft.com/office/drawing/2014/main" val="643436599"/>
                    </a:ext>
                  </a:extLst>
                </a:gridCol>
                <a:gridCol w="861184">
                  <a:extLst>
                    <a:ext uri="{9D8B030D-6E8A-4147-A177-3AD203B41FA5}">
                      <a16:colId xmlns:a16="http://schemas.microsoft.com/office/drawing/2014/main" val="2077222313"/>
                    </a:ext>
                  </a:extLst>
                </a:gridCol>
                <a:gridCol w="851338">
                  <a:extLst>
                    <a:ext uri="{9D8B030D-6E8A-4147-A177-3AD203B41FA5}">
                      <a16:colId xmlns:a16="http://schemas.microsoft.com/office/drawing/2014/main" val="248472556"/>
                    </a:ext>
                  </a:extLst>
                </a:gridCol>
                <a:gridCol w="1040524">
                  <a:extLst>
                    <a:ext uri="{9D8B030D-6E8A-4147-A177-3AD203B41FA5}">
                      <a16:colId xmlns:a16="http://schemas.microsoft.com/office/drawing/2014/main" val="4131372989"/>
                    </a:ext>
                  </a:extLst>
                </a:gridCol>
              </a:tblGrid>
              <a:tr h="370840">
                <a:tc>
                  <a:txBody>
                    <a:bodyPr/>
                    <a:lstStyle/>
                    <a:p>
                      <a:pPr algn="ctr"/>
                      <a:r>
                        <a:rPr kumimoji="1" lang="ja-JP" altLang="en-US" sz="2000">
                          <a:latin typeface="+mn-ea"/>
                          <a:ea typeface="+mn-ea"/>
                        </a:rPr>
                        <a:t>評価項目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a:latin typeface="+mn-ea"/>
                          <a:ea typeface="+mn-ea"/>
                        </a:rPr>
                        <a:t>F</a:t>
                      </a:r>
                      <a:r>
                        <a:rPr kumimoji="1" lang="ja-JP" altLang="en-US" sz="2000">
                          <a:latin typeface="+mn-ea"/>
                          <a:ea typeface="+mn-ea"/>
                        </a:rPr>
                        <a:t>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2000" dirty="0">
                          <a:latin typeface="+mn-ea"/>
                          <a:ea typeface="+mn-ea"/>
                        </a:rPr>
                        <a:t>p</a:t>
                      </a:r>
                      <a:r>
                        <a:rPr kumimoji="1" lang="ja-JP" altLang="en-US" sz="2000">
                          <a:latin typeface="+mn-ea"/>
                          <a:ea typeface="+mn-ea"/>
                        </a:rPr>
                        <a:t>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a:latin typeface="+mn-ea"/>
                          <a:ea typeface="+mn-ea"/>
                        </a:rPr>
                        <a:t>有意性</a:t>
                      </a:r>
                      <a:r>
                        <a:rPr kumimoji="1" lang="en-US" altLang="ja-JP" sz="2000" dirty="0">
                          <a:latin typeface="+mn-ea"/>
                          <a:ea typeface="+mn-ea"/>
                        </a:rPr>
                        <a:t>(5%)</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845917"/>
                  </a:ext>
                </a:extLst>
              </a:tr>
              <a:tr h="370840">
                <a:tc>
                  <a:txBody>
                    <a:bodyPr/>
                    <a:lstStyle/>
                    <a:p>
                      <a:r>
                        <a:rPr kumimoji="1" lang="ja-JP" altLang="en-US" sz="2000">
                          <a:latin typeface="+mn-ea"/>
                          <a:ea typeface="+mn-ea"/>
                        </a:rPr>
                        <a:t>理解しやすさ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3.093</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0.050</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a:latin typeface="+mn-ea"/>
                          <a:ea typeface="+mn-ea"/>
                        </a:rPr>
                        <a:t>あり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892722"/>
                  </a:ext>
                </a:extLst>
              </a:tr>
              <a:tr h="370840">
                <a:tc>
                  <a:txBody>
                    <a:bodyPr/>
                    <a:lstStyle/>
                    <a:p>
                      <a:r>
                        <a:rPr kumimoji="1" lang="ja-JP" altLang="en-US" sz="2000">
                          <a:latin typeface="+mn-ea"/>
                          <a:ea typeface="+mn-ea"/>
                        </a:rPr>
                        <a:t>新しい学び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0.390</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0.678</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a:latin typeface="+mn-ea"/>
                          <a:ea typeface="+mn-ea"/>
                        </a:rPr>
                        <a:t>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244746"/>
                  </a:ext>
                </a:extLst>
              </a:tr>
              <a:tr h="370840">
                <a:tc>
                  <a:txBody>
                    <a:bodyPr/>
                    <a:lstStyle/>
                    <a:p>
                      <a:r>
                        <a:rPr kumimoji="1" lang="ja-JP" altLang="en-US" sz="2000">
                          <a:latin typeface="+mn-ea"/>
                          <a:ea typeface="+mn-ea"/>
                        </a:rPr>
                        <a:t>難易度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1.503</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a:latin typeface="+mn-ea"/>
                          <a:ea typeface="+mn-ea"/>
                        </a:rPr>
                        <a:t>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5061711"/>
                  </a:ext>
                </a:extLst>
              </a:tr>
              <a:tr h="370840">
                <a:tc>
                  <a:txBody>
                    <a:bodyPr/>
                    <a:lstStyle/>
                    <a:p>
                      <a:r>
                        <a:rPr kumimoji="1" lang="ja-JP" altLang="en-US" sz="2000">
                          <a:latin typeface="+mn-ea"/>
                          <a:ea typeface="+mn-ea"/>
                        </a:rPr>
                        <a:t>楽しさ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0.532</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0.589</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a:latin typeface="+mn-ea"/>
                          <a:ea typeface="+mn-ea"/>
                        </a:rPr>
                        <a:t>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0819508"/>
                  </a:ext>
                </a:extLst>
              </a:tr>
              <a:tr h="370840">
                <a:tc>
                  <a:txBody>
                    <a:bodyPr/>
                    <a:lstStyle/>
                    <a:p>
                      <a:r>
                        <a:rPr kumimoji="1" lang="ja-JP" altLang="en-US" sz="2000">
                          <a:latin typeface="+mn-ea"/>
                          <a:ea typeface="+mn-ea"/>
                        </a:rPr>
                        <a:t>良問評価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0.297</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0.744</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a:latin typeface="+mn-ea"/>
                          <a:ea typeface="+mn-ea"/>
                        </a:rPr>
                        <a:t>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0655418"/>
                  </a:ext>
                </a:extLst>
              </a:tr>
              <a:tr h="370840">
                <a:tc>
                  <a:txBody>
                    <a:bodyPr/>
                    <a:lstStyle/>
                    <a:p>
                      <a:r>
                        <a:rPr kumimoji="1" lang="ja-JP" altLang="en-US" sz="2000">
                          <a:latin typeface="+mn-ea"/>
                          <a:ea typeface="+mn-ea"/>
                        </a:rPr>
                        <a:t>時間の適切さ</a:t>
                      </a:r>
                      <a:endParaRPr kumimoji="1" lang="en-US" altLang="ja-JP"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0.100</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0.905</a:t>
                      </a:r>
                      <a:endParaRPr kumimoji="1" lang="ja-JP" altLang="en-US" sz="200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2000">
                          <a:latin typeface="+mn-ea"/>
                          <a:ea typeface="+mn-ea"/>
                        </a:rPr>
                        <a:t>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4494112"/>
                  </a:ext>
                </a:extLst>
              </a:tr>
            </a:tbl>
          </a:graphicData>
        </a:graphic>
      </p:graphicFrame>
      <p:graphicFrame>
        <p:nvGraphicFramePr>
          <p:cNvPr id="150" name="表 149">
            <a:extLst>
              <a:ext uri="{FF2B5EF4-FFF2-40B4-BE49-F238E27FC236}">
                <a16:creationId xmlns:a16="http://schemas.microsoft.com/office/drawing/2014/main" id="{E973B09F-1102-94E7-C93A-5F6F638BF869}"/>
              </a:ext>
            </a:extLst>
          </p:cNvPr>
          <p:cNvGraphicFramePr>
            <a:graphicFrameLocks noGrp="1"/>
          </p:cNvGraphicFramePr>
          <p:nvPr>
            <p:extLst>
              <p:ext uri="{D42A27DB-BD31-4B8C-83A1-F6EECF244321}">
                <p14:modId xmlns:p14="http://schemas.microsoft.com/office/powerpoint/2010/main" val="3526679327"/>
              </p:ext>
            </p:extLst>
          </p:nvPr>
        </p:nvGraphicFramePr>
        <p:xfrm>
          <a:off x="15565897" y="16924369"/>
          <a:ext cx="5515849" cy="2804160"/>
        </p:xfrm>
        <a:graphic>
          <a:graphicData uri="http://schemas.openxmlformats.org/drawingml/2006/table">
            <a:tbl>
              <a:tblPr firstRow="1" bandRow="1">
                <a:tableStyleId>{2D5ABB26-0587-4C30-8999-92F81FD0307C}</a:tableStyleId>
              </a:tblPr>
              <a:tblGrid>
                <a:gridCol w="2550956">
                  <a:extLst>
                    <a:ext uri="{9D8B030D-6E8A-4147-A177-3AD203B41FA5}">
                      <a16:colId xmlns:a16="http://schemas.microsoft.com/office/drawing/2014/main" val="1213767711"/>
                    </a:ext>
                  </a:extLst>
                </a:gridCol>
                <a:gridCol w="991931">
                  <a:extLst>
                    <a:ext uri="{9D8B030D-6E8A-4147-A177-3AD203B41FA5}">
                      <a16:colId xmlns:a16="http://schemas.microsoft.com/office/drawing/2014/main" val="1428881933"/>
                    </a:ext>
                  </a:extLst>
                </a:gridCol>
                <a:gridCol w="963591">
                  <a:extLst>
                    <a:ext uri="{9D8B030D-6E8A-4147-A177-3AD203B41FA5}">
                      <a16:colId xmlns:a16="http://schemas.microsoft.com/office/drawing/2014/main" val="530116052"/>
                    </a:ext>
                  </a:extLst>
                </a:gridCol>
                <a:gridCol w="1009371">
                  <a:extLst>
                    <a:ext uri="{9D8B030D-6E8A-4147-A177-3AD203B41FA5}">
                      <a16:colId xmlns:a16="http://schemas.microsoft.com/office/drawing/2014/main" val="2567262566"/>
                    </a:ext>
                  </a:extLst>
                </a:gridCol>
              </a:tblGrid>
              <a:tr h="370840">
                <a:tc>
                  <a:txBody>
                    <a:bodyPr/>
                    <a:lstStyle/>
                    <a:p>
                      <a:pPr algn="ctr"/>
                      <a:r>
                        <a:rPr kumimoji="1" lang="ja-JP" altLang="en-US" sz="2000">
                          <a:latin typeface="+mn-ea"/>
                          <a:ea typeface="+mn-ea"/>
                        </a:rPr>
                        <a:t>モデル比較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a:latin typeface="+mn-ea"/>
                          <a:ea typeface="+mn-ea"/>
                        </a:rPr>
                        <a:t>平均差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2138324" rtl="0" eaLnBrk="1" fontAlgn="auto" latinLnBrk="0" hangingPunct="1">
                        <a:lnSpc>
                          <a:spcPct val="100000"/>
                        </a:lnSpc>
                        <a:spcBef>
                          <a:spcPts val="0"/>
                        </a:spcBef>
                        <a:spcAft>
                          <a:spcPts val="0"/>
                        </a:spcAft>
                        <a:buClrTx/>
                        <a:buSzTx/>
                        <a:buFontTx/>
                        <a:buNone/>
                        <a:tabLst/>
                        <a:defRPr/>
                      </a:pPr>
                      <a:r>
                        <a:rPr kumimoji="1" lang="en-US" altLang="ja-JP" sz="2000" dirty="0">
                          <a:latin typeface="+mn-ea"/>
                          <a:ea typeface="+mn-ea"/>
                        </a:rPr>
                        <a:t>p</a:t>
                      </a:r>
                      <a:r>
                        <a:rPr kumimoji="1" lang="ja-JP" altLang="en-US" sz="2000">
                          <a:latin typeface="+mn-ea"/>
                          <a:ea typeface="+mn-ea"/>
                        </a:rPr>
                        <a:t>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2138324" rtl="0" eaLnBrk="1" fontAlgn="auto" latinLnBrk="0" hangingPunct="1">
                        <a:lnSpc>
                          <a:spcPct val="100000"/>
                        </a:lnSpc>
                        <a:spcBef>
                          <a:spcPts val="0"/>
                        </a:spcBef>
                        <a:spcAft>
                          <a:spcPts val="0"/>
                        </a:spcAft>
                        <a:buClrTx/>
                        <a:buSzTx/>
                        <a:buFontTx/>
                        <a:buNone/>
                        <a:tabLst/>
                        <a:defRPr/>
                      </a:pPr>
                      <a:r>
                        <a:rPr kumimoji="1" lang="ja-JP" altLang="en-US" sz="2000">
                          <a:latin typeface="+mn-ea"/>
                          <a:ea typeface="+mn-ea"/>
                        </a:rPr>
                        <a:t>有意性</a:t>
                      </a:r>
                      <a:r>
                        <a:rPr kumimoji="1" lang="en-US" altLang="ja-JP" sz="2000" dirty="0">
                          <a:latin typeface="+mn-ea"/>
                          <a:ea typeface="+mn-ea"/>
                        </a:rPr>
                        <a:t>(5%)</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4138374"/>
                  </a:ext>
                </a:extLst>
              </a:tr>
              <a:tr h="370840">
                <a:tc>
                  <a:txBody>
                    <a:bodyPr/>
                    <a:lstStyle/>
                    <a:p>
                      <a:pPr algn="ctr"/>
                      <a:r>
                        <a:rPr lang="en-US" altLang="ja-JP" sz="2000" dirty="0">
                          <a:latin typeface="+mn-ea"/>
                          <a:ea typeface="+mn-ea"/>
                        </a:rPr>
                        <a:t>GPT-4o</a:t>
                      </a:r>
                      <a:br>
                        <a:rPr lang="en-US" altLang="ja-JP" sz="2000" dirty="0">
                          <a:latin typeface="+mn-ea"/>
                          <a:ea typeface="+mn-ea"/>
                        </a:rPr>
                      </a:br>
                      <a:r>
                        <a:rPr lang="en-US" altLang="ja-JP" sz="2000" dirty="0">
                          <a:latin typeface="+mn-ea"/>
                          <a:ea typeface="+mn-ea"/>
                        </a:rPr>
                        <a:t>GPT-4o mini</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kumimoji="1" lang="en-US" altLang="ja-JP" sz="2000" dirty="0">
                          <a:latin typeface="+mn-ea"/>
                          <a:ea typeface="+mn-ea"/>
                        </a:rPr>
                        <a:t>-0.972</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0.214</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a:latin typeface="+mn-ea"/>
                          <a:ea typeface="+mn-ea"/>
                        </a:rPr>
                        <a:t>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4748522"/>
                  </a:ext>
                </a:extLst>
              </a:tr>
              <a:tr h="370840">
                <a:tc>
                  <a:txBody>
                    <a:bodyPr/>
                    <a:lstStyle/>
                    <a:p>
                      <a:pPr algn="ctr"/>
                      <a:r>
                        <a:rPr lang="en-US" altLang="ja-JP" sz="2000" dirty="0">
                          <a:latin typeface="+mn-ea"/>
                          <a:ea typeface="+mn-ea"/>
                        </a:rPr>
                        <a:t>GPT-4o</a:t>
                      </a:r>
                      <a:br>
                        <a:rPr lang="en-US" altLang="ja-JP" sz="2000" dirty="0">
                          <a:latin typeface="+mn-ea"/>
                          <a:ea typeface="+mn-ea"/>
                        </a:rPr>
                      </a:br>
                      <a:r>
                        <a:rPr lang="en-US" altLang="ja-JP" sz="2000" dirty="0">
                          <a:latin typeface="+mn-ea"/>
                          <a:ea typeface="+mn-ea"/>
                        </a:rPr>
                        <a:t>Gemini 1.5 Flash</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0.428</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-0.969</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a:latin typeface="+mn-ea"/>
                          <a:ea typeface="+mn-ea"/>
                        </a:rPr>
                        <a:t>なし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3875775"/>
                  </a:ext>
                </a:extLst>
              </a:tr>
              <a:tr h="370840">
                <a:tc>
                  <a:txBody>
                    <a:bodyPr/>
                    <a:lstStyle/>
                    <a:p>
                      <a:pPr algn="ctr"/>
                      <a:r>
                        <a:rPr lang="en-US" altLang="ja-JP" sz="2000" dirty="0">
                          <a:latin typeface="+mn-ea"/>
                          <a:ea typeface="+mn-ea"/>
                        </a:rPr>
                        <a:t>GPT-4o mini</a:t>
                      </a:r>
                      <a:br>
                        <a:rPr lang="en-US" altLang="ja-JP" sz="2000" dirty="0">
                          <a:latin typeface="+mn-ea"/>
                          <a:ea typeface="+mn-ea"/>
                        </a:rPr>
                      </a:br>
                      <a:r>
                        <a:rPr lang="en-US" altLang="ja-JP" sz="2000" dirty="0">
                          <a:latin typeface="+mn-ea"/>
                          <a:ea typeface="+mn-ea"/>
                        </a:rPr>
                        <a:t>Gemini 1.5 Flash</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1.400</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2000" dirty="0">
                          <a:latin typeface="+mn-ea"/>
                          <a:ea typeface="+mn-ea"/>
                        </a:rPr>
                        <a:t>0.046</a:t>
                      </a:r>
                      <a:endParaRPr kumimoji="1" lang="ja-JP" altLang="en-US" sz="200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000">
                          <a:latin typeface="+mn-ea"/>
                          <a:ea typeface="+mn-ea"/>
                        </a:rPr>
                        <a:t>あり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957800"/>
                  </a:ext>
                </a:extLst>
              </a:tr>
            </a:tbl>
          </a:graphicData>
        </a:graphic>
      </p:graphicFrame>
      <p:sp>
        <p:nvSpPr>
          <p:cNvPr id="152" name="テキスト ボックス 151">
            <a:extLst>
              <a:ext uri="{FF2B5EF4-FFF2-40B4-BE49-F238E27FC236}">
                <a16:creationId xmlns:a16="http://schemas.microsoft.com/office/drawing/2014/main" id="{E861E23A-F121-FC6A-88EC-7E0FD55DA78D}"/>
              </a:ext>
            </a:extLst>
          </p:cNvPr>
          <p:cNvSpPr txBox="1"/>
          <p:nvPr/>
        </p:nvSpPr>
        <p:spPr>
          <a:xfrm>
            <a:off x="10982952" y="20597961"/>
            <a:ext cx="9736545" cy="1938992"/>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3000" b="0" i="0" u="none" strike="noStrike" kern="1200" cap="none" spc="0" normalizeH="0" baseline="0" noProof="0" dirty="0">
                <a:ln>
                  <a:noFill/>
                </a:ln>
                <a:solidFill>
                  <a:prstClr val="black"/>
                </a:solidFill>
                <a:effectLst/>
                <a:uLnTx/>
                <a:uFillTx/>
                <a:latin typeface="+mn-ea"/>
                <a:cs typeface="+mj-cs"/>
              </a:rPr>
              <a:t>Gemini 1.5 Flash</a:t>
            </a:r>
            <a:r>
              <a:rPr kumimoji="1" lang="ja-JP" altLang="en-US" sz="3000" b="0" i="0" u="none" strike="noStrike" kern="1200" cap="none" spc="0" normalizeH="0" baseline="0" noProof="0">
                <a:ln>
                  <a:noFill/>
                </a:ln>
                <a:solidFill>
                  <a:prstClr val="black"/>
                </a:solidFill>
                <a:effectLst/>
                <a:uLnTx/>
                <a:uFillTx/>
                <a:latin typeface="+mn-ea"/>
                <a:cs typeface="+mj-cs"/>
              </a:rPr>
              <a:t>は問題文章の組み立てに優れる．</a:t>
            </a:r>
            <a:endParaRPr kumimoji="1" lang="en-US" altLang="ja-JP" sz="3000" b="0" i="0" u="none" strike="noStrike" kern="1200" cap="none" spc="0" normalizeH="0" baseline="0" noProof="0" dirty="0">
              <a:ln>
                <a:noFill/>
              </a:ln>
              <a:solidFill>
                <a:prstClr val="black"/>
              </a:solidFill>
              <a:effectLst/>
              <a:uLnTx/>
              <a:uFillTx/>
              <a:latin typeface="+mn-ea"/>
              <a:cs typeface="+mj-cs"/>
            </a:endParaRPr>
          </a:p>
          <a:p>
            <a:pPr marL="457200" indent="-457200">
              <a:buFont typeface="Arial" panose="020B0604020202020204" pitchFamily="34" charset="0"/>
              <a:buChar char="•"/>
            </a:pPr>
            <a:r>
              <a:rPr kumimoji="1" lang="en-US" altLang="ja-JP" sz="3000" b="0" i="0" u="none" strike="noStrike" kern="1200" cap="none" spc="0" normalizeH="0" baseline="0" noProof="0" dirty="0">
                <a:ln>
                  <a:noFill/>
                </a:ln>
                <a:solidFill>
                  <a:prstClr val="black"/>
                </a:solidFill>
                <a:effectLst/>
                <a:uLnTx/>
                <a:uFillTx/>
                <a:latin typeface="+mn-ea"/>
                <a:cs typeface="+mj-cs"/>
              </a:rPr>
              <a:t>GPT-4o mini</a:t>
            </a:r>
            <a:r>
              <a:rPr kumimoji="1" lang="ja-JP" altLang="en-US" sz="3000" b="0" i="0" u="none" strike="noStrike" kern="1200" cap="none" spc="0" normalizeH="0" baseline="0" noProof="0">
                <a:ln>
                  <a:noFill/>
                </a:ln>
                <a:solidFill>
                  <a:prstClr val="black"/>
                </a:solidFill>
                <a:effectLst/>
                <a:uLnTx/>
                <a:uFillTx/>
                <a:latin typeface="+mn-ea"/>
                <a:cs typeface="+mj-cs"/>
              </a:rPr>
              <a:t>は「楽しさ」「良問評価」に秀でており</a:t>
            </a:r>
            <a:r>
              <a:rPr kumimoji="1" lang="en-US" altLang="ja-JP" sz="3000" b="0" i="0" u="none" strike="noStrike" kern="1200" cap="none" spc="0" normalizeH="0" baseline="0" noProof="0" dirty="0">
                <a:ln>
                  <a:noFill/>
                </a:ln>
                <a:solidFill>
                  <a:prstClr val="black"/>
                </a:solidFill>
                <a:effectLst/>
                <a:uLnTx/>
                <a:uFillTx/>
                <a:latin typeface="+mn-ea"/>
                <a:cs typeface="+mj-cs"/>
              </a:rPr>
              <a:t> </a:t>
            </a:r>
            <a:r>
              <a:rPr kumimoji="1" lang="ja-JP" altLang="en-US" sz="3000" b="0" i="0" u="none" strike="noStrike" kern="1200" cap="none" spc="0" normalizeH="0" baseline="0" noProof="0">
                <a:ln>
                  <a:noFill/>
                </a:ln>
                <a:solidFill>
                  <a:prstClr val="black"/>
                </a:solidFill>
                <a:effectLst/>
                <a:uLnTx/>
                <a:uFillTx/>
                <a:latin typeface="+mn-ea"/>
                <a:cs typeface="+mj-cs"/>
              </a:rPr>
              <a:t>　学生のモチベーションを高める問題生成に優れる．</a:t>
            </a:r>
            <a:endParaRPr kumimoji="1" lang="en-US" altLang="ja-JP" sz="3000" b="0" i="0" u="none" strike="noStrike" kern="1200" cap="none" spc="0" normalizeH="0" baseline="0" noProof="0" dirty="0">
              <a:ln>
                <a:noFill/>
              </a:ln>
              <a:solidFill>
                <a:prstClr val="black"/>
              </a:solidFill>
              <a:effectLst/>
              <a:uLnTx/>
              <a:uFillTx/>
              <a:latin typeface="+mn-ea"/>
              <a:cs typeface="+mj-cs"/>
            </a:endParaRPr>
          </a:p>
          <a:p>
            <a:pPr marL="457200" indent="-457200">
              <a:buFont typeface="Arial" panose="020B0604020202020204" pitchFamily="34" charset="0"/>
              <a:buChar char="•"/>
            </a:pPr>
            <a:r>
              <a:rPr kumimoji="1" lang="en-US" altLang="ja-JP" sz="3000" b="0" i="0" u="none" strike="noStrike" kern="1200" cap="none" spc="0" normalizeH="0" baseline="0" noProof="0" dirty="0">
                <a:ln>
                  <a:noFill/>
                </a:ln>
                <a:solidFill>
                  <a:prstClr val="black"/>
                </a:solidFill>
                <a:effectLst/>
                <a:uLnTx/>
                <a:uFillTx/>
                <a:latin typeface="+mn-ea"/>
                <a:cs typeface="+mj-cs"/>
              </a:rPr>
              <a:t>GPT-4o</a:t>
            </a:r>
            <a:r>
              <a:rPr kumimoji="1" lang="ja-JP" altLang="en-US" sz="3000" b="0" i="0" u="none" strike="noStrike" kern="1200" cap="none" spc="0" normalizeH="0" baseline="0" noProof="0">
                <a:ln>
                  <a:noFill/>
                </a:ln>
                <a:solidFill>
                  <a:prstClr val="black"/>
                </a:solidFill>
                <a:effectLst/>
                <a:uLnTx/>
                <a:uFillTx/>
                <a:latin typeface="+mn-ea"/>
                <a:cs typeface="+mj-cs"/>
              </a:rPr>
              <a:t>は上記</a:t>
            </a:r>
            <a:r>
              <a:rPr kumimoji="1" lang="en-US" altLang="ja-JP" sz="3000" b="0" i="0" u="none" strike="noStrike" kern="1200" cap="none" spc="0" normalizeH="0" baseline="0" noProof="0" dirty="0">
                <a:ln>
                  <a:noFill/>
                </a:ln>
                <a:solidFill>
                  <a:prstClr val="black"/>
                </a:solidFill>
                <a:effectLst/>
                <a:uLnTx/>
                <a:uFillTx/>
                <a:latin typeface="+mn-ea"/>
                <a:cs typeface="+mj-cs"/>
              </a:rPr>
              <a:t>2</a:t>
            </a:r>
            <a:r>
              <a:rPr kumimoji="1" lang="ja-JP" altLang="en-US" sz="3000" b="0" i="0" u="none" strike="noStrike" kern="1200" cap="none" spc="0" normalizeH="0" baseline="0" noProof="0">
                <a:ln>
                  <a:noFill/>
                </a:ln>
                <a:solidFill>
                  <a:prstClr val="black"/>
                </a:solidFill>
                <a:effectLst/>
                <a:uLnTx/>
                <a:uFillTx/>
                <a:latin typeface="+mn-ea"/>
                <a:cs typeface="+mj-cs"/>
              </a:rPr>
              <a:t>モデル</a:t>
            </a:r>
            <a:r>
              <a:rPr kumimoji="1" lang="ja-JP" altLang="en-US" sz="3000">
                <a:solidFill>
                  <a:prstClr val="black"/>
                </a:solidFill>
                <a:latin typeface="+mn-ea"/>
                <a:cs typeface="+mj-cs"/>
              </a:rPr>
              <a:t>の中間の特徴を持つ．</a:t>
            </a:r>
            <a:endParaRPr kumimoji="1" lang="ja-JP" altLang="en-US">
              <a:latin typeface="+mn-ea"/>
            </a:endParaRPr>
          </a:p>
        </p:txBody>
      </p:sp>
      <p:sp>
        <p:nvSpPr>
          <p:cNvPr id="153" name="下矢印 152">
            <a:extLst>
              <a:ext uri="{FF2B5EF4-FFF2-40B4-BE49-F238E27FC236}">
                <a16:creationId xmlns:a16="http://schemas.microsoft.com/office/drawing/2014/main" id="{03A161DA-D63B-3502-10B9-D1F815FC2437}"/>
              </a:ext>
            </a:extLst>
          </p:cNvPr>
          <p:cNvSpPr/>
          <p:nvPr/>
        </p:nvSpPr>
        <p:spPr>
          <a:xfrm>
            <a:off x="15316629" y="20160943"/>
            <a:ext cx="942312" cy="360947"/>
          </a:xfrm>
          <a:prstGeom prst="downArrow">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テキスト ボックス 153">
            <a:extLst>
              <a:ext uri="{FF2B5EF4-FFF2-40B4-BE49-F238E27FC236}">
                <a16:creationId xmlns:a16="http://schemas.microsoft.com/office/drawing/2014/main" id="{4ED77309-A571-2A78-6876-04C7D0A5A4B5}"/>
              </a:ext>
            </a:extLst>
          </p:cNvPr>
          <p:cNvSpPr txBox="1"/>
          <p:nvPr/>
        </p:nvSpPr>
        <p:spPr>
          <a:xfrm>
            <a:off x="10854632" y="16550647"/>
            <a:ext cx="4354630" cy="400110"/>
          </a:xfrm>
          <a:prstGeom prst="rect">
            <a:avLst/>
          </a:prstGeom>
          <a:noFill/>
        </p:spPr>
        <p:txBody>
          <a:bodyPr wrap="square" rtlCol="0">
            <a:spAutoFit/>
          </a:bodyPr>
          <a:lstStyle/>
          <a:p>
            <a:pPr algn="ctr"/>
            <a:r>
              <a:rPr lang="ja-JP" altLang="en-US" sz="2000">
                <a:latin typeface="+mn-ea"/>
                <a:ea typeface="+mn-ea"/>
              </a:rPr>
              <a:t>アンケート項目の一元配置分散分析</a:t>
            </a:r>
            <a:endParaRPr kumimoji="1" lang="ja-JP" altLang="en-US" sz="2000"/>
          </a:p>
        </p:txBody>
      </p:sp>
      <p:sp>
        <p:nvSpPr>
          <p:cNvPr id="155" name="テキスト ボックス 154">
            <a:extLst>
              <a:ext uri="{FF2B5EF4-FFF2-40B4-BE49-F238E27FC236}">
                <a16:creationId xmlns:a16="http://schemas.microsoft.com/office/drawing/2014/main" id="{7304212D-7A57-90D6-7B8C-72BC44BD6C01}"/>
              </a:ext>
            </a:extLst>
          </p:cNvPr>
          <p:cNvSpPr txBox="1"/>
          <p:nvPr/>
        </p:nvSpPr>
        <p:spPr>
          <a:xfrm>
            <a:off x="15828063" y="16550647"/>
            <a:ext cx="4574579" cy="400110"/>
          </a:xfrm>
          <a:prstGeom prst="rect">
            <a:avLst/>
          </a:prstGeom>
          <a:noFill/>
        </p:spPr>
        <p:txBody>
          <a:bodyPr wrap="square" rtlCol="0">
            <a:spAutoFit/>
          </a:bodyPr>
          <a:lstStyle/>
          <a:p>
            <a:pPr algn="ctr"/>
            <a:r>
              <a:rPr lang="ja-JP" altLang="en-US" sz="2000">
                <a:latin typeface="+mn-ea"/>
                <a:ea typeface="+mn-ea"/>
              </a:rPr>
              <a:t>「理解しやすさ」の</a:t>
            </a:r>
            <a:r>
              <a:rPr lang="en" altLang="ja-JP" sz="2000" dirty="0">
                <a:latin typeface="+mn-ea"/>
                <a:ea typeface="+mn-ea"/>
              </a:rPr>
              <a:t>Tukey</a:t>
            </a:r>
            <a:r>
              <a:rPr lang="ja-JP" altLang="en-US" sz="2000">
                <a:latin typeface="+mn-ea"/>
                <a:ea typeface="+mn-ea"/>
              </a:rPr>
              <a:t>の</a:t>
            </a:r>
            <a:r>
              <a:rPr lang="en" altLang="ja-JP" sz="2000" dirty="0">
                <a:latin typeface="+mn-ea"/>
                <a:ea typeface="+mn-ea"/>
              </a:rPr>
              <a:t>HSD</a:t>
            </a:r>
            <a:r>
              <a:rPr lang="ja-JP" altLang="en-US" sz="2000">
                <a:latin typeface="+mn-ea"/>
                <a:ea typeface="+mn-ea"/>
              </a:rPr>
              <a:t>検定</a:t>
            </a:r>
            <a:endParaRPr kumimoji="1" lang="ja-JP" altLang="en-US" sz="2000"/>
          </a:p>
        </p:txBody>
      </p:sp>
      <p:sp>
        <p:nvSpPr>
          <p:cNvPr id="164" name="テキスト ボックス 163">
            <a:extLst>
              <a:ext uri="{FF2B5EF4-FFF2-40B4-BE49-F238E27FC236}">
                <a16:creationId xmlns:a16="http://schemas.microsoft.com/office/drawing/2014/main" id="{C6681D63-77D3-BC5A-222B-15226A510AD7}"/>
              </a:ext>
            </a:extLst>
          </p:cNvPr>
          <p:cNvSpPr txBox="1"/>
          <p:nvPr/>
        </p:nvSpPr>
        <p:spPr>
          <a:xfrm>
            <a:off x="10985984" y="23417824"/>
            <a:ext cx="9736545" cy="286232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000" b="0" i="0" u="none" strike="noStrike" kern="1200" cap="none" spc="0" normalizeH="0" baseline="0" noProof="0">
                <a:ln>
                  <a:noFill/>
                </a:ln>
                <a:solidFill>
                  <a:prstClr val="black"/>
                </a:solidFill>
                <a:effectLst/>
                <a:uLnTx/>
                <a:uFillTx/>
                <a:latin typeface="+mn-ea"/>
                <a:cs typeface="+mj-cs"/>
              </a:rPr>
              <a:t>特に</a:t>
            </a:r>
            <a:r>
              <a:rPr kumimoji="1" lang="en-US" altLang="ja-JP" sz="3000" b="0" i="0" u="none" strike="noStrike" kern="1200" cap="none" spc="0" normalizeH="0" baseline="0" noProof="0" dirty="0">
                <a:ln>
                  <a:noFill/>
                </a:ln>
                <a:solidFill>
                  <a:prstClr val="black"/>
                </a:solidFill>
                <a:effectLst/>
                <a:uLnTx/>
                <a:uFillTx/>
                <a:latin typeface="+mn-ea"/>
                <a:cs typeface="+mj-cs"/>
              </a:rPr>
              <a:t>Gemini 1.5 Flash</a:t>
            </a:r>
            <a:r>
              <a:rPr kumimoji="1" lang="ja-JP" altLang="en-US" sz="3000">
                <a:solidFill>
                  <a:prstClr val="black"/>
                </a:solidFill>
                <a:latin typeface="+mn-ea"/>
                <a:cs typeface="+mj-cs"/>
              </a:rPr>
              <a:t>で「難易度」が高いと評価されるとコードの品質が大きく低下する．</a:t>
            </a:r>
            <a:endParaRPr kumimoji="1" lang="en-US" altLang="ja-JP" sz="3000" dirty="0">
              <a:solidFill>
                <a:prstClr val="black"/>
              </a:solidFill>
              <a:latin typeface="+mn-ea"/>
              <a:cs typeface="+mj-cs"/>
            </a:endParaRPr>
          </a:p>
          <a:p>
            <a:pPr marL="457200" indent="-457200">
              <a:buFont typeface="Arial" panose="020B0604020202020204" pitchFamily="34" charset="0"/>
              <a:buChar char="•"/>
            </a:pPr>
            <a:r>
              <a:rPr kumimoji="1" lang="en-US" altLang="ja-JP" sz="3000" b="0" i="0" u="none" strike="noStrike" kern="1200" cap="none" spc="0" normalizeH="0" baseline="0" noProof="0" dirty="0">
                <a:ln>
                  <a:noFill/>
                </a:ln>
                <a:solidFill>
                  <a:prstClr val="black"/>
                </a:solidFill>
                <a:effectLst/>
                <a:uLnTx/>
                <a:uFillTx/>
                <a:latin typeface="+mn-ea"/>
                <a:cs typeface="+mj-cs"/>
              </a:rPr>
              <a:t>Gemini 1.5 Flash</a:t>
            </a:r>
            <a:r>
              <a:rPr kumimoji="1" lang="ja-JP" altLang="en-US" sz="3000">
                <a:solidFill>
                  <a:prstClr val="black"/>
                </a:solidFill>
                <a:latin typeface="+mn-ea"/>
                <a:cs typeface="+mj-cs"/>
              </a:rPr>
              <a:t>で「新しい学び」が大きいほどコードの品質が大きく低下する．</a:t>
            </a:r>
            <a:endParaRPr kumimoji="1" lang="en-US" altLang="ja-JP" sz="3000" dirty="0">
              <a:solidFill>
                <a:prstClr val="black"/>
              </a:solidFill>
              <a:latin typeface="+mn-ea"/>
              <a:cs typeface="+mj-cs"/>
            </a:endParaRPr>
          </a:p>
          <a:p>
            <a:pPr marL="457200" indent="-457200">
              <a:buFont typeface="Arial" panose="020B0604020202020204" pitchFamily="34" charset="0"/>
              <a:buChar char="•"/>
            </a:pPr>
            <a:r>
              <a:rPr kumimoji="1" lang="en-US" altLang="ja-JP" sz="3000" dirty="0">
                <a:solidFill>
                  <a:prstClr val="black"/>
                </a:solidFill>
                <a:latin typeface="+mn-ea"/>
                <a:cs typeface="+mj-cs"/>
              </a:rPr>
              <a:t>GPT-4o mini</a:t>
            </a:r>
            <a:r>
              <a:rPr kumimoji="1" lang="ja-JP" altLang="en-US" sz="3000">
                <a:solidFill>
                  <a:prstClr val="black"/>
                </a:solidFill>
                <a:latin typeface="+mn-ea"/>
                <a:cs typeface="+mj-cs"/>
              </a:rPr>
              <a:t>や</a:t>
            </a:r>
            <a:r>
              <a:rPr kumimoji="1" lang="en-US" altLang="ja-JP" sz="3000" dirty="0">
                <a:solidFill>
                  <a:prstClr val="black"/>
                </a:solidFill>
                <a:latin typeface="+mn-ea"/>
                <a:cs typeface="+mj-cs"/>
              </a:rPr>
              <a:t>GPT-4o</a:t>
            </a:r>
            <a:r>
              <a:rPr kumimoji="1" lang="ja-JP" altLang="en-US" sz="3000">
                <a:solidFill>
                  <a:prstClr val="black"/>
                </a:solidFill>
                <a:latin typeface="+mn-ea"/>
                <a:cs typeface="+mj-cs"/>
              </a:rPr>
              <a:t>にはそのような傾向がない．</a:t>
            </a:r>
            <a:endParaRPr kumimoji="1" lang="en-US" altLang="ja-JP" sz="3000" dirty="0">
              <a:solidFill>
                <a:prstClr val="black"/>
              </a:solidFill>
              <a:latin typeface="+mn-ea"/>
              <a:cs typeface="+mj-cs"/>
            </a:endParaRPr>
          </a:p>
          <a:p>
            <a:r>
              <a:rPr kumimoji="1" lang="ja-JP" altLang="en-US" sz="3000">
                <a:solidFill>
                  <a:prstClr val="black"/>
                </a:solidFill>
                <a:latin typeface="+mn-ea"/>
                <a:cs typeface="+mj-cs"/>
              </a:rPr>
              <a:t>→</a:t>
            </a:r>
            <a:r>
              <a:rPr kumimoji="1" lang="en-US" altLang="ja-JP" sz="3000" dirty="0">
                <a:solidFill>
                  <a:prstClr val="black"/>
                </a:solidFill>
                <a:latin typeface="+mn-ea"/>
                <a:cs typeface="+mj-cs"/>
              </a:rPr>
              <a:t> </a:t>
            </a:r>
            <a:r>
              <a:rPr kumimoji="1" lang="en-US" altLang="ja-JP" sz="3000" b="1" i="0" u="none" strike="noStrike" kern="1200" cap="none" spc="0" normalizeH="0" baseline="0" noProof="0" dirty="0">
                <a:ln>
                  <a:noFill/>
                </a:ln>
                <a:solidFill>
                  <a:prstClr val="black"/>
                </a:solidFill>
                <a:effectLst/>
                <a:uLnTx/>
                <a:uFillTx/>
                <a:latin typeface="+mn-ea"/>
                <a:cs typeface="+mj-cs"/>
              </a:rPr>
              <a:t>Gemini 1.5 Flash</a:t>
            </a:r>
            <a:r>
              <a:rPr kumimoji="1" lang="ja-JP" altLang="en-US" sz="3000" b="1" i="0" u="none" strike="noStrike" kern="1200" cap="none" spc="0" normalizeH="0" baseline="0" noProof="0">
                <a:ln>
                  <a:noFill/>
                </a:ln>
                <a:solidFill>
                  <a:prstClr val="black"/>
                </a:solidFill>
                <a:effectLst/>
                <a:uLnTx/>
                <a:uFillTx/>
                <a:latin typeface="+mn-ea"/>
                <a:cs typeface="+mj-cs"/>
              </a:rPr>
              <a:t>は一貫した問題生成能力を持つ</a:t>
            </a:r>
            <a:r>
              <a:rPr kumimoji="1" lang="ja-JP" altLang="en-US" sz="3000" b="0" i="0" u="none" strike="noStrike" kern="1200" cap="none" spc="0" normalizeH="0" baseline="0" noProof="0">
                <a:ln>
                  <a:noFill/>
                </a:ln>
                <a:solidFill>
                  <a:prstClr val="black"/>
                </a:solidFill>
                <a:effectLst/>
                <a:uLnTx/>
                <a:uFillTx/>
                <a:latin typeface="+mn-ea"/>
                <a:cs typeface="+mj-cs"/>
              </a:rPr>
              <a:t>．</a:t>
            </a:r>
            <a:endParaRPr kumimoji="1" lang="en-US" altLang="ja-JP" sz="3000" dirty="0">
              <a:solidFill>
                <a:prstClr val="black"/>
              </a:solidFill>
              <a:latin typeface="+mn-ea"/>
              <a:cs typeface="+mj-cs"/>
            </a:endParaRPr>
          </a:p>
        </p:txBody>
      </p:sp>
      <p:sp>
        <p:nvSpPr>
          <p:cNvPr id="166" name="テキスト ボックス 165">
            <a:extLst>
              <a:ext uri="{FF2B5EF4-FFF2-40B4-BE49-F238E27FC236}">
                <a16:creationId xmlns:a16="http://schemas.microsoft.com/office/drawing/2014/main" id="{6A15561E-D565-653E-A43E-653B1FAA4EAB}"/>
              </a:ext>
            </a:extLst>
          </p:cNvPr>
          <p:cNvSpPr txBox="1"/>
          <p:nvPr/>
        </p:nvSpPr>
        <p:spPr>
          <a:xfrm>
            <a:off x="10854632" y="26539305"/>
            <a:ext cx="2448204" cy="698063"/>
          </a:xfrm>
          <a:prstGeom prst="roundRect">
            <a:avLst/>
          </a:prstGeom>
          <a:solidFill>
            <a:srgbClr val="0070C0"/>
          </a:solidFill>
        </p:spPr>
        <p:txBody>
          <a:bodyPr vert="horz" wrap="square" rtlCol="0" anchor="b" anchorCtr="1">
            <a:spAutoFit/>
          </a:bodyPr>
          <a:lstStyle/>
          <a:p>
            <a:pPr algn="ctr"/>
            <a:r>
              <a:rPr kumimoji="1" lang="ja-JP" altLang="en-US" sz="3500" b="1">
                <a:solidFill>
                  <a:schemeClr val="bg1"/>
                </a:solidFill>
              </a:rPr>
              <a:t>まとめ</a:t>
            </a:r>
            <a:endParaRPr kumimoji="1" lang="en-US" altLang="ja-JP" sz="1000" b="1" dirty="0">
              <a:solidFill>
                <a:schemeClr val="bg1"/>
              </a:solidFill>
            </a:endParaRPr>
          </a:p>
        </p:txBody>
      </p:sp>
    </p:spTree>
    <p:extLst>
      <p:ext uri="{BB962C8B-B14F-4D97-AF65-F5344CB8AC3E}">
        <p14:creationId xmlns:p14="http://schemas.microsoft.com/office/powerpoint/2010/main" val="250803677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テーマ">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560</TotalTime>
  <Words>1066</Words>
  <Application>Microsoft Macintosh PowerPoint</Application>
  <PresentationFormat>ユーザー設定</PresentationFormat>
  <Paragraphs>98</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Aptos</vt:lpstr>
      <vt:lpstr>Aptos Display</vt:lpstr>
      <vt:lpstr>Arial</vt:lpstr>
      <vt:lpstr>Office テーマ</vt:lpstr>
      <vt:lpstr>  プログラミング初学者の能力判定と学習支援について，本研究では，LLMの持つ自然言語処理能力を最大限に活用し，学習者のスキル分析と個別最適化された問題生成を同時に行うことを目指す． 具体的にはプロンプトエンジニアリングの手法を組み合わせることで，LLMに教育者としての役割を与え，学習者のソースコードを分析させ，その分析結果に基づいて個々の学習者に最適な問題を自動生成するシステムの構築を試みる．これは，従来の機械学習アプローチでは困難であった，学習者の問題解決プロセスに対する質的評価と，それに基づく個別最適化された学習支援の実現という，教育工学上の重要課題に対する新たな解決アプローチを提示することを目的とする．                      ・Role-Play Promptiing LLMに特定の役割を付与し，その役割に沿った応答を生成させることで，より高度な推論を引き出す． 　 ・Chain-of-Thought (CoT) 回答に至るまでの思考過程の例をプロンプトに含めることで，LLMに段階的な思考過程を示すよう促す． 　 ・Few-Shot Learning モデルに対する入力クエリ内に，説明文と少数の例示を包含することでLLMにタスクの本質を理解させる． 　 ・Self-Consistency 複数の異なる推論経路をサンプリングし，それらの中で最も一貫性のある答えを選択する．          2024年度木更津工業高等専門学校情報工学科2年の「プログラミング基礎II」後期中間試験に出席した学生41名が提出したソースコードを用いて3種類のLLM（Gemini 1.5 Flash, GPT-4o mini, GPT-4o）を使用した問題生成システムで問題を生成させた． 生成した問題を解いた感想のアンケート結果と解いた際に書いたソースコードをLLM(GPT-4o)に分析させ各LLMの特性と問題作成システムの有効性を評価する．             1. アンケート結果の平均の比較   　各アンケート項目に対して一元配置分散分析を実施 → 問題の「理解しやすさ」に有意差を確認   　「理解しやすさ」に対して TukeyのHSD検定を実施 → Gemini 1.5 Flash と GPT-4o mini の間に有意差を確認               2. アンケート項目とソースコード評価結果の相関          LLMを用いた問題生成は，学習意欲向上に寄与する可能性を示唆する．しかし，難易度調整，時間配分，コード品質に課題が残る． LLMには，学習履歴に基づく適応的な難易度調整，最適な解答時間の提示，生成コードに対する詳細なフィードバック機能の実装が求められる．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長谷川 駿一</dc:creator>
  <cp:lastModifiedBy>長谷川 駿一</cp:lastModifiedBy>
  <cp:revision>7</cp:revision>
  <dcterms:created xsi:type="dcterms:W3CDTF">2025-01-01T14:39:30Z</dcterms:created>
  <dcterms:modified xsi:type="dcterms:W3CDTF">2025-01-15T02:56:49Z</dcterms:modified>
</cp:coreProperties>
</file>