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355" r:id="rId3"/>
    <p:sldId id="378" r:id="rId4"/>
    <p:sldId id="392" r:id="rId5"/>
    <p:sldId id="393" r:id="rId6"/>
    <p:sldId id="394" r:id="rId7"/>
    <p:sldId id="395" r:id="rId8"/>
    <p:sldId id="396" r:id="rId9"/>
    <p:sldId id="397" r:id="rId10"/>
    <p:sldId id="391" r:id="rId11"/>
    <p:sldId id="39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1B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7"/>
    <p:restoredTop sz="96327"/>
  </p:normalViewPr>
  <p:slideViewPr>
    <p:cSldViewPr snapToGrid="0">
      <p:cViewPr varScale="1">
        <p:scale>
          <a:sx n="128" d="100"/>
          <a:sy n="128" d="100"/>
        </p:scale>
        <p:origin x="1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A311E3-94BC-8748-A2C2-27EC12D52DD9}" type="datetimeFigureOut">
              <a:rPr lang="en-US" smtClean="0"/>
              <a:t>4/1/23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063251-DC62-BD42-8D3D-69F90D1A6166}" type="slidenum">
              <a:rPr lang="en-US" smtClean="0"/>
              <a:t>‹#›</a:t>
            </a:fld>
            <a:endParaRPr lang="en-US"/>
          </a:p>
        </p:txBody>
      </p:sp>
    </p:spTree>
    <p:extLst>
      <p:ext uri="{BB962C8B-B14F-4D97-AF65-F5344CB8AC3E}">
        <p14:creationId xmlns:p14="http://schemas.microsoft.com/office/powerpoint/2010/main" val="328970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cs typeface="Calibri"/>
              </a:rPr>
              <a:t>Obviously we would love for those who are here today to all walk away and just start coding but the reality is that while that would be great we also have a set of more modest if more important goals</a:t>
            </a:r>
          </a:p>
          <a:p>
            <a:pPr>
              <a:buNone/>
            </a:pPr>
            <a:endParaRPr lang="en-US" dirty="0">
              <a:latin typeface="Calibri"/>
              <a:cs typeface="Calibri"/>
            </a:endParaRPr>
          </a:p>
          <a:p>
            <a:pPr marL="288925" lvl="1" indent="-288925">
              <a:buFont typeface="Arial,Sans-Serif"/>
              <a:buChar char="•"/>
            </a:pPr>
            <a:r>
              <a:rPr lang="en-US" dirty="0">
                <a:latin typeface="Calibri"/>
                <a:cs typeface="Calibri"/>
              </a:rPr>
              <a:t>We're here to </a:t>
            </a:r>
            <a:r>
              <a:rPr lang="en-US" dirty="0"/>
              <a:t>Advocate for the use of R as a means of improving reproducibility in clinical data analysis and I cannot emphasize enough how strongly we feel about this point</a:t>
            </a:r>
          </a:p>
          <a:p>
            <a:pPr marL="288925" lvl="1" indent="-288925">
              <a:buFont typeface="Arial,Sans-Serif"/>
              <a:buChar char="•"/>
            </a:pPr>
            <a:r>
              <a:rPr lang="en-US" dirty="0"/>
              <a:t>As we review this we will demonstrate how we can use R perform analyses of laboratory operational data</a:t>
            </a:r>
          </a:p>
          <a:p>
            <a:pPr marL="288925" lvl="1" indent="-288925">
              <a:buFont typeface="Arial,Sans-Serif"/>
              <a:buChar char="•"/>
            </a:pPr>
            <a:r>
              <a:rPr lang="en-US" dirty="0"/>
              <a:t>And we also hope to establish a baseline understanding of what tidy data is and how to implement a 'tidy' approach to data analysis within the framework of R</a:t>
            </a:r>
          </a:p>
        </p:txBody>
      </p:sp>
    </p:spTree>
    <p:extLst>
      <p:ext uri="{BB962C8B-B14F-4D97-AF65-F5344CB8AC3E}">
        <p14:creationId xmlns:p14="http://schemas.microsoft.com/office/powerpoint/2010/main" val="1664757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51e91fc5f9_1_2419:notes"/>
          <p:cNvSpPr>
            <a:spLocks noGrp="1" noRot="1" noChangeAspect="1"/>
          </p:cNvSpPr>
          <p:nvPr>
            <p:ph type="sldImg" idx="2"/>
          </p:nvPr>
        </p:nvSpPr>
        <p:spPr>
          <a:xfrm>
            <a:off x="-3489325" y="1219200"/>
            <a:ext cx="10836275" cy="609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51e91fc5f9_1_2419:notes"/>
          <p:cNvSpPr txBox="1">
            <a:spLocks noGrp="1"/>
          </p:cNvSpPr>
          <p:nvPr>
            <p:ph type="body" idx="1"/>
          </p:nvPr>
        </p:nvSpPr>
        <p:spPr>
          <a:xfrm>
            <a:off x="385789" y="7721058"/>
            <a:ext cx="3086317" cy="73146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meat of the workshop are the sessions each of which </a:t>
            </a:r>
            <a:r>
              <a:rPr lang="en-US" baseline="0" dirty="0"/>
              <a:t>will cover discrete subjects or components of R in a data analysis. The sessions have a </a:t>
            </a:r>
            <a:r>
              <a:rPr lang="en-US" baseline="0" dirty="0" err="1"/>
              <a:t>powerpoint</a:t>
            </a:r>
            <a:r>
              <a:rPr lang="en-US" baseline="0" dirty="0"/>
              <a:t> associated with it as well as an R script. </a:t>
            </a:r>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a:t>We'll be describing a specific function or topic in the context of the </a:t>
            </a:r>
            <a:r>
              <a:rPr lang="en-US" baseline="0" dirty="0" err="1"/>
              <a:t>powerpoint</a:t>
            </a:r>
            <a:r>
              <a:rPr lang="en-US" baseline="0" dirty="0"/>
              <a:t> – all of which are included in the coursebook and available for download. The same code that is being demoed is included in the R script and you are invited to follow along, run the code, play with it if you like. </a:t>
            </a:r>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a:t>At several points in the session we'll have you engage in some exercises which we call Your Turns. In a Your Turn we'll assess how we're doing by asking you to critically think about the topic in the session and respond to a question or do some coding on your own. We'll speak a bit later about how these coding exercises will work.</a:t>
            </a:r>
            <a:endParaRPr dirty="0"/>
          </a:p>
        </p:txBody>
      </p:sp>
    </p:spTree>
    <p:extLst>
      <p:ext uri="{BB962C8B-B14F-4D97-AF65-F5344CB8AC3E}">
        <p14:creationId xmlns:p14="http://schemas.microsoft.com/office/powerpoint/2010/main" val="2317464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56d7411d3e_0_13:notes"/>
          <p:cNvSpPr>
            <a:spLocks noGrp="1" noRot="1" noChangeAspect="1"/>
          </p:cNvSpPr>
          <p:nvPr>
            <p:ph type="sldImg" idx="2"/>
          </p:nvPr>
        </p:nvSpPr>
        <p:spPr>
          <a:xfrm>
            <a:off x="-3489325" y="1219200"/>
            <a:ext cx="10836275" cy="609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56d7411d3e_0_13:notes"/>
          <p:cNvSpPr txBox="1">
            <a:spLocks noGrp="1"/>
          </p:cNvSpPr>
          <p:nvPr>
            <p:ph type="body" idx="1"/>
          </p:nvPr>
        </p:nvSpPr>
        <p:spPr>
          <a:xfrm>
            <a:off x="385789" y="7721058"/>
            <a:ext cx="3086317" cy="73146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 just some final words before we begin, no matter what you're learning but particularly coding, the best way to learn is by doing: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100">
                <a:solidFill>
                  <a:srgbClr val="333333"/>
                </a:solidFill>
                <a:latin typeface="Arial" panose="020B0604020202020204" pitchFamily="34" charset="0"/>
                <a:cs typeface="Arial" panose="020B0604020202020204" pitchFamily="34" charset="0"/>
              </a:rPr>
              <a:t>Find a project, make a goal for yourself, push yourself to use R, it's</a:t>
            </a:r>
            <a:r>
              <a:rPr lang="en" sz="1100" baseline="0">
                <a:solidFill>
                  <a:srgbClr val="333333"/>
                </a:solidFill>
                <a:latin typeface="Arial" panose="020B0604020202020204" pitchFamily="34" charset="0"/>
                <a:cs typeface="Arial" panose="020B0604020202020204" pitchFamily="34" charset="0"/>
              </a:rPr>
              <a:t> OK to lean on some excel, we all do when we're starting out, but try to get that activation energy to get your hands typing code. We would not be teaching this course if we didn't strongly believe that R is accessible to all of you. So keep practicing and you'll get there.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sz="1100" baseline="0">
              <a:solidFill>
                <a:srgbClr val="333333"/>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100" baseline="0">
                <a:solidFill>
                  <a:srgbClr val="333333"/>
                </a:solidFill>
                <a:latin typeface="Arial" panose="020B0604020202020204" pitchFamily="34" charset="0"/>
                <a:cs typeface="Arial" panose="020B0604020202020204" pitchFamily="34" charset="0"/>
              </a:rPr>
              <a:t>With that let's get started with the workshop. Up next Joe will provide us with the basics of R and get us up and running with Rstudio Cloud.</a:t>
            </a:r>
            <a:endParaRPr lang="en" sz="1100">
              <a:solidFill>
                <a:srgbClr val="333333"/>
              </a:solidFill>
              <a:latin typeface="Arial" panose="020B0604020202020204" pitchFamily="34" charset="0"/>
              <a:cs typeface="Arial" panose="020B0604020202020204" pitchFamily="34"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9726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4FB47BF-B8E8-4041-8934-87AA6A89E211}" type="datetimeFigureOut">
              <a:rPr lang="en-US" smtClean="0"/>
              <a:t>4/1/23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9820B-5F7F-494B-AE4C-9AA666EC5AC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980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B47BF-B8E8-4041-8934-87AA6A89E211}" type="datetimeFigureOut">
              <a:rPr lang="en-US" smtClean="0"/>
              <a:t>4/1/23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9820B-5F7F-494B-AE4C-9AA666EC5AC9}" type="slidenum">
              <a:rPr lang="en-US" smtClean="0"/>
              <a:t>‹#›</a:t>
            </a:fld>
            <a:endParaRPr lang="en-US"/>
          </a:p>
        </p:txBody>
      </p:sp>
    </p:spTree>
    <p:extLst>
      <p:ext uri="{BB962C8B-B14F-4D97-AF65-F5344CB8AC3E}">
        <p14:creationId xmlns:p14="http://schemas.microsoft.com/office/powerpoint/2010/main" val="152992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B47BF-B8E8-4041-8934-87AA6A89E211}" type="datetimeFigureOut">
              <a:rPr lang="en-US" smtClean="0"/>
              <a:t>4/1/23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9820B-5F7F-494B-AE4C-9AA666EC5AC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537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571659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baseline="0"/>
            </a:lvl1pPr>
            <a:lvl2pPr>
              <a:defRPr sz="2400" baseline="0"/>
            </a:lvl2pPr>
            <a:lvl3pPr>
              <a:defRPr sz="2000" baseline="0"/>
            </a:lvl3pPr>
            <a:lvl4pPr>
              <a:defRPr sz="1600" baseline="0"/>
            </a:lvl4pPr>
            <a:lvl5pPr>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4FB47BF-B8E8-4041-8934-87AA6A89E211}" type="datetimeFigureOut">
              <a:rPr lang="en-US" smtClean="0"/>
              <a:t>4/1/23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9820B-5F7F-494B-AE4C-9AA666EC5AC9}" type="slidenum">
              <a:rPr lang="en-US" smtClean="0"/>
              <a:t>‹#›</a:t>
            </a:fld>
            <a:endParaRPr lang="en-US"/>
          </a:p>
        </p:txBody>
      </p:sp>
    </p:spTree>
    <p:extLst>
      <p:ext uri="{BB962C8B-B14F-4D97-AF65-F5344CB8AC3E}">
        <p14:creationId xmlns:p14="http://schemas.microsoft.com/office/powerpoint/2010/main" val="4217511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FB47BF-B8E8-4041-8934-87AA6A89E211}" type="datetimeFigureOut">
              <a:rPr lang="en-US" smtClean="0"/>
              <a:t>4/1/23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9820B-5F7F-494B-AE4C-9AA666EC5AC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888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FB47BF-B8E8-4041-8934-87AA6A89E211}" type="datetimeFigureOut">
              <a:rPr lang="en-US" smtClean="0"/>
              <a:t>4/1/23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9820B-5F7F-494B-AE4C-9AA666EC5AC9}" type="slidenum">
              <a:rPr lang="en-US" smtClean="0"/>
              <a:t>‹#›</a:t>
            </a:fld>
            <a:endParaRPr lang="en-US"/>
          </a:p>
        </p:txBody>
      </p:sp>
    </p:spTree>
    <p:extLst>
      <p:ext uri="{BB962C8B-B14F-4D97-AF65-F5344CB8AC3E}">
        <p14:creationId xmlns:p14="http://schemas.microsoft.com/office/powerpoint/2010/main" val="156737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FB47BF-B8E8-4041-8934-87AA6A89E211}" type="datetimeFigureOut">
              <a:rPr lang="en-US" smtClean="0"/>
              <a:t>4/1/23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C9820B-5F7F-494B-AE4C-9AA666EC5AC9}" type="slidenum">
              <a:rPr lang="en-US" smtClean="0"/>
              <a:t>‹#›</a:t>
            </a:fld>
            <a:endParaRPr lang="en-US"/>
          </a:p>
        </p:txBody>
      </p:sp>
    </p:spTree>
    <p:extLst>
      <p:ext uri="{BB962C8B-B14F-4D97-AF65-F5344CB8AC3E}">
        <p14:creationId xmlns:p14="http://schemas.microsoft.com/office/powerpoint/2010/main" val="3828721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FB47BF-B8E8-4041-8934-87AA6A89E211}" type="datetimeFigureOut">
              <a:rPr lang="en-US" smtClean="0"/>
              <a:t>4/1/23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C9820B-5F7F-494B-AE4C-9AA666EC5AC9}" type="slidenum">
              <a:rPr lang="en-US" smtClean="0"/>
              <a:t>‹#›</a:t>
            </a:fld>
            <a:endParaRPr lang="en-US"/>
          </a:p>
        </p:txBody>
      </p:sp>
    </p:spTree>
    <p:extLst>
      <p:ext uri="{BB962C8B-B14F-4D97-AF65-F5344CB8AC3E}">
        <p14:creationId xmlns:p14="http://schemas.microsoft.com/office/powerpoint/2010/main" val="297103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FB47BF-B8E8-4041-8934-87AA6A89E211}" type="datetimeFigureOut">
              <a:rPr lang="en-US" smtClean="0"/>
              <a:t>4/1/23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C9820B-5F7F-494B-AE4C-9AA666EC5AC9}" type="slidenum">
              <a:rPr lang="en-US" smtClean="0"/>
              <a:t>‹#›</a:t>
            </a:fld>
            <a:endParaRPr lang="en-US"/>
          </a:p>
        </p:txBody>
      </p:sp>
    </p:spTree>
    <p:extLst>
      <p:ext uri="{BB962C8B-B14F-4D97-AF65-F5344CB8AC3E}">
        <p14:creationId xmlns:p14="http://schemas.microsoft.com/office/powerpoint/2010/main" val="4175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FB47BF-B8E8-4041-8934-87AA6A89E211}" type="datetimeFigureOut">
              <a:rPr lang="en-US" smtClean="0"/>
              <a:t>4/1/23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9820B-5F7F-494B-AE4C-9AA666EC5AC9}" type="slidenum">
              <a:rPr lang="en-US" smtClean="0"/>
              <a:t>‹#›</a:t>
            </a:fld>
            <a:endParaRPr lang="en-US"/>
          </a:p>
        </p:txBody>
      </p:sp>
    </p:spTree>
    <p:extLst>
      <p:ext uri="{BB962C8B-B14F-4D97-AF65-F5344CB8AC3E}">
        <p14:creationId xmlns:p14="http://schemas.microsoft.com/office/powerpoint/2010/main" val="3474349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FB47BF-B8E8-4041-8934-87AA6A89E211}" type="datetimeFigureOut">
              <a:rPr lang="en-US" smtClean="0"/>
              <a:t>4/1/23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9820B-5F7F-494B-AE4C-9AA666EC5AC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721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4FB47BF-B8E8-4041-8934-87AA6A89E211}" type="datetimeFigureOut">
              <a:rPr lang="en-US" smtClean="0"/>
              <a:t>4/1/23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9C9820B-5F7F-494B-AE4C-9AA666EC5AC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109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38BC-DE30-88B8-85B3-16645958C3BA}"/>
              </a:ext>
            </a:extLst>
          </p:cNvPr>
          <p:cNvSpPr>
            <a:spLocks noGrp="1"/>
          </p:cNvSpPr>
          <p:nvPr>
            <p:ph type="ctrTitle"/>
          </p:nvPr>
        </p:nvSpPr>
        <p:spPr/>
        <p:txBody>
          <a:bodyPr/>
          <a:lstStyle/>
          <a:p>
            <a:r>
              <a:rPr lang="en-US" dirty="0"/>
              <a:t>Introduction and Setup</a:t>
            </a:r>
          </a:p>
        </p:txBody>
      </p:sp>
      <p:sp>
        <p:nvSpPr>
          <p:cNvPr id="3" name="Subtitle 2">
            <a:extLst>
              <a:ext uri="{FF2B5EF4-FFF2-40B4-BE49-F238E27FC236}">
                <a16:creationId xmlns:a16="http://schemas.microsoft.com/office/drawing/2014/main" id="{9C2AF970-6663-738D-0FC1-737820DFDF0F}"/>
              </a:ext>
            </a:extLst>
          </p:cNvPr>
          <p:cNvSpPr>
            <a:spLocks noGrp="1"/>
          </p:cNvSpPr>
          <p:nvPr>
            <p:ph type="subTitle" idx="1"/>
          </p:nvPr>
        </p:nvSpPr>
        <p:spPr/>
        <p:txBody>
          <a:bodyPr>
            <a:normAutofit/>
          </a:bodyPr>
          <a:lstStyle/>
          <a:p>
            <a:r>
              <a:rPr lang="en-US" sz="2800" b="1" dirty="0"/>
              <a:t>Databases to Dashboards</a:t>
            </a:r>
          </a:p>
        </p:txBody>
      </p:sp>
    </p:spTree>
    <p:extLst>
      <p:ext uri="{BB962C8B-B14F-4D97-AF65-F5344CB8AC3E}">
        <p14:creationId xmlns:p14="http://schemas.microsoft.com/office/powerpoint/2010/main" val="2965918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D25C52-0197-CEA4-5CE6-690FEC9DB516}"/>
              </a:ext>
            </a:extLst>
          </p:cNvPr>
          <p:cNvSpPr>
            <a:spLocks noGrp="1"/>
          </p:cNvSpPr>
          <p:nvPr>
            <p:ph type="title"/>
          </p:nvPr>
        </p:nvSpPr>
        <p:spPr/>
        <p:txBody>
          <a:bodyPr/>
          <a:lstStyle/>
          <a:p>
            <a:r>
              <a:rPr lang="en-US" dirty="0"/>
              <a:t>Exercise</a:t>
            </a:r>
          </a:p>
        </p:txBody>
      </p:sp>
      <p:sp>
        <p:nvSpPr>
          <p:cNvPr id="4" name="Content Placeholder 3">
            <a:extLst>
              <a:ext uri="{FF2B5EF4-FFF2-40B4-BE49-F238E27FC236}">
                <a16:creationId xmlns:a16="http://schemas.microsoft.com/office/drawing/2014/main" id="{6D35D962-DC77-961C-BE0D-BBCCB81515F3}"/>
              </a:ext>
            </a:extLst>
          </p:cNvPr>
          <p:cNvSpPr>
            <a:spLocks noGrp="1"/>
          </p:cNvSpPr>
          <p:nvPr>
            <p:ph idx="1"/>
          </p:nvPr>
        </p:nvSpPr>
        <p:spPr/>
        <p:txBody>
          <a:bodyPr>
            <a:normAutofit/>
          </a:bodyPr>
          <a:lstStyle/>
          <a:p>
            <a:r>
              <a:rPr lang="en-US" sz="3600" dirty="0"/>
              <a:t>Please share your:</a:t>
            </a:r>
          </a:p>
          <a:p>
            <a:pPr lvl="1"/>
            <a:r>
              <a:rPr lang="en-US" sz="3200" dirty="0"/>
              <a:t> Name</a:t>
            </a:r>
          </a:p>
          <a:p>
            <a:pPr lvl="1"/>
            <a:r>
              <a:rPr lang="en-US" sz="3200" dirty="0"/>
              <a:t> Institution</a:t>
            </a:r>
          </a:p>
          <a:p>
            <a:pPr lvl="1"/>
            <a:r>
              <a:rPr lang="en-US" sz="3200" dirty="0"/>
              <a:t> Role</a:t>
            </a:r>
          </a:p>
          <a:p>
            <a:pPr lvl="1"/>
            <a:r>
              <a:rPr lang="en-US" sz="3200" dirty="0"/>
              <a:t> How you use R or want to use R</a:t>
            </a:r>
          </a:p>
          <a:p>
            <a:pPr lvl="1"/>
            <a:r>
              <a:rPr lang="en-US" sz="3200" dirty="0"/>
              <a:t> Proudest accomplishment with R or data analysis</a:t>
            </a:r>
          </a:p>
          <a:p>
            <a:pPr lvl="1"/>
            <a:r>
              <a:rPr lang="en-US" sz="3200" dirty="0"/>
              <a:t> Biggest area of frustration with R or data analysis</a:t>
            </a:r>
          </a:p>
        </p:txBody>
      </p:sp>
    </p:spTree>
    <p:extLst>
      <p:ext uri="{BB962C8B-B14F-4D97-AF65-F5344CB8AC3E}">
        <p14:creationId xmlns:p14="http://schemas.microsoft.com/office/powerpoint/2010/main" val="178045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3"/>
          <p:cNvSpPr txBox="1">
            <a:spLocks noGrp="1"/>
          </p:cNvSpPr>
          <p:nvPr>
            <p:ph type="title"/>
          </p:nvPr>
        </p:nvSpPr>
        <p:spPr>
          <a:xfrm>
            <a:off x="1125020" y="816546"/>
            <a:ext cx="1065138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dirty="0"/>
              <a:t>Tips for learning</a:t>
            </a:r>
            <a:endParaRPr dirty="0"/>
          </a:p>
          <a:p>
            <a:endParaRPr dirty="0"/>
          </a:p>
        </p:txBody>
      </p:sp>
      <p:sp>
        <p:nvSpPr>
          <p:cNvPr id="375" name="Google Shape;375;p33"/>
          <p:cNvSpPr txBox="1">
            <a:spLocks noGrp="1"/>
          </p:cNvSpPr>
          <p:nvPr>
            <p:ph type="body" idx="1"/>
          </p:nvPr>
        </p:nvSpPr>
        <p:spPr>
          <a:xfrm>
            <a:off x="415600" y="2025450"/>
            <a:ext cx="11360800" cy="4039749"/>
          </a:xfrm>
          <a:prstGeom prst="rect">
            <a:avLst/>
          </a:prstGeom>
        </p:spPr>
        <p:txBody>
          <a:bodyPr spcFirstLastPara="1" vert="horz" wrap="square" lIns="121900" tIns="121900" rIns="121900" bIns="121900" rtlCol="0" anchor="t" anchorCtr="0">
            <a:noAutofit/>
          </a:bodyPr>
          <a:lstStyle/>
          <a:p>
            <a:pPr marL="673098" indent="-571500">
              <a:buClr>
                <a:srgbClr val="333333"/>
              </a:buClr>
              <a:buSzPct val="100000"/>
              <a:buFont typeface="Arial" panose="020B0604020202020204" pitchFamily="34" charset="0"/>
              <a:buChar char="•"/>
            </a:pPr>
            <a:r>
              <a:rPr lang="en" sz="3600" dirty="0" err="1">
                <a:solidFill>
                  <a:srgbClr val="333333"/>
                </a:solidFill>
                <a:latin typeface="Arial" panose="020B0604020202020204" pitchFamily="34" charset="0"/>
                <a:cs typeface="Arial" panose="020B0604020202020204" pitchFamily="34" charset="0"/>
              </a:rPr>
              <a:t>Cheatsheets</a:t>
            </a:r>
            <a:r>
              <a:rPr lang="en" sz="3600" dirty="0">
                <a:solidFill>
                  <a:srgbClr val="333333"/>
                </a:solidFill>
                <a:latin typeface="Arial" panose="020B0604020202020204" pitchFamily="34" charset="0"/>
                <a:cs typeface="Arial" panose="020B0604020202020204" pitchFamily="34" charset="0"/>
              </a:rPr>
              <a:t> show how to do common things – orient yourself with them early</a:t>
            </a:r>
          </a:p>
          <a:p>
            <a:pPr marL="673098" indent="-571500">
              <a:buClr>
                <a:srgbClr val="333333"/>
              </a:buClr>
              <a:buSzPct val="100000"/>
              <a:buFont typeface="Arial" panose="020B0604020202020204" pitchFamily="34" charset="0"/>
              <a:buChar char="•"/>
            </a:pPr>
            <a:r>
              <a:rPr lang="en" sz="3600" dirty="0">
                <a:solidFill>
                  <a:srgbClr val="333333"/>
                </a:solidFill>
                <a:latin typeface="Arial" panose="020B0604020202020204" pitchFamily="34" charset="0"/>
                <a:cs typeface="Arial" panose="020B0604020202020204" pitchFamily="34" charset="0"/>
              </a:rPr>
              <a:t>The best way to learn to code is by doing</a:t>
            </a:r>
            <a:endParaRPr sz="3600" dirty="0">
              <a:solidFill>
                <a:srgbClr val="333333"/>
              </a:solidFill>
              <a:latin typeface="Arial" panose="020B0604020202020204" pitchFamily="34" charset="0"/>
              <a:cs typeface="Arial" panose="020B0604020202020204" pitchFamily="34" charset="0"/>
            </a:endParaRPr>
          </a:p>
          <a:p>
            <a:pPr marL="673098" indent="-571500">
              <a:buClr>
                <a:srgbClr val="333333"/>
              </a:buClr>
              <a:buSzPct val="100000"/>
              <a:buFont typeface="Arial" panose="020B0604020202020204" pitchFamily="34" charset="0"/>
              <a:buChar char="•"/>
            </a:pPr>
            <a:r>
              <a:rPr lang="en" sz="3600" dirty="0">
                <a:solidFill>
                  <a:srgbClr val="333333"/>
                </a:solidFill>
                <a:latin typeface="Arial" panose="020B0604020202020204" pitchFamily="34" charset="0"/>
                <a:cs typeface="Arial" panose="020B0604020202020204" pitchFamily="34" charset="0"/>
              </a:rPr>
              <a:t>Practice is key! </a:t>
            </a:r>
          </a:p>
          <a:p>
            <a:pPr marL="673098" indent="-571500">
              <a:buClr>
                <a:srgbClr val="333333"/>
              </a:buClr>
              <a:buSzPct val="100000"/>
              <a:buFont typeface="Arial" panose="020B0604020202020204" pitchFamily="34" charset="0"/>
              <a:buChar char="•"/>
            </a:pPr>
            <a:r>
              <a:rPr lang="en" sz="3600" dirty="0">
                <a:solidFill>
                  <a:srgbClr val="333333"/>
                </a:solidFill>
                <a:latin typeface="Arial" panose="020B0604020202020204" pitchFamily="34" charset="0"/>
                <a:cs typeface="Arial" panose="020B0604020202020204" pitchFamily="34" charset="0"/>
              </a:rPr>
              <a:t>Programming is hard, even for those with a lot of experience. Find resources and ask for help!</a:t>
            </a:r>
          </a:p>
          <a:p>
            <a:pPr marL="673098" indent="-571500">
              <a:buClr>
                <a:srgbClr val="333333"/>
              </a:buClr>
              <a:buSzPct val="100000"/>
              <a:buFont typeface="Arial" panose="020B0604020202020204" pitchFamily="34" charset="0"/>
              <a:buChar char="•"/>
            </a:pPr>
            <a:endParaRPr lang="en" sz="3600" dirty="0">
              <a:solidFill>
                <a:srgbClr val="333333"/>
              </a:solidFill>
              <a:latin typeface="Arial" panose="020B0604020202020204" pitchFamily="34" charset="0"/>
              <a:cs typeface="Arial" panose="020B0604020202020204" pitchFamily="34" charset="0"/>
            </a:endParaRPr>
          </a:p>
          <a:p>
            <a:pPr marL="673098" indent="-571500">
              <a:buClr>
                <a:srgbClr val="333333"/>
              </a:buClr>
              <a:buSzPct val="100000"/>
              <a:buFont typeface="Arial" panose="020B0604020202020204" pitchFamily="34" charset="0"/>
              <a:buChar char="•"/>
            </a:pPr>
            <a:r>
              <a:rPr lang="en" sz="3600" dirty="0" err="1">
                <a:solidFill>
                  <a:srgbClr val="333333"/>
                </a:solidFill>
                <a:latin typeface="Arial" panose="020B0604020202020204" pitchFamily="34" charset="0"/>
                <a:cs typeface="Arial" panose="020B0604020202020204" pitchFamily="34" charset="0"/>
              </a:rPr>
              <a:t>ChatGPT</a:t>
            </a:r>
            <a:r>
              <a:rPr lang="en" sz="3600" dirty="0">
                <a:solidFill>
                  <a:srgbClr val="333333"/>
                </a:solidFill>
                <a:latin typeface="Arial" panose="020B0604020202020204" pitchFamily="34" charset="0"/>
                <a:cs typeface="Arial" panose="020B0604020202020204" pitchFamily="34" charset="0"/>
              </a:rPr>
              <a:t> and other large language models can also help! But verify everything!</a:t>
            </a:r>
            <a:endParaRPr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261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434343"/>
                </a:solidFill>
              </a:rPr>
              <a:t>Course Goals and Objectives</a:t>
            </a:r>
          </a:p>
        </p:txBody>
      </p:sp>
      <p:sp>
        <p:nvSpPr>
          <p:cNvPr id="3" name="TextBox 2"/>
          <p:cNvSpPr txBox="1"/>
          <p:nvPr/>
        </p:nvSpPr>
        <p:spPr>
          <a:xfrm>
            <a:off x="1024128" y="2084832"/>
            <a:ext cx="10096500" cy="4524315"/>
          </a:xfrm>
          <a:prstGeom prst="rect">
            <a:avLst/>
          </a:prstGeom>
          <a:noFill/>
        </p:spPr>
        <p:txBody>
          <a:bodyPr wrap="square" rtlCol="0">
            <a:spAutoFit/>
          </a:bodyPr>
          <a:lstStyle/>
          <a:p>
            <a:pPr marL="288925" lvl="1" indent="-288925">
              <a:buFont typeface="Arial" panose="020B0604020202020204" pitchFamily="34" charset="0"/>
              <a:buChar char="•"/>
            </a:pPr>
            <a:r>
              <a:rPr lang="en-US" sz="3600" dirty="0">
                <a:latin typeface="Arial Narrow" panose="020B0606020202030204" pitchFamily="34" charset="0"/>
              </a:rPr>
              <a:t>Compose data analyses in R Markdown and Quarto</a:t>
            </a:r>
          </a:p>
          <a:p>
            <a:pPr marL="288925" lvl="1" indent="-288925">
              <a:buFont typeface="Arial" panose="020B0604020202020204" pitchFamily="34" charset="0"/>
              <a:buChar char="•"/>
            </a:pPr>
            <a:r>
              <a:rPr lang="en-US" sz="3600" dirty="0">
                <a:latin typeface="Arial Narrow" panose="020B0606020202030204" pitchFamily="34" charset="0"/>
              </a:rPr>
              <a:t>Interact with relational databases through R</a:t>
            </a:r>
          </a:p>
          <a:p>
            <a:pPr marL="288925" lvl="1" indent="-288925">
              <a:buFont typeface="Arial" panose="020B0604020202020204" pitchFamily="34" charset="0"/>
              <a:buChar char="•"/>
            </a:pPr>
            <a:r>
              <a:rPr lang="en-US" sz="3600" dirty="0">
                <a:latin typeface="Arial Narrow" panose="020B0606020202030204" pitchFamily="34" charset="0"/>
              </a:rPr>
              <a:t>Combine iteration with common R functions to scale routine activities</a:t>
            </a:r>
          </a:p>
          <a:p>
            <a:pPr marL="288925" lvl="1" indent="-288925">
              <a:buFont typeface="Arial" panose="020B0604020202020204" pitchFamily="34" charset="0"/>
              <a:buChar char="•"/>
            </a:pPr>
            <a:r>
              <a:rPr lang="en-US" sz="3600" dirty="0">
                <a:latin typeface="Arial Narrow" panose="020B0606020202030204" pitchFamily="34" charset="0"/>
              </a:rPr>
              <a:t>Understand how automation tools can be configured to support frequently repeated activities</a:t>
            </a:r>
          </a:p>
          <a:p>
            <a:pPr marL="288925" lvl="1" indent="-288925">
              <a:buFont typeface="Arial" panose="020B0604020202020204" pitchFamily="34" charset="0"/>
              <a:buChar char="•"/>
            </a:pPr>
            <a:r>
              <a:rPr lang="en-US" sz="3600" dirty="0">
                <a:latin typeface="Arial Narrow" panose="020B0606020202030204" pitchFamily="34" charset="0"/>
              </a:rPr>
              <a:t>Develop dashboards to communicate data analyses efficiently</a:t>
            </a:r>
          </a:p>
        </p:txBody>
      </p:sp>
    </p:spTree>
    <p:extLst>
      <p:ext uri="{BB962C8B-B14F-4D97-AF65-F5344CB8AC3E}">
        <p14:creationId xmlns:p14="http://schemas.microsoft.com/office/powerpoint/2010/main" val="3440060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 name="Picture 2">
            <a:extLst>
              <a:ext uri="{FF2B5EF4-FFF2-40B4-BE49-F238E27FC236}">
                <a16:creationId xmlns:a16="http://schemas.microsoft.com/office/drawing/2014/main" id="{D7D057FF-20A3-2FA3-DAF8-0BB0FCCA012B}"/>
              </a:ext>
            </a:extLst>
          </p:cNvPr>
          <p:cNvPicPr>
            <a:picLocks noChangeAspect="1"/>
          </p:cNvPicPr>
          <p:nvPr/>
        </p:nvPicPr>
        <p:blipFill>
          <a:blip r:embed="rId3"/>
          <a:stretch>
            <a:fillRect/>
          </a:stretch>
        </p:blipFill>
        <p:spPr>
          <a:xfrm>
            <a:off x="1444083" y="4246665"/>
            <a:ext cx="4157206" cy="2355402"/>
          </a:xfrm>
          <a:prstGeom prst="rect">
            <a:avLst/>
          </a:prstGeom>
          <a:effectLst>
            <a:outerShdw blurRad="50800" dist="38100" dir="2700000" algn="tl" rotWithShape="0">
              <a:prstClr val="black">
                <a:alpha val="40000"/>
              </a:prstClr>
            </a:outerShdw>
          </a:effectLst>
        </p:spPr>
      </p:pic>
      <p:pic>
        <p:nvPicPr>
          <p:cNvPr id="4" name="Picture 4" descr="A picture containing graphical user interface&#10;&#10;Description automatically generated">
            <a:extLst>
              <a:ext uri="{FF2B5EF4-FFF2-40B4-BE49-F238E27FC236}">
                <a16:creationId xmlns:a16="http://schemas.microsoft.com/office/drawing/2014/main" id="{B654C386-5351-46A7-B732-E1E6F03FB09A}"/>
              </a:ext>
            </a:extLst>
          </p:cNvPr>
          <p:cNvPicPr>
            <a:picLocks noChangeAspect="1"/>
          </p:cNvPicPr>
          <p:nvPr/>
        </p:nvPicPr>
        <p:blipFill>
          <a:blip r:embed="rId4"/>
          <a:stretch>
            <a:fillRect/>
          </a:stretch>
        </p:blipFill>
        <p:spPr>
          <a:xfrm>
            <a:off x="1444083" y="1532406"/>
            <a:ext cx="4118516" cy="2222726"/>
          </a:xfrm>
          <a:prstGeom prst="rect">
            <a:avLst/>
          </a:prstGeom>
          <a:ln w="6350" cap="sq">
            <a:solidFill>
              <a:schemeClr val="tx2"/>
            </a:solidFill>
            <a:miter lim="800000"/>
          </a:ln>
          <a:effectLst>
            <a:outerShdw blurRad="57150" dist="19050" dir="5400000" algn="ctr" rotWithShape="0">
              <a:prstClr val="black">
                <a:alpha val="50000"/>
              </a:prstClr>
            </a:outerShdw>
          </a:effectLst>
        </p:spPr>
      </p:pic>
      <p:sp>
        <p:nvSpPr>
          <p:cNvPr id="348" name="Google Shape;348;p29"/>
          <p:cNvSpPr txBox="1">
            <a:spLocks noGrp="1"/>
          </p:cNvSpPr>
          <p:nvPr>
            <p:ph type="title"/>
          </p:nvPr>
        </p:nvSpPr>
        <p:spPr>
          <a:prstGeom prst="rect">
            <a:avLst/>
          </a:prstGeom>
        </p:spPr>
        <p:txBody>
          <a:bodyPr spcFirstLastPara="1" wrap="square" lIns="121900" tIns="121900" rIns="121900" bIns="121900" anchor="t" anchorCtr="0">
            <a:noAutofit/>
          </a:bodyPr>
          <a:lstStyle/>
          <a:p>
            <a:r>
              <a:rPr lang="en"/>
              <a:t>Sessions</a:t>
            </a:r>
            <a:endParaRPr/>
          </a:p>
        </p:txBody>
      </p:sp>
      <p:pic>
        <p:nvPicPr>
          <p:cNvPr id="350" name="Google Shape;350;p29"/>
          <p:cNvPicPr preferRelativeResize="0"/>
          <p:nvPr/>
        </p:nvPicPr>
        <p:blipFill rotWithShape="1">
          <a:blip r:embed="rId5">
            <a:alphaModFix/>
          </a:blip>
          <a:srcRect l="50910"/>
          <a:stretch/>
        </p:blipFill>
        <p:spPr>
          <a:xfrm>
            <a:off x="6202792" y="1534767"/>
            <a:ext cx="4706899" cy="5067300"/>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pic>
      <p:sp>
        <p:nvSpPr>
          <p:cNvPr id="13" name="Freeform 12"/>
          <p:cNvSpPr/>
          <p:nvPr/>
        </p:nvSpPr>
        <p:spPr>
          <a:xfrm rot="5400000">
            <a:off x="5630020" y="2155842"/>
            <a:ext cx="381000" cy="1502600"/>
          </a:xfrm>
          <a:custGeom>
            <a:avLst/>
            <a:gdLst>
              <a:gd name="connsiteX0" fmla="*/ 0 w 381000"/>
              <a:gd name="connsiteY0" fmla="*/ 1312100 h 1502600"/>
              <a:gd name="connsiteX1" fmla="*/ 95250 w 381000"/>
              <a:gd name="connsiteY1" fmla="*/ 1312100 h 1502600"/>
              <a:gd name="connsiteX2" fmla="*/ 95250 w 381000"/>
              <a:gd name="connsiteY2" fmla="*/ 1275481 h 1502600"/>
              <a:gd name="connsiteX3" fmla="*/ 95250 w 381000"/>
              <a:gd name="connsiteY3" fmla="*/ 227119 h 1502600"/>
              <a:gd name="connsiteX4" fmla="*/ 95250 w 381000"/>
              <a:gd name="connsiteY4" fmla="*/ 190500 h 1502600"/>
              <a:gd name="connsiteX5" fmla="*/ 0 w 381000"/>
              <a:gd name="connsiteY5" fmla="*/ 190500 h 1502600"/>
              <a:gd name="connsiteX6" fmla="*/ 190500 w 381000"/>
              <a:gd name="connsiteY6" fmla="*/ 0 h 1502600"/>
              <a:gd name="connsiteX7" fmla="*/ 381000 w 381000"/>
              <a:gd name="connsiteY7" fmla="*/ 190500 h 1502600"/>
              <a:gd name="connsiteX8" fmla="*/ 285750 w 381000"/>
              <a:gd name="connsiteY8" fmla="*/ 190500 h 1502600"/>
              <a:gd name="connsiteX9" fmla="*/ 285750 w 381000"/>
              <a:gd name="connsiteY9" fmla="*/ 227119 h 1502600"/>
              <a:gd name="connsiteX10" fmla="*/ 285750 w 381000"/>
              <a:gd name="connsiteY10" fmla="*/ 1275481 h 1502600"/>
              <a:gd name="connsiteX11" fmla="*/ 285750 w 381000"/>
              <a:gd name="connsiteY11" fmla="*/ 1312100 h 1502600"/>
              <a:gd name="connsiteX12" fmla="*/ 381000 w 381000"/>
              <a:gd name="connsiteY12" fmla="*/ 1312100 h 1502600"/>
              <a:gd name="connsiteX13" fmla="*/ 190500 w 381000"/>
              <a:gd name="connsiteY13" fmla="*/ 1502600 h 150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1502600">
                <a:moveTo>
                  <a:pt x="0" y="1312100"/>
                </a:moveTo>
                <a:lnTo>
                  <a:pt x="95250" y="1312100"/>
                </a:lnTo>
                <a:lnTo>
                  <a:pt x="95250" y="1275481"/>
                </a:lnTo>
                <a:lnTo>
                  <a:pt x="95250" y="227119"/>
                </a:lnTo>
                <a:lnTo>
                  <a:pt x="95250" y="190500"/>
                </a:lnTo>
                <a:lnTo>
                  <a:pt x="0" y="190500"/>
                </a:lnTo>
                <a:lnTo>
                  <a:pt x="190500" y="0"/>
                </a:lnTo>
                <a:lnTo>
                  <a:pt x="381000" y="190500"/>
                </a:lnTo>
                <a:lnTo>
                  <a:pt x="285750" y="190500"/>
                </a:lnTo>
                <a:lnTo>
                  <a:pt x="285750" y="227119"/>
                </a:lnTo>
                <a:lnTo>
                  <a:pt x="285750" y="1275481"/>
                </a:lnTo>
                <a:lnTo>
                  <a:pt x="285750" y="1312100"/>
                </a:lnTo>
                <a:lnTo>
                  <a:pt x="381000" y="1312100"/>
                </a:lnTo>
                <a:lnTo>
                  <a:pt x="190500" y="1502600"/>
                </a:lnTo>
                <a:close/>
              </a:path>
            </a:pathLst>
          </a:custGeom>
          <a:solidFill>
            <a:srgbClr val="78AAD6"/>
          </a:solidFill>
          <a:ln>
            <a:noFill/>
          </a:ln>
        </p:spPr>
        <p:style>
          <a:lnRef idx="2">
            <a:schemeClr val="accent3"/>
          </a:lnRef>
          <a:fillRef idx="1">
            <a:schemeClr val="lt1"/>
          </a:fillRef>
          <a:effectRef idx="0">
            <a:schemeClr val="accent3"/>
          </a:effectRef>
          <a:fontRef idx="minor">
            <a:schemeClr val="dk1"/>
          </a:fontRef>
        </p:style>
        <p:txBody>
          <a:bodyPr wrap="square" rtlCol="0" anchor="ctr">
            <a:noAutofit/>
          </a:bodyPr>
          <a:lstStyle/>
          <a:p>
            <a:pPr algn="ctr"/>
            <a:endParaRPr lang="en-US" sz="1000"/>
          </a:p>
        </p:txBody>
      </p:sp>
      <p:sp>
        <p:nvSpPr>
          <p:cNvPr id="14" name="Right Arrow 13"/>
          <p:cNvSpPr/>
          <p:nvPr/>
        </p:nvSpPr>
        <p:spPr>
          <a:xfrm rot="5400000">
            <a:off x="3134904" y="3836636"/>
            <a:ext cx="811032" cy="463563"/>
          </a:xfrm>
          <a:prstGeom prst="rightArrow">
            <a:avLst/>
          </a:prstGeom>
          <a:solidFill>
            <a:srgbClr val="78AAD6"/>
          </a:solidFill>
          <a:ln>
            <a:noFill/>
          </a:ln>
        </p:spPr>
        <p:style>
          <a:lnRef idx="2">
            <a:schemeClr val="accent3"/>
          </a:lnRef>
          <a:fillRef idx="1">
            <a:schemeClr val="lt1"/>
          </a:fillRef>
          <a:effectRef idx="0">
            <a:schemeClr val="accent3"/>
          </a:effectRef>
          <a:fontRef idx="minor">
            <a:schemeClr val="dk1"/>
          </a:fontRef>
        </p:style>
        <p:txBody>
          <a:bodyPr wrap="square" rtlCol="0" anchor="ctr">
            <a:noAutofit/>
          </a:bodyPr>
          <a:lstStyle/>
          <a:p>
            <a:pPr algn="ctr"/>
            <a:endParaRPr lang="en-US" sz="1000"/>
          </a:p>
        </p:txBody>
      </p:sp>
      <p:sp>
        <p:nvSpPr>
          <p:cNvPr id="16" name="Freeform 15"/>
          <p:cNvSpPr/>
          <p:nvPr/>
        </p:nvSpPr>
        <p:spPr>
          <a:xfrm rot="5400000">
            <a:off x="5630020" y="4054260"/>
            <a:ext cx="381000" cy="1502600"/>
          </a:xfrm>
          <a:custGeom>
            <a:avLst/>
            <a:gdLst>
              <a:gd name="connsiteX0" fmla="*/ 0 w 381000"/>
              <a:gd name="connsiteY0" fmla="*/ 1312100 h 1502600"/>
              <a:gd name="connsiteX1" fmla="*/ 95250 w 381000"/>
              <a:gd name="connsiteY1" fmla="*/ 1312100 h 1502600"/>
              <a:gd name="connsiteX2" fmla="*/ 95250 w 381000"/>
              <a:gd name="connsiteY2" fmla="*/ 1275481 h 1502600"/>
              <a:gd name="connsiteX3" fmla="*/ 95250 w 381000"/>
              <a:gd name="connsiteY3" fmla="*/ 227119 h 1502600"/>
              <a:gd name="connsiteX4" fmla="*/ 95250 w 381000"/>
              <a:gd name="connsiteY4" fmla="*/ 190500 h 1502600"/>
              <a:gd name="connsiteX5" fmla="*/ 0 w 381000"/>
              <a:gd name="connsiteY5" fmla="*/ 190500 h 1502600"/>
              <a:gd name="connsiteX6" fmla="*/ 190500 w 381000"/>
              <a:gd name="connsiteY6" fmla="*/ 0 h 1502600"/>
              <a:gd name="connsiteX7" fmla="*/ 381000 w 381000"/>
              <a:gd name="connsiteY7" fmla="*/ 190500 h 1502600"/>
              <a:gd name="connsiteX8" fmla="*/ 285750 w 381000"/>
              <a:gd name="connsiteY8" fmla="*/ 190500 h 1502600"/>
              <a:gd name="connsiteX9" fmla="*/ 285750 w 381000"/>
              <a:gd name="connsiteY9" fmla="*/ 227119 h 1502600"/>
              <a:gd name="connsiteX10" fmla="*/ 285750 w 381000"/>
              <a:gd name="connsiteY10" fmla="*/ 1275481 h 1502600"/>
              <a:gd name="connsiteX11" fmla="*/ 285750 w 381000"/>
              <a:gd name="connsiteY11" fmla="*/ 1312100 h 1502600"/>
              <a:gd name="connsiteX12" fmla="*/ 381000 w 381000"/>
              <a:gd name="connsiteY12" fmla="*/ 1312100 h 1502600"/>
              <a:gd name="connsiteX13" fmla="*/ 190500 w 381000"/>
              <a:gd name="connsiteY13" fmla="*/ 1502600 h 150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1502600">
                <a:moveTo>
                  <a:pt x="0" y="1312100"/>
                </a:moveTo>
                <a:lnTo>
                  <a:pt x="95250" y="1312100"/>
                </a:lnTo>
                <a:lnTo>
                  <a:pt x="95250" y="1275481"/>
                </a:lnTo>
                <a:lnTo>
                  <a:pt x="95250" y="227119"/>
                </a:lnTo>
                <a:lnTo>
                  <a:pt x="95250" y="190500"/>
                </a:lnTo>
                <a:lnTo>
                  <a:pt x="0" y="190500"/>
                </a:lnTo>
                <a:lnTo>
                  <a:pt x="190500" y="0"/>
                </a:lnTo>
                <a:lnTo>
                  <a:pt x="381000" y="190500"/>
                </a:lnTo>
                <a:lnTo>
                  <a:pt x="285750" y="190500"/>
                </a:lnTo>
                <a:lnTo>
                  <a:pt x="285750" y="227119"/>
                </a:lnTo>
                <a:lnTo>
                  <a:pt x="285750" y="1275481"/>
                </a:lnTo>
                <a:lnTo>
                  <a:pt x="285750" y="1312100"/>
                </a:lnTo>
                <a:lnTo>
                  <a:pt x="381000" y="1312100"/>
                </a:lnTo>
                <a:lnTo>
                  <a:pt x="190500" y="1502600"/>
                </a:lnTo>
                <a:close/>
              </a:path>
            </a:pathLst>
          </a:custGeom>
          <a:solidFill>
            <a:srgbClr val="78AAD6"/>
          </a:solidFill>
          <a:ln>
            <a:noFill/>
          </a:ln>
        </p:spPr>
        <p:style>
          <a:lnRef idx="2">
            <a:schemeClr val="accent3"/>
          </a:lnRef>
          <a:fillRef idx="1">
            <a:schemeClr val="lt1"/>
          </a:fillRef>
          <a:effectRef idx="0">
            <a:schemeClr val="accent3"/>
          </a:effectRef>
          <a:fontRef idx="minor">
            <a:schemeClr val="dk1"/>
          </a:fontRef>
        </p:style>
        <p:txBody>
          <a:bodyPr wrap="square" rtlCol="0" anchor="ctr">
            <a:noAutofit/>
          </a:bodyPr>
          <a:lstStyle/>
          <a:p>
            <a:pPr algn="ctr"/>
            <a:endParaRPr lang="en-US" sz="1000"/>
          </a:p>
        </p:txBody>
      </p:sp>
    </p:spTree>
    <p:extLst>
      <p:ext uri="{BB962C8B-B14F-4D97-AF65-F5344CB8AC3E}">
        <p14:creationId xmlns:p14="http://schemas.microsoft.com/office/powerpoint/2010/main" val="2963800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8F3F5-5D91-5B90-1F29-C2194BCB18BF}"/>
              </a:ext>
            </a:extLst>
          </p:cNvPr>
          <p:cNvSpPr>
            <a:spLocks noGrp="1"/>
          </p:cNvSpPr>
          <p:nvPr>
            <p:ph type="title"/>
          </p:nvPr>
        </p:nvSpPr>
        <p:spPr/>
        <p:txBody>
          <a:bodyPr/>
          <a:lstStyle/>
          <a:p>
            <a:r>
              <a:rPr lang="en-US" dirty="0"/>
              <a:t>Course Setup: Get Materials</a:t>
            </a:r>
          </a:p>
        </p:txBody>
      </p:sp>
      <p:pic>
        <p:nvPicPr>
          <p:cNvPr id="5" name="Content Placeholder 4">
            <a:extLst>
              <a:ext uri="{FF2B5EF4-FFF2-40B4-BE49-F238E27FC236}">
                <a16:creationId xmlns:a16="http://schemas.microsoft.com/office/drawing/2014/main" id="{D9EF1074-E92A-9A97-787E-4232AB1B64CD}"/>
              </a:ext>
            </a:extLst>
          </p:cNvPr>
          <p:cNvPicPr>
            <a:picLocks noGrp="1" noChangeAspect="1"/>
          </p:cNvPicPr>
          <p:nvPr>
            <p:ph idx="1"/>
          </p:nvPr>
        </p:nvPicPr>
        <p:blipFill>
          <a:blip r:embed="rId2"/>
          <a:stretch>
            <a:fillRect/>
          </a:stretch>
        </p:blipFill>
        <p:spPr>
          <a:xfrm>
            <a:off x="199464" y="1785730"/>
            <a:ext cx="8238915" cy="4982817"/>
          </a:xfrm>
        </p:spPr>
      </p:pic>
      <p:sp>
        <p:nvSpPr>
          <p:cNvPr id="6" name="Down Arrow 5">
            <a:extLst>
              <a:ext uri="{FF2B5EF4-FFF2-40B4-BE49-F238E27FC236}">
                <a16:creationId xmlns:a16="http://schemas.microsoft.com/office/drawing/2014/main" id="{12AFC07E-63FB-B2B6-67CF-795931EC1337}"/>
              </a:ext>
            </a:extLst>
          </p:cNvPr>
          <p:cNvSpPr/>
          <p:nvPr/>
        </p:nvSpPr>
        <p:spPr>
          <a:xfrm rot="5400000">
            <a:off x="7449379" y="4080016"/>
            <a:ext cx="437320" cy="2037521"/>
          </a:xfrm>
          <a:prstGeom prst="downArrow">
            <a:avLst/>
          </a:prstGeom>
          <a:solidFill>
            <a:srgbClr val="521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C278B93-7EC0-39DE-F388-6031CA2D25A2}"/>
              </a:ext>
            </a:extLst>
          </p:cNvPr>
          <p:cNvSpPr txBox="1"/>
          <p:nvPr/>
        </p:nvSpPr>
        <p:spPr>
          <a:xfrm>
            <a:off x="8776252" y="4775610"/>
            <a:ext cx="3021496" cy="646331"/>
          </a:xfrm>
          <a:prstGeom prst="rect">
            <a:avLst/>
          </a:prstGeom>
          <a:noFill/>
        </p:spPr>
        <p:txBody>
          <a:bodyPr wrap="square" rtlCol="0">
            <a:spAutoFit/>
          </a:bodyPr>
          <a:lstStyle/>
          <a:p>
            <a:r>
              <a:rPr lang="en-US" dirty="0"/>
              <a:t>Course contents can be downloaded and unzipped</a:t>
            </a:r>
          </a:p>
        </p:txBody>
      </p:sp>
      <p:sp>
        <p:nvSpPr>
          <p:cNvPr id="8" name="Down Arrow 7">
            <a:extLst>
              <a:ext uri="{FF2B5EF4-FFF2-40B4-BE49-F238E27FC236}">
                <a16:creationId xmlns:a16="http://schemas.microsoft.com/office/drawing/2014/main" id="{41E0BD56-AB4B-01A7-0C26-D1F730990B83}"/>
              </a:ext>
            </a:extLst>
          </p:cNvPr>
          <p:cNvSpPr/>
          <p:nvPr/>
        </p:nvSpPr>
        <p:spPr>
          <a:xfrm rot="5400000">
            <a:off x="8219718" y="3096960"/>
            <a:ext cx="437320" cy="2037521"/>
          </a:xfrm>
          <a:prstGeom prst="downArrow">
            <a:avLst/>
          </a:prstGeom>
          <a:solidFill>
            <a:srgbClr val="521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731C0C2-F11B-8B54-B0CC-0F53CCDA19A0}"/>
              </a:ext>
            </a:extLst>
          </p:cNvPr>
          <p:cNvSpPr txBox="1"/>
          <p:nvPr/>
        </p:nvSpPr>
        <p:spPr>
          <a:xfrm>
            <a:off x="9526713" y="3780358"/>
            <a:ext cx="2734861" cy="646331"/>
          </a:xfrm>
          <a:prstGeom prst="rect">
            <a:avLst/>
          </a:prstGeom>
          <a:noFill/>
        </p:spPr>
        <p:txBody>
          <a:bodyPr wrap="square" rtlCol="0">
            <a:spAutoFit/>
          </a:bodyPr>
          <a:lstStyle/>
          <a:p>
            <a:r>
              <a:rPr lang="en-US" dirty="0"/>
              <a:t>If you have Git installed you can create a project</a:t>
            </a:r>
          </a:p>
        </p:txBody>
      </p:sp>
      <p:sp>
        <p:nvSpPr>
          <p:cNvPr id="10" name="TextBox 9">
            <a:extLst>
              <a:ext uri="{FF2B5EF4-FFF2-40B4-BE49-F238E27FC236}">
                <a16:creationId xmlns:a16="http://schemas.microsoft.com/office/drawing/2014/main" id="{68AD0C5A-13BD-0197-5030-C6B4742A3431}"/>
              </a:ext>
            </a:extLst>
          </p:cNvPr>
          <p:cNvSpPr txBox="1"/>
          <p:nvPr/>
        </p:nvSpPr>
        <p:spPr>
          <a:xfrm>
            <a:off x="8686800" y="5744817"/>
            <a:ext cx="3505200" cy="923330"/>
          </a:xfrm>
          <a:prstGeom prst="rect">
            <a:avLst/>
          </a:prstGeom>
          <a:noFill/>
        </p:spPr>
        <p:txBody>
          <a:bodyPr wrap="square" rtlCol="0">
            <a:spAutoFit/>
          </a:bodyPr>
          <a:lstStyle/>
          <a:p>
            <a:r>
              <a:rPr lang="en-US" dirty="0"/>
              <a:t>Confirm you have the </a:t>
            </a:r>
            <a:r>
              <a:rPr lang="en-US" dirty="0" err="1"/>
              <a:t>MSACL_db_data.zip</a:t>
            </a:r>
            <a:r>
              <a:rPr lang="en-US" dirty="0"/>
              <a:t> file!</a:t>
            </a:r>
          </a:p>
          <a:p>
            <a:r>
              <a:rPr lang="en-US" dirty="0"/>
              <a:t>Click link on site if you don’t!</a:t>
            </a:r>
          </a:p>
        </p:txBody>
      </p:sp>
    </p:spTree>
    <p:extLst>
      <p:ext uri="{BB962C8B-B14F-4D97-AF65-F5344CB8AC3E}">
        <p14:creationId xmlns:p14="http://schemas.microsoft.com/office/powerpoint/2010/main" val="2797295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82A62-6096-863A-69B7-18E1148D29B3}"/>
              </a:ext>
            </a:extLst>
          </p:cNvPr>
          <p:cNvSpPr>
            <a:spLocks noGrp="1"/>
          </p:cNvSpPr>
          <p:nvPr>
            <p:ph type="title"/>
          </p:nvPr>
        </p:nvSpPr>
        <p:spPr/>
        <p:txBody>
          <a:bodyPr/>
          <a:lstStyle/>
          <a:p>
            <a:r>
              <a:rPr lang="en-US" dirty="0"/>
              <a:t>Course Setup: Create Project With Existing Directory</a:t>
            </a:r>
          </a:p>
        </p:txBody>
      </p:sp>
      <p:pic>
        <p:nvPicPr>
          <p:cNvPr id="5" name="Content Placeholder 4">
            <a:extLst>
              <a:ext uri="{FF2B5EF4-FFF2-40B4-BE49-F238E27FC236}">
                <a16:creationId xmlns:a16="http://schemas.microsoft.com/office/drawing/2014/main" id="{0728A75C-30E7-E13B-D8D6-3843ABE14520}"/>
              </a:ext>
            </a:extLst>
          </p:cNvPr>
          <p:cNvPicPr>
            <a:picLocks noGrp="1" noChangeAspect="1"/>
          </p:cNvPicPr>
          <p:nvPr>
            <p:ph idx="1"/>
          </p:nvPr>
        </p:nvPicPr>
        <p:blipFill>
          <a:blip r:embed="rId2"/>
          <a:stretch>
            <a:fillRect/>
          </a:stretch>
        </p:blipFill>
        <p:spPr>
          <a:xfrm>
            <a:off x="249575" y="2250059"/>
            <a:ext cx="4414803" cy="4022725"/>
          </a:xfrm>
        </p:spPr>
      </p:pic>
      <p:pic>
        <p:nvPicPr>
          <p:cNvPr id="7" name="Picture 6">
            <a:extLst>
              <a:ext uri="{FF2B5EF4-FFF2-40B4-BE49-F238E27FC236}">
                <a16:creationId xmlns:a16="http://schemas.microsoft.com/office/drawing/2014/main" id="{E118845D-6C96-C44C-54AD-3F20961C5163}"/>
              </a:ext>
            </a:extLst>
          </p:cNvPr>
          <p:cNvPicPr>
            <a:picLocks noChangeAspect="1"/>
          </p:cNvPicPr>
          <p:nvPr/>
        </p:nvPicPr>
        <p:blipFill>
          <a:blip r:embed="rId3"/>
          <a:stretch>
            <a:fillRect/>
          </a:stretch>
        </p:blipFill>
        <p:spPr>
          <a:xfrm>
            <a:off x="5479774" y="2024892"/>
            <a:ext cx="6462651" cy="4473057"/>
          </a:xfrm>
          <a:prstGeom prst="rect">
            <a:avLst/>
          </a:prstGeom>
        </p:spPr>
      </p:pic>
      <p:sp>
        <p:nvSpPr>
          <p:cNvPr id="8" name="Right Arrow 7">
            <a:extLst>
              <a:ext uri="{FF2B5EF4-FFF2-40B4-BE49-F238E27FC236}">
                <a16:creationId xmlns:a16="http://schemas.microsoft.com/office/drawing/2014/main" id="{6779293E-005D-1A83-3E3F-EFAE64AB163E}"/>
              </a:ext>
            </a:extLst>
          </p:cNvPr>
          <p:cNvSpPr/>
          <p:nvPr/>
        </p:nvSpPr>
        <p:spPr>
          <a:xfrm>
            <a:off x="4664378" y="4059477"/>
            <a:ext cx="834887" cy="450574"/>
          </a:xfrm>
          <a:prstGeom prst="rightArrow">
            <a:avLst/>
          </a:prstGeom>
          <a:solidFill>
            <a:srgbClr val="521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428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82A62-6096-863A-69B7-18E1148D29B3}"/>
              </a:ext>
            </a:extLst>
          </p:cNvPr>
          <p:cNvSpPr>
            <a:spLocks noGrp="1"/>
          </p:cNvSpPr>
          <p:nvPr>
            <p:ph type="title"/>
          </p:nvPr>
        </p:nvSpPr>
        <p:spPr/>
        <p:txBody>
          <a:bodyPr/>
          <a:lstStyle/>
          <a:p>
            <a:r>
              <a:rPr lang="en-US" dirty="0"/>
              <a:t>Course Setup: Create Project With Existing Directory</a:t>
            </a:r>
          </a:p>
        </p:txBody>
      </p:sp>
      <p:pic>
        <p:nvPicPr>
          <p:cNvPr id="4" name="Picture 3">
            <a:extLst>
              <a:ext uri="{FF2B5EF4-FFF2-40B4-BE49-F238E27FC236}">
                <a16:creationId xmlns:a16="http://schemas.microsoft.com/office/drawing/2014/main" id="{EF0B3F98-90A0-F7A5-C1E9-72CF419013B0}"/>
              </a:ext>
            </a:extLst>
          </p:cNvPr>
          <p:cNvPicPr>
            <a:picLocks noChangeAspect="1"/>
          </p:cNvPicPr>
          <p:nvPr/>
        </p:nvPicPr>
        <p:blipFill>
          <a:blip r:embed="rId2"/>
          <a:stretch>
            <a:fillRect/>
          </a:stretch>
        </p:blipFill>
        <p:spPr>
          <a:xfrm>
            <a:off x="268555" y="1928191"/>
            <a:ext cx="7492658" cy="4929809"/>
          </a:xfrm>
          <a:prstGeom prst="rect">
            <a:avLst/>
          </a:prstGeom>
        </p:spPr>
      </p:pic>
      <p:sp>
        <p:nvSpPr>
          <p:cNvPr id="10" name="Down Arrow 9">
            <a:extLst>
              <a:ext uri="{FF2B5EF4-FFF2-40B4-BE49-F238E27FC236}">
                <a16:creationId xmlns:a16="http://schemas.microsoft.com/office/drawing/2014/main" id="{60E415B5-D876-3403-2D4D-3539FA0F1E3A}"/>
              </a:ext>
            </a:extLst>
          </p:cNvPr>
          <p:cNvSpPr/>
          <p:nvPr/>
        </p:nvSpPr>
        <p:spPr>
          <a:xfrm rot="5400000">
            <a:off x="7732644" y="4154561"/>
            <a:ext cx="437320" cy="1053547"/>
          </a:xfrm>
          <a:prstGeom prst="downArrow">
            <a:avLst/>
          </a:prstGeom>
          <a:solidFill>
            <a:srgbClr val="521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BD41346-5D55-5C58-F6F3-8AF904F73A3F}"/>
              </a:ext>
            </a:extLst>
          </p:cNvPr>
          <p:cNvSpPr txBox="1"/>
          <p:nvPr/>
        </p:nvSpPr>
        <p:spPr>
          <a:xfrm>
            <a:off x="8478078" y="4358168"/>
            <a:ext cx="3538330" cy="646331"/>
          </a:xfrm>
          <a:prstGeom prst="rect">
            <a:avLst/>
          </a:prstGeom>
          <a:noFill/>
        </p:spPr>
        <p:txBody>
          <a:bodyPr wrap="square" rtlCol="0">
            <a:spAutoFit/>
          </a:bodyPr>
          <a:lstStyle/>
          <a:p>
            <a:r>
              <a:rPr lang="en-US" dirty="0"/>
              <a:t>Select folder with unzipped contents from repository</a:t>
            </a:r>
          </a:p>
        </p:txBody>
      </p:sp>
    </p:spTree>
    <p:extLst>
      <p:ext uri="{BB962C8B-B14F-4D97-AF65-F5344CB8AC3E}">
        <p14:creationId xmlns:p14="http://schemas.microsoft.com/office/powerpoint/2010/main" val="101847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9A2961-4E0A-EE2B-E61F-F00C58651C5D}"/>
              </a:ext>
            </a:extLst>
          </p:cNvPr>
          <p:cNvPicPr>
            <a:picLocks noChangeAspect="1"/>
          </p:cNvPicPr>
          <p:nvPr/>
        </p:nvPicPr>
        <p:blipFill>
          <a:blip r:embed="rId2"/>
          <a:stretch>
            <a:fillRect/>
          </a:stretch>
        </p:blipFill>
        <p:spPr>
          <a:xfrm>
            <a:off x="5499265" y="2137476"/>
            <a:ext cx="6599789" cy="4247890"/>
          </a:xfrm>
          <a:prstGeom prst="rect">
            <a:avLst/>
          </a:prstGeom>
        </p:spPr>
      </p:pic>
      <p:sp>
        <p:nvSpPr>
          <p:cNvPr id="2" name="Title 1">
            <a:extLst>
              <a:ext uri="{FF2B5EF4-FFF2-40B4-BE49-F238E27FC236}">
                <a16:creationId xmlns:a16="http://schemas.microsoft.com/office/drawing/2014/main" id="{B2D455B6-E941-6209-7C54-8D81C201CA7E}"/>
              </a:ext>
            </a:extLst>
          </p:cNvPr>
          <p:cNvSpPr>
            <a:spLocks noGrp="1"/>
          </p:cNvSpPr>
          <p:nvPr>
            <p:ph type="title"/>
          </p:nvPr>
        </p:nvSpPr>
        <p:spPr/>
        <p:txBody>
          <a:bodyPr/>
          <a:lstStyle/>
          <a:p>
            <a:r>
              <a:rPr lang="en-US" dirty="0"/>
              <a:t>Course Setup: Create Project from Version Control </a:t>
            </a:r>
            <a:r>
              <a:rPr lang="en-US" i="1" dirty="0"/>
              <a:t>If you already have Git Installed</a:t>
            </a:r>
            <a:endParaRPr lang="en-US" dirty="0"/>
          </a:p>
        </p:txBody>
      </p:sp>
      <p:pic>
        <p:nvPicPr>
          <p:cNvPr id="4" name="Content Placeholder 4">
            <a:extLst>
              <a:ext uri="{FF2B5EF4-FFF2-40B4-BE49-F238E27FC236}">
                <a16:creationId xmlns:a16="http://schemas.microsoft.com/office/drawing/2014/main" id="{3838B152-810A-08F4-0693-246681B42E12}"/>
              </a:ext>
            </a:extLst>
          </p:cNvPr>
          <p:cNvPicPr>
            <a:picLocks noChangeAspect="1"/>
          </p:cNvPicPr>
          <p:nvPr/>
        </p:nvPicPr>
        <p:blipFill>
          <a:blip r:embed="rId3"/>
          <a:stretch>
            <a:fillRect/>
          </a:stretch>
        </p:blipFill>
        <p:spPr>
          <a:xfrm>
            <a:off x="249575" y="2250059"/>
            <a:ext cx="4414803" cy="4022725"/>
          </a:xfrm>
          <a:prstGeom prst="rect">
            <a:avLst/>
          </a:prstGeom>
        </p:spPr>
      </p:pic>
      <p:sp>
        <p:nvSpPr>
          <p:cNvPr id="6" name="Right Arrow 5">
            <a:extLst>
              <a:ext uri="{FF2B5EF4-FFF2-40B4-BE49-F238E27FC236}">
                <a16:creationId xmlns:a16="http://schemas.microsoft.com/office/drawing/2014/main" id="{1A673AC5-5DE5-3DF0-7A9C-299B3F5F616B}"/>
              </a:ext>
            </a:extLst>
          </p:cNvPr>
          <p:cNvSpPr/>
          <p:nvPr/>
        </p:nvSpPr>
        <p:spPr>
          <a:xfrm>
            <a:off x="4664378" y="4059477"/>
            <a:ext cx="834887" cy="450574"/>
          </a:xfrm>
          <a:prstGeom prst="rightArrow">
            <a:avLst/>
          </a:prstGeom>
          <a:solidFill>
            <a:srgbClr val="521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0007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762E8A0-662C-3DFB-204F-16067780F796}"/>
              </a:ext>
            </a:extLst>
          </p:cNvPr>
          <p:cNvPicPr>
            <a:picLocks noChangeAspect="1"/>
          </p:cNvPicPr>
          <p:nvPr/>
        </p:nvPicPr>
        <p:blipFill>
          <a:blip r:embed="rId2"/>
          <a:stretch>
            <a:fillRect/>
          </a:stretch>
        </p:blipFill>
        <p:spPr>
          <a:xfrm>
            <a:off x="6674614" y="2308499"/>
            <a:ext cx="5425640" cy="3575721"/>
          </a:xfrm>
          <a:prstGeom prst="rect">
            <a:avLst/>
          </a:prstGeom>
        </p:spPr>
      </p:pic>
      <p:pic>
        <p:nvPicPr>
          <p:cNvPr id="5" name="Picture 4">
            <a:extLst>
              <a:ext uri="{FF2B5EF4-FFF2-40B4-BE49-F238E27FC236}">
                <a16:creationId xmlns:a16="http://schemas.microsoft.com/office/drawing/2014/main" id="{B998CB55-9FF7-D35D-1DC4-C01FA1CFC7AC}"/>
              </a:ext>
            </a:extLst>
          </p:cNvPr>
          <p:cNvPicPr>
            <a:picLocks noChangeAspect="1"/>
          </p:cNvPicPr>
          <p:nvPr/>
        </p:nvPicPr>
        <p:blipFill>
          <a:blip r:embed="rId3"/>
          <a:stretch>
            <a:fillRect/>
          </a:stretch>
        </p:blipFill>
        <p:spPr>
          <a:xfrm>
            <a:off x="11815" y="2181884"/>
            <a:ext cx="5872349" cy="3828951"/>
          </a:xfrm>
          <a:prstGeom prst="rect">
            <a:avLst/>
          </a:prstGeom>
        </p:spPr>
      </p:pic>
      <p:sp>
        <p:nvSpPr>
          <p:cNvPr id="2" name="Title 1">
            <a:extLst>
              <a:ext uri="{FF2B5EF4-FFF2-40B4-BE49-F238E27FC236}">
                <a16:creationId xmlns:a16="http://schemas.microsoft.com/office/drawing/2014/main" id="{B2D455B6-E941-6209-7C54-8D81C201CA7E}"/>
              </a:ext>
            </a:extLst>
          </p:cNvPr>
          <p:cNvSpPr>
            <a:spLocks noGrp="1"/>
          </p:cNvSpPr>
          <p:nvPr>
            <p:ph type="title"/>
          </p:nvPr>
        </p:nvSpPr>
        <p:spPr/>
        <p:txBody>
          <a:bodyPr/>
          <a:lstStyle/>
          <a:p>
            <a:r>
              <a:rPr lang="en-US" dirty="0"/>
              <a:t>Course Setup: Create Project from Version Control </a:t>
            </a:r>
            <a:r>
              <a:rPr lang="en-US" i="1" dirty="0"/>
              <a:t>If you already have Git Installed</a:t>
            </a:r>
            <a:endParaRPr lang="en-US" dirty="0"/>
          </a:p>
        </p:txBody>
      </p:sp>
      <p:sp>
        <p:nvSpPr>
          <p:cNvPr id="6" name="Right Arrow 5">
            <a:extLst>
              <a:ext uri="{FF2B5EF4-FFF2-40B4-BE49-F238E27FC236}">
                <a16:creationId xmlns:a16="http://schemas.microsoft.com/office/drawing/2014/main" id="{1A673AC5-5DE5-3DF0-7A9C-299B3F5F616B}"/>
              </a:ext>
            </a:extLst>
          </p:cNvPr>
          <p:cNvSpPr/>
          <p:nvPr/>
        </p:nvSpPr>
        <p:spPr>
          <a:xfrm>
            <a:off x="6170042" y="4096360"/>
            <a:ext cx="834887" cy="450574"/>
          </a:xfrm>
          <a:prstGeom prst="rightArrow">
            <a:avLst/>
          </a:prstGeom>
          <a:solidFill>
            <a:srgbClr val="521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4492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AB07-E04C-24AA-5874-375DA3DF5FB8}"/>
              </a:ext>
            </a:extLst>
          </p:cNvPr>
          <p:cNvSpPr>
            <a:spLocks noGrp="1"/>
          </p:cNvSpPr>
          <p:nvPr>
            <p:ph type="title"/>
          </p:nvPr>
        </p:nvSpPr>
        <p:spPr/>
        <p:txBody>
          <a:bodyPr/>
          <a:lstStyle/>
          <a:p>
            <a:r>
              <a:rPr lang="en-US" dirty="0"/>
              <a:t>Course Setup</a:t>
            </a:r>
          </a:p>
        </p:txBody>
      </p:sp>
      <p:sp>
        <p:nvSpPr>
          <p:cNvPr id="3" name="Content Placeholder 2">
            <a:extLst>
              <a:ext uri="{FF2B5EF4-FFF2-40B4-BE49-F238E27FC236}">
                <a16:creationId xmlns:a16="http://schemas.microsoft.com/office/drawing/2014/main" id="{2D4BC5CA-4420-3EA2-F7B7-A9AA2655524E}"/>
              </a:ext>
            </a:extLst>
          </p:cNvPr>
          <p:cNvSpPr>
            <a:spLocks noGrp="1"/>
          </p:cNvSpPr>
          <p:nvPr>
            <p:ph idx="1"/>
          </p:nvPr>
        </p:nvSpPr>
        <p:spPr/>
        <p:txBody>
          <a:bodyPr>
            <a:normAutofit/>
          </a:bodyPr>
          <a:lstStyle/>
          <a:p>
            <a:pPr marL="742950" indent="-742950">
              <a:buFont typeface="+mj-lt"/>
              <a:buAutoNum type="arabicPeriod"/>
            </a:pPr>
            <a:r>
              <a:rPr lang="en-US" sz="4000" dirty="0"/>
              <a:t>Unzip </a:t>
            </a:r>
            <a:r>
              <a:rPr lang="en-US" sz="4000" dirty="0" err="1"/>
              <a:t>MS_db_data.zip</a:t>
            </a:r>
            <a:endParaRPr lang="en-US" sz="4000" dirty="0"/>
          </a:p>
          <a:p>
            <a:pPr marL="742950" indent="-742950">
              <a:buFont typeface="+mj-lt"/>
              <a:buAutoNum type="arabicPeriod"/>
            </a:pPr>
            <a:r>
              <a:rPr lang="en-US" sz="4000" dirty="0"/>
              <a:t>Place unzipped “data” folder into “exercises” folder in your course contents folder</a:t>
            </a:r>
          </a:p>
          <a:p>
            <a:pPr marL="0" indent="0">
              <a:buNone/>
            </a:pPr>
            <a:r>
              <a:rPr lang="en-US" sz="4000" dirty="0"/>
              <a:t>This will be needed to run R Markdown exercises without modification</a:t>
            </a:r>
          </a:p>
        </p:txBody>
      </p:sp>
    </p:spTree>
    <p:extLst>
      <p:ext uri="{BB962C8B-B14F-4D97-AF65-F5344CB8AC3E}">
        <p14:creationId xmlns:p14="http://schemas.microsoft.com/office/powerpoint/2010/main" val="945249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{F1ACBB08-4656-0242-9521-EBC48593A304}tf10001061</Template>
  <TotalTime>1440</TotalTime>
  <Words>704</Words>
  <Application>Microsoft Macintosh PowerPoint</Application>
  <PresentationFormat>Widescreen</PresentationFormat>
  <Paragraphs>52</Paragraphs>
  <Slides>11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Arial,Sans-Serif</vt:lpstr>
      <vt:lpstr>Arial</vt:lpstr>
      <vt:lpstr>Arial Narrow</vt:lpstr>
      <vt:lpstr>Calibri</vt:lpstr>
      <vt:lpstr>Tw Cen MT</vt:lpstr>
      <vt:lpstr>Tw Cen MT Condensed</vt:lpstr>
      <vt:lpstr>Wingdings 3</vt:lpstr>
      <vt:lpstr>Integral</vt:lpstr>
      <vt:lpstr>Introduction and Setup</vt:lpstr>
      <vt:lpstr>Course Goals and Objectives</vt:lpstr>
      <vt:lpstr>Sessions</vt:lpstr>
      <vt:lpstr>Course Setup: Get Materials</vt:lpstr>
      <vt:lpstr>Course Setup: Create Project With Existing Directory</vt:lpstr>
      <vt:lpstr>Course Setup: Create Project With Existing Directory</vt:lpstr>
      <vt:lpstr>Course Setup: Create Project from Version Control If you already have Git Installed</vt:lpstr>
      <vt:lpstr>Course Setup: Create Project from Version Control If you already have Git Installed</vt:lpstr>
      <vt:lpstr>Course Setup</vt:lpstr>
      <vt:lpstr>Exercise</vt:lpstr>
      <vt:lpstr>Tips for learning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Markdown</dc:title>
  <dc:creator>Patrick C Mathias</dc:creator>
  <cp:lastModifiedBy>Patrick C Mathias</cp:lastModifiedBy>
  <cp:revision>11</cp:revision>
  <dcterms:created xsi:type="dcterms:W3CDTF">2023-03-27T05:37:36Z</dcterms:created>
  <dcterms:modified xsi:type="dcterms:W3CDTF">2023-04-01T16:26:22Z</dcterms:modified>
</cp:coreProperties>
</file>