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0" r:id="rId3"/>
    <p:sldId id="290" r:id="rId4"/>
    <p:sldId id="258" r:id="rId5"/>
    <p:sldId id="266" r:id="rId6"/>
    <p:sldId id="291" r:id="rId7"/>
    <p:sldId id="262" r:id="rId8"/>
    <p:sldId id="282" r:id="rId9"/>
    <p:sldId id="292" r:id="rId10"/>
    <p:sldId id="293" r:id="rId11"/>
    <p:sldId id="303" r:id="rId12"/>
    <p:sldId id="304" r:id="rId13"/>
    <p:sldId id="284" r:id="rId14"/>
    <p:sldId id="267" r:id="rId15"/>
    <p:sldId id="268" r:id="rId16"/>
    <p:sldId id="269" r:id="rId17"/>
    <p:sldId id="273" r:id="rId18"/>
    <p:sldId id="274" r:id="rId19"/>
    <p:sldId id="294" r:id="rId20"/>
    <p:sldId id="295" r:id="rId21"/>
    <p:sldId id="276" r:id="rId22"/>
    <p:sldId id="296" r:id="rId23"/>
    <p:sldId id="305" r:id="rId24"/>
    <p:sldId id="297" r:id="rId25"/>
    <p:sldId id="298" r:id="rId26"/>
    <p:sldId id="301" r:id="rId27"/>
    <p:sldId id="287" r:id="rId28"/>
    <p:sldId id="288" r:id="rId29"/>
    <p:sldId id="30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5580C-6DA4-FF41-BA4A-7817A35F115F}" v="5" dt="2023-03-28T16:52:54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78776"/>
  </p:normalViewPr>
  <p:slideViewPr>
    <p:cSldViewPr snapToGrid="0">
      <p:cViewPr varScale="1">
        <p:scale>
          <a:sx n="99" d="100"/>
          <a:sy n="99" d="100"/>
        </p:scale>
        <p:origin x="1592" y="184"/>
      </p:cViewPr>
      <p:guideLst>
        <p:guide orient="horz" pos="2160"/>
        <p:guide pos="7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C Mathias" userId="1f09a1f0-1fe3-4224-a48c-12494ec224fd" providerId="ADAL" clId="{5C85580C-6DA4-FF41-BA4A-7817A35F115F}"/>
    <pc:docChg chg="custSel addSld delSld modSld">
      <pc:chgData name="Patrick C Mathias" userId="1f09a1f0-1fe3-4224-a48c-12494ec224fd" providerId="ADAL" clId="{5C85580C-6DA4-FF41-BA4A-7817A35F115F}" dt="2023-03-28T16:54:05.432" v="449" actId="20577"/>
      <pc:docMkLst>
        <pc:docMk/>
      </pc:docMkLst>
      <pc:sldChg chg="modSp mod">
        <pc:chgData name="Patrick C Mathias" userId="1f09a1f0-1fe3-4224-a48c-12494ec224fd" providerId="ADAL" clId="{5C85580C-6DA4-FF41-BA4A-7817A35F115F}" dt="2023-03-28T16:02:55.658" v="23" actId="20577"/>
        <pc:sldMkLst>
          <pc:docMk/>
          <pc:sldMk cId="1660883915" sldId="256"/>
        </pc:sldMkLst>
        <pc:spChg chg="mod">
          <ac:chgData name="Patrick C Mathias" userId="1f09a1f0-1fe3-4224-a48c-12494ec224fd" providerId="ADAL" clId="{5C85580C-6DA4-FF41-BA4A-7817A35F115F}" dt="2023-03-28T16:02:55.658" v="23" actId="20577"/>
          <ac:spMkLst>
            <pc:docMk/>
            <pc:sldMk cId="1660883915" sldId="256"/>
            <ac:spMk id="2" creationId="{30B5DF71-BFC3-7480-D797-4206E8CD561B}"/>
          </ac:spMkLst>
        </pc:spChg>
        <pc:spChg chg="mod">
          <ac:chgData name="Patrick C Mathias" userId="1f09a1f0-1fe3-4224-a48c-12494ec224fd" providerId="ADAL" clId="{5C85580C-6DA4-FF41-BA4A-7817A35F115F}" dt="2023-03-28T16:02:17.047" v="4" actId="255"/>
          <ac:spMkLst>
            <pc:docMk/>
            <pc:sldMk cId="1660883915" sldId="256"/>
            <ac:spMk id="3" creationId="{B1C75C9D-DB68-B3C6-A29C-48C3AF40164E}"/>
          </ac:spMkLst>
        </pc:spChg>
      </pc:sldChg>
      <pc:sldChg chg="del">
        <pc:chgData name="Patrick C Mathias" userId="1f09a1f0-1fe3-4224-a48c-12494ec224fd" providerId="ADAL" clId="{5C85580C-6DA4-FF41-BA4A-7817A35F115F}" dt="2023-03-28T16:03:25.094" v="39" actId="2696"/>
        <pc:sldMkLst>
          <pc:docMk/>
          <pc:sldMk cId="1506330944" sldId="257"/>
        </pc:sldMkLst>
      </pc:sldChg>
      <pc:sldChg chg="modSp mod">
        <pc:chgData name="Patrick C Mathias" userId="1f09a1f0-1fe3-4224-a48c-12494ec224fd" providerId="ADAL" clId="{5C85580C-6DA4-FF41-BA4A-7817A35F115F}" dt="2023-03-28T16:04:09.200" v="106" actId="20577"/>
        <pc:sldMkLst>
          <pc:docMk/>
          <pc:sldMk cId="3187770028" sldId="258"/>
        </pc:sldMkLst>
        <pc:spChg chg="mod">
          <ac:chgData name="Patrick C Mathias" userId="1f09a1f0-1fe3-4224-a48c-12494ec224fd" providerId="ADAL" clId="{5C85580C-6DA4-FF41-BA4A-7817A35F115F}" dt="2023-03-28T16:04:09.200" v="106" actId="20577"/>
          <ac:spMkLst>
            <pc:docMk/>
            <pc:sldMk cId="3187770028" sldId="258"/>
            <ac:spMk id="3" creationId="{DA4DE606-8A31-BBB5-2394-641A0F7AB7F1}"/>
          </ac:spMkLst>
        </pc:spChg>
      </pc:sldChg>
      <pc:sldChg chg="modSp mod">
        <pc:chgData name="Patrick C Mathias" userId="1f09a1f0-1fe3-4224-a48c-12494ec224fd" providerId="ADAL" clId="{5C85580C-6DA4-FF41-BA4A-7817A35F115F}" dt="2023-03-28T16:31:35.118" v="144" actId="20577"/>
        <pc:sldMkLst>
          <pc:docMk/>
          <pc:sldMk cId="4277860482" sldId="262"/>
        </pc:sldMkLst>
        <pc:spChg chg="mod">
          <ac:chgData name="Patrick C Mathias" userId="1f09a1f0-1fe3-4224-a48c-12494ec224fd" providerId="ADAL" clId="{5C85580C-6DA4-FF41-BA4A-7817A35F115F}" dt="2023-03-28T16:31:35.118" v="144" actId="20577"/>
          <ac:spMkLst>
            <pc:docMk/>
            <pc:sldMk cId="4277860482" sldId="262"/>
            <ac:spMk id="3" creationId="{AE00B805-2DCB-C372-B130-97C684026D1E}"/>
          </ac:spMkLst>
        </pc:spChg>
      </pc:sldChg>
      <pc:sldChg chg="modSp mod">
        <pc:chgData name="Patrick C Mathias" userId="1f09a1f0-1fe3-4224-a48c-12494ec224fd" providerId="ADAL" clId="{5C85580C-6DA4-FF41-BA4A-7817A35F115F}" dt="2023-03-28T16:03:51.932" v="102" actId="20577"/>
        <pc:sldMkLst>
          <pc:docMk/>
          <pc:sldMk cId="837790006" sldId="280"/>
        </pc:sldMkLst>
        <pc:spChg chg="mod">
          <ac:chgData name="Patrick C Mathias" userId="1f09a1f0-1fe3-4224-a48c-12494ec224fd" providerId="ADAL" clId="{5C85580C-6DA4-FF41-BA4A-7817A35F115F}" dt="2023-03-28T16:03:51.932" v="102" actId="20577"/>
          <ac:spMkLst>
            <pc:docMk/>
            <pc:sldMk cId="837790006" sldId="280"/>
            <ac:spMk id="3" creationId="{463D0C4E-A7D1-6DE7-83BC-754DCC29C06C}"/>
          </ac:spMkLst>
        </pc:spChg>
      </pc:sldChg>
      <pc:sldChg chg="modNotesTx">
        <pc:chgData name="Patrick C Mathias" userId="1f09a1f0-1fe3-4224-a48c-12494ec224fd" providerId="ADAL" clId="{5C85580C-6DA4-FF41-BA4A-7817A35F115F}" dt="2023-03-28T16:34:52.177" v="145" actId="20577"/>
        <pc:sldMkLst>
          <pc:docMk/>
          <pc:sldMk cId="3685135545" sldId="293"/>
        </pc:sldMkLst>
      </pc:sldChg>
      <pc:sldChg chg="modNotesTx">
        <pc:chgData name="Patrick C Mathias" userId="1f09a1f0-1fe3-4224-a48c-12494ec224fd" providerId="ADAL" clId="{5C85580C-6DA4-FF41-BA4A-7817A35F115F}" dt="2023-03-28T16:42:24.027" v="217" actId="20577"/>
        <pc:sldMkLst>
          <pc:docMk/>
          <pc:sldMk cId="536603292" sldId="294"/>
        </pc:sldMkLst>
      </pc:sldChg>
      <pc:sldChg chg="del">
        <pc:chgData name="Patrick C Mathias" userId="1f09a1f0-1fe3-4224-a48c-12494ec224fd" providerId="ADAL" clId="{5C85580C-6DA4-FF41-BA4A-7817A35F115F}" dt="2023-03-28T16:04:00.623" v="104" actId="2696"/>
        <pc:sldMkLst>
          <pc:docMk/>
          <pc:sldMk cId="937325507" sldId="299"/>
        </pc:sldMkLst>
      </pc:sldChg>
      <pc:sldChg chg="add">
        <pc:chgData name="Patrick C Mathias" userId="1f09a1f0-1fe3-4224-a48c-12494ec224fd" providerId="ADAL" clId="{5C85580C-6DA4-FF41-BA4A-7817A35F115F}" dt="2023-03-28T16:03:58.931" v="103"/>
        <pc:sldMkLst>
          <pc:docMk/>
          <pc:sldMk cId="1354650583" sldId="302"/>
        </pc:sldMkLst>
      </pc:sldChg>
      <pc:sldChg chg="modSp add mod">
        <pc:chgData name="Patrick C Mathias" userId="1f09a1f0-1fe3-4224-a48c-12494ec224fd" providerId="ADAL" clId="{5C85580C-6DA4-FF41-BA4A-7817A35F115F}" dt="2023-03-28T16:39:24.487" v="202" actId="1076"/>
        <pc:sldMkLst>
          <pc:docMk/>
          <pc:sldMk cId="4110319978" sldId="303"/>
        </pc:sldMkLst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3" creationId="{1ADCA517-FBA3-AE7F-F1B2-CBF36EC5717B}"/>
          </ac:spMkLst>
        </pc:spChg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38:46.832" v="160" actId="20577"/>
          <ac:spMkLst>
            <pc:docMk/>
            <pc:sldMk cId="4110319978" sldId="303"/>
            <ac:spMk id="6" creationId="{9E20548E-5443-BF2B-CBA1-C25ADD18CBC1}"/>
          </ac:spMkLst>
        </pc:spChg>
      </pc:sldChg>
      <pc:sldChg chg="modSp add mod">
        <pc:chgData name="Patrick C Mathias" userId="1f09a1f0-1fe3-4224-a48c-12494ec224fd" providerId="ADAL" clId="{5C85580C-6DA4-FF41-BA4A-7817A35F115F}" dt="2023-03-28T16:40:08.897" v="216" actId="20577"/>
        <pc:sldMkLst>
          <pc:docMk/>
          <pc:sldMk cId="3611154497" sldId="304"/>
        </pc:sldMkLst>
        <pc:spChg chg="mod">
          <ac:chgData name="Patrick C Mathias" userId="1f09a1f0-1fe3-4224-a48c-12494ec224fd" providerId="ADAL" clId="{5C85580C-6DA4-FF41-BA4A-7817A35F115F}" dt="2023-03-28T16:40:08.897" v="216" actId="20577"/>
          <ac:spMkLst>
            <pc:docMk/>
            <pc:sldMk cId="3611154497" sldId="304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40:05.418" v="210" actId="20577"/>
          <ac:spMkLst>
            <pc:docMk/>
            <pc:sldMk cId="3611154497" sldId="304"/>
            <ac:spMk id="6" creationId="{9E20548E-5443-BF2B-CBA1-C25ADD18CBC1}"/>
          </ac:spMkLst>
        </pc:spChg>
      </pc:sldChg>
      <pc:sldChg chg="addSp delSp modSp add mod">
        <pc:chgData name="Patrick C Mathias" userId="1f09a1f0-1fe3-4224-a48c-12494ec224fd" providerId="ADAL" clId="{5C85580C-6DA4-FF41-BA4A-7817A35F115F}" dt="2023-03-28T16:54:05.432" v="449" actId="20577"/>
        <pc:sldMkLst>
          <pc:docMk/>
          <pc:sldMk cId="3374715567" sldId="305"/>
        </pc:sldMkLst>
        <pc:spChg chg="mod">
          <ac:chgData name="Patrick C Mathias" userId="1f09a1f0-1fe3-4224-a48c-12494ec224fd" providerId="ADAL" clId="{5C85580C-6DA4-FF41-BA4A-7817A35F115F}" dt="2023-03-28T16:54:05.432" v="449" actId="20577"/>
          <ac:spMkLst>
            <pc:docMk/>
            <pc:sldMk cId="3374715567" sldId="305"/>
            <ac:spMk id="2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6:08.400" v="266" actId="1076"/>
          <ac:spMkLst>
            <pc:docMk/>
            <pc:sldMk cId="3374715567" sldId="305"/>
            <ac:spMk id="3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7:55.915" v="312" actId="1076"/>
          <ac:spMkLst>
            <pc:docMk/>
            <pc:sldMk cId="3374715567" sldId="305"/>
            <ac:spMk id="4" creationId="{1C5120AB-F0F5-95B5-AD87-6FCD922ABD8C}"/>
          </ac:spMkLst>
        </pc:spChg>
        <pc:spChg chg="mod">
          <ac:chgData name="Patrick C Mathias" userId="1f09a1f0-1fe3-4224-a48c-12494ec224fd" providerId="ADAL" clId="{5C85580C-6DA4-FF41-BA4A-7817A35F115F}" dt="2023-03-28T16:48:12.224" v="325" actId="20577"/>
          <ac:spMkLst>
            <pc:docMk/>
            <pc:sldMk cId="3374715567" sldId="305"/>
            <ac:spMk id="5" creationId="{7DB73F58-14B9-7298-C697-616848EFC842}"/>
          </ac:spMkLst>
        </pc:spChg>
        <pc:spChg chg="mod">
          <ac:chgData name="Patrick C Mathias" userId="1f09a1f0-1fe3-4224-a48c-12494ec224fd" providerId="ADAL" clId="{5C85580C-6DA4-FF41-BA4A-7817A35F115F}" dt="2023-03-28T16:46:24.399" v="269" actId="1076"/>
          <ac:spMkLst>
            <pc:docMk/>
            <pc:sldMk cId="3374715567" sldId="305"/>
            <ac:spMk id="6" creationId="{5A3D3B02-B94A-2599-3386-C8325B89BFF5}"/>
          </ac:spMkLst>
        </pc:spChg>
        <pc:spChg chg="mod">
          <ac:chgData name="Patrick C Mathias" userId="1f09a1f0-1fe3-4224-a48c-12494ec224fd" providerId="ADAL" clId="{5C85580C-6DA4-FF41-BA4A-7817A35F115F}" dt="2023-03-28T16:46:28.083" v="270" actId="1076"/>
          <ac:spMkLst>
            <pc:docMk/>
            <pc:sldMk cId="3374715567" sldId="305"/>
            <ac:spMk id="7" creationId="{11BC01FF-6194-DF0F-BDC7-5CAA16792A04}"/>
          </ac:spMkLst>
        </pc:spChg>
        <pc:spChg chg="del">
          <ac:chgData name="Patrick C Mathias" userId="1f09a1f0-1fe3-4224-a48c-12494ec224fd" providerId="ADAL" clId="{5C85580C-6DA4-FF41-BA4A-7817A35F115F}" dt="2023-03-28T16:45:29.147" v="256" actId="478"/>
          <ac:spMkLst>
            <pc:docMk/>
            <pc:sldMk cId="3374715567" sldId="305"/>
            <ac:spMk id="8" creationId="{B161E16C-BDCB-1983-62F5-271963A88F33}"/>
          </ac:spMkLst>
        </pc:spChg>
        <pc:spChg chg="del">
          <ac:chgData name="Patrick C Mathias" userId="1f09a1f0-1fe3-4224-a48c-12494ec224fd" providerId="ADAL" clId="{5C85580C-6DA4-FF41-BA4A-7817A35F115F}" dt="2023-03-28T16:45:27.339" v="255" actId="478"/>
          <ac:spMkLst>
            <pc:docMk/>
            <pc:sldMk cId="3374715567" sldId="305"/>
            <ac:spMk id="9" creationId="{ACCE6540-2F7C-3405-D753-0CDD815CC1E2}"/>
          </ac:spMkLst>
        </pc:spChg>
        <pc:spChg chg="mod">
          <ac:chgData name="Patrick C Mathias" userId="1f09a1f0-1fe3-4224-a48c-12494ec224fd" providerId="ADAL" clId="{5C85580C-6DA4-FF41-BA4A-7817A35F115F}" dt="2023-03-28T16:47:47.367" v="311" actId="207"/>
          <ac:spMkLst>
            <pc:docMk/>
            <pc:sldMk cId="3374715567" sldId="305"/>
            <ac:spMk id="10" creationId="{34C86893-F90F-BE38-A2DF-F18F6645D2B4}"/>
          </ac:spMkLst>
        </pc:spChg>
        <pc:spChg chg="mod">
          <ac:chgData name="Patrick C Mathias" userId="1f09a1f0-1fe3-4224-a48c-12494ec224fd" providerId="ADAL" clId="{5C85580C-6DA4-FF41-BA4A-7817A35F115F}" dt="2023-03-28T16:47:37.318" v="310" actId="1076"/>
          <ac:spMkLst>
            <pc:docMk/>
            <pc:sldMk cId="3374715567" sldId="305"/>
            <ac:spMk id="11" creationId="{EF824E0B-7B40-57F4-7920-4EE94947E899}"/>
          </ac:spMkLst>
        </pc:spChg>
        <pc:spChg chg="add mod">
          <ac:chgData name="Patrick C Mathias" userId="1f09a1f0-1fe3-4224-a48c-12494ec224fd" providerId="ADAL" clId="{5C85580C-6DA4-FF41-BA4A-7817A35F115F}" dt="2023-03-28T16:53:46.864" v="426" actId="1076"/>
          <ac:spMkLst>
            <pc:docMk/>
            <pc:sldMk cId="3374715567" sldId="305"/>
            <ac:spMk id="12" creationId="{F0A50C0A-0BE3-03DA-16D3-7DE4A62B5806}"/>
          </ac:spMkLst>
        </pc:spChg>
      </pc:sldChg>
    </pc:docChg>
  </pc:docChgLst>
  <pc:docChgLst>
    <pc:chgData name="Patrick C Mathias" userId="1f09a1f0-1fe3-4224-a48c-12494ec224fd" providerId="ADAL" clId="{37C09DC7-01A6-E34C-AFB3-63E13D899692}"/>
    <pc:docChg chg="modSld">
      <pc:chgData name="Patrick C Mathias" userId="1f09a1f0-1fe3-4224-a48c-12494ec224fd" providerId="ADAL" clId="{37C09DC7-01A6-E34C-AFB3-63E13D899692}" dt="2023-03-28T16:58:08.208" v="0" actId="20577"/>
      <pc:docMkLst>
        <pc:docMk/>
      </pc:docMkLst>
      <pc:sldChg chg="modNotesTx">
        <pc:chgData name="Patrick C Mathias" userId="1f09a1f0-1fe3-4224-a48c-12494ec224fd" providerId="ADAL" clId="{37C09DC7-01A6-E34C-AFB3-63E13D899692}" dt="2023-03-28T16:58:08.208" v="0" actId="20577"/>
        <pc:sldMkLst>
          <pc:docMk/>
          <pc:sldMk cId="1841415109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machinery that allows us to capture this whole process in a way that is reproducible and also can communicate 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is your turn to apply this same code for the batches and peaks file types to generate </a:t>
            </a:r>
            <a:r>
              <a:rPr lang="en-US" dirty="0" err="1"/>
              <a:t>dataframes</a:t>
            </a:r>
            <a:r>
              <a:rPr lang="en-US" dirty="0"/>
              <a:t> for those data.</a:t>
            </a:r>
          </a:p>
          <a:p>
            <a:r>
              <a:rPr lang="en-US" dirty="0"/>
              <a:t>1. Use the `</a:t>
            </a:r>
            <a:r>
              <a:rPr lang="en-US" dirty="0" err="1"/>
              <a:t>dir_ls</a:t>
            </a:r>
            <a:r>
              <a:rPr lang="en-US" dirty="0"/>
              <a:t>()` function to read the filenames for the batches and the peaks types of files into vectors</a:t>
            </a:r>
          </a:p>
          <a:p>
            <a:r>
              <a:rPr lang="en-US" dirty="0"/>
              <a:t>2. 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`</a:t>
            </a:r>
            <a:r>
              <a:rPr lang="en-US" dirty="0" err="1"/>
              <a:t>read_csv</a:t>
            </a:r>
            <a:r>
              <a:rPr lang="en-US" dirty="0"/>
              <a:t>()` and `</a:t>
            </a:r>
            <a:r>
              <a:rPr lang="en-US" dirty="0" err="1"/>
              <a:t>map_dfr</a:t>
            </a:r>
            <a:r>
              <a:rPr lang="en-US" dirty="0"/>
              <a:t>()`</a:t>
            </a:r>
          </a:p>
          <a:p>
            <a:r>
              <a:rPr lang="en-US" dirty="0"/>
              <a:t>3. Clean the column names</a:t>
            </a:r>
          </a:p>
          <a:p>
            <a:r>
              <a:rPr lang="en-US" dirty="0"/>
              <a:t>4. 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irke/jani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files: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Databases to Dashboards</a:t>
            </a:r>
          </a:p>
          <a:p>
            <a:r>
              <a:rPr lang="en-US" sz="3200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"B1:D6")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6514448" y="4222944"/>
            <a:ext cx="3040136" cy="1323438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6514447" y="4281658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cell range</a:t>
            </a:r>
          </a:p>
        </p:txBody>
      </p:sp>
    </p:spTree>
    <p:extLst>
      <p:ext uri="{BB962C8B-B14F-4D97-AF65-F5344CB8AC3E}">
        <p14:creationId xmlns:p14="http://schemas.microsoft.com/office/powerpoint/2010/main" val="368513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("B:D"))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519077"/>
            <a:ext cx="30401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columns</a:t>
            </a:r>
          </a:p>
        </p:txBody>
      </p:sp>
    </p:spTree>
    <p:extLst>
      <p:ext uri="{BB962C8B-B14F-4D97-AF65-F5344CB8AC3E}">
        <p14:creationId xmlns:p14="http://schemas.microsoft.com/office/powerpoint/2010/main" val="41103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(5:25))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796075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rows</a:t>
            </a:r>
          </a:p>
        </p:txBody>
      </p:sp>
    </p:spTree>
    <p:extLst>
      <p:ext uri="{BB962C8B-B14F-4D97-AF65-F5344CB8AC3E}">
        <p14:creationId xmlns:p14="http://schemas.microsoft.com/office/powerpoint/2010/main" val="361115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examine the "2017-01-06.xlsx" file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read this file into a data frame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View a summary of the imported data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Now read in only the first 5 columns of the samples worksheet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</a:t>
            </a:r>
            <a:r>
              <a:rPr lang="en-US" sz="2800" dirty="0"/>
              <a:t>arguments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Review the first 6 lines of the imported data</a:t>
            </a:r>
          </a:p>
        </p:txBody>
      </p:sp>
    </p:spTree>
    <p:extLst>
      <p:ext uri="{BB962C8B-B14F-4D97-AF65-F5344CB8AC3E}">
        <p14:creationId xmlns:p14="http://schemas.microsoft.com/office/powerpoint/2010/main" val="138104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  <a:r>
              <a:rPr dirty="0"/>
              <a:t> dirty data with 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hlinkClick r:id="rId2"/>
              </a:rPr>
              <a:t>janitor package</a:t>
            </a:r>
          </a:p>
          <a:p>
            <a:pPr lvl="1"/>
            <a:r>
              <a:rPr dirty="0" err="1">
                <a:latin typeface="Courier"/>
              </a:rPr>
              <a:t>clean_names</a:t>
            </a:r>
            <a:r>
              <a:rPr dirty="0">
                <a:latin typeface="Courier"/>
              </a:rPr>
              <a:t>()</a:t>
            </a:r>
            <a:r>
              <a:rPr dirty="0"/>
              <a:t> will reformat column names to conform to the </a:t>
            </a:r>
            <a:r>
              <a:rPr dirty="0" err="1"/>
              <a:t>tidyverse</a:t>
            </a:r>
            <a:r>
              <a:rPr dirty="0"/>
              <a:t> style guide: spaces are replaced with underscores &amp; uppercase letters are converted to lowercase</a:t>
            </a:r>
          </a:p>
          <a:p>
            <a:pPr lvl="1"/>
            <a:r>
              <a:rPr dirty="0"/>
              <a:t>empty rows and columns are removed with </a:t>
            </a:r>
            <a:r>
              <a:rPr dirty="0" err="1">
                <a:latin typeface="Courier"/>
              </a:rPr>
              <a:t>remove_empty_rows</a:t>
            </a:r>
            <a:r>
              <a:rPr dirty="0">
                <a:latin typeface="Courier"/>
              </a:rPr>
              <a:t>()</a:t>
            </a:r>
            <a:r>
              <a:rPr dirty="0"/>
              <a:t> or </a:t>
            </a:r>
            <a:r>
              <a:rPr dirty="0" err="1">
                <a:latin typeface="Courier"/>
              </a:rPr>
              <a:t>remove_empty_columns</a:t>
            </a:r>
            <a:r>
              <a:rPr dirty="0">
                <a:latin typeface="Courier"/>
              </a:rPr>
              <a:t>()</a:t>
            </a:r>
          </a:p>
          <a:p>
            <a:pPr lvl="1"/>
            <a:r>
              <a:rPr dirty="0" err="1">
                <a:latin typeface="Courier"/>
              </a:rPr>
              <a:t>tabyl</a:t>
            </a:r>
            <a:r>
              <a:rPr dirty="0">
                <a:latin typeface="Courier"/>
              </a:rPr>
              <a:t>(variable)</a:t>
            </a:r>
            <a:r>
              <a:rPr dirty="0"/>
              <a:t> will tabulate into a data frame based on 1-3 variables supplied to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94" y="2807635"/>
            <a:ext cx="10652612" cy="231289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indent="0">
              <a:buNone/>
            </a:pPr>
            <a:r>
              <a:rPr dirty="0">
                <a:solidFill>
                  <a:srgbClr val="06287E"/>
                </a:solidFill>
                <a:latin typeface="Monaco" pitchFamily="2" charset="77"/>
              </a:rPr>
              <a:t>library</a:t>
            </a:r>
            <a:r>
              <a:rPr dirty="0">
                <a:latin typeface="Monaco" pitchFamily="2" charset="77"/>
              </a:rPr>
              <a:t>(janitor)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read_excel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"data/</a:t>
            </a:r>
            <a:r>
              <a:rPr lang="en-US" dirty="0">
                <a:solidFill>
                  <a:srgbClr val="4070A0"/>
                </a:solidFill>
                <a:latin typeface="Monaco" pitchFamily="2" charset="77"/>
              </a:rPr>
              <a:t>2017-01-06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.xlsx"</a:t>
            </a:r>
            <a:r>
              <a:rPr dirty="0">
                <a:latin typeface="Monaco" pitchFamily="2" charset="77"/>
              </a:rPr>
              <a:t>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b="1" dirty="0" err="1">
                <a:solidFill>
                  <a:schemeClr val="accent1"/>
                </a:solidFill>
                <a:latin typeface="Monaco" pitchFamily="2" charset="77"/>
              </a:rPr>
              <a:t>clean_names</a:t>
            </a:r>
            <a:r>
              <a:rPr b="1" dirty="0">
                <a:solidFill>
                  <a:schemeClr val="accent1"/>
                </a:solidFill>
                <a:latin typeface="Monaco" pitchFamily="2" charset="77"/>
              </a:rPr>
              <a:t>()</a:t>
            </a:r>
            <a:br>
              <a:rPr dirty="0">
                <a:latin typeface="Monaco" pitchFamily="2" charset="77"/>
              </a:rPr>
            </a:br>
            <a:r>
              <a:rPr dirty="0">
                <a:solidFill>
                  <a:srgbClr val="06287E"/>
                </a:solidFill>
                <a:latin typeface="Monaco" pitchFamily="2" charset="77"/>
              </a:rPr>
              <a:t>head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9F4DD43-C81A-6F08-3EE4-79C71FBB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5" y="1964765"/>
            <a:ext cx="4013200" cy="46228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26EF7D3-818B-A481-9B6E-0B15F196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37" y="1991659"/>
            <a:ext cx="4254500" cy="46609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E2E3AB4-5042-643D-543E-2B0D5FC33111}"/>
              </a:ext>
            </a:extLst>
          </p:cNvPr>
          <p:cNvSpPr/>
          <p:nvPr/>
        </p:nvSpPr>
        <p:spPr>
          <a:xfrm>
            <a:off x="5486400" y="4074459"/>
            <a:ext cx="1116106" cy="79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iteration when reading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Scenario:</a:t>
            </a:r>
          </a:p>
          <a:p>
            <a:pPr lvl="1"/>
            <a:r>
              <a:rPr lang="en-US" dirty="0"/>
              <a:t>Y</a:t>
            </a:r>
            <a:r>
              <a:rPr dirty="0"/>
              <a:t>ou have 12 months of data in 12 different files</a:t>
            </a:r>
          </a:p>
          <a:p>
            <a:pPr lvl="1"/>
            <a:r>
              <a:rPr lang="en-US" dirty="0"/>
              <a:t>Y</a:t>
            </a:r>
            <a:r>
              <a:rPr dirty="0"/>
              <a:t>ou want to create a single data frame that includes the data</a:t>
            </a:r>
          </a:p>
          <a:p>
            <a:pPr lvl="1"/>
            <a:r>
              <a:rPr lang="en-US" dirty="0"/>
              <a:t>F</a:t>
            </a:r>
            <a:r>
              <a:rPr dirty="0"/>
              <a:t>iles are named systematically and have the same structure &amp; column names</a:t>
            </a:r>
          </a:p>
          <a:p>
            <a:pPr marL="0" indent="0">
              <a:buNone/>
            </a:pPr>
            <a:r>
              <a:rPr dirty="0"/>
              <a:t>Perfect scenario to iterate through a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Purrr package and map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sz="2800" dirty="0">
                <a:hlinkClick r:id="rId2"/>
              </a:rPr>
              <a:t>purrr package</a:t>
            </a:r>
            <a:r>
              <a:rPr sz="2800" dirty="0"/>
              <a:t> has a variety of </a:t>
            </a:r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1"/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2"/>
            <a:r>
              <a:rPr sz="2800" dirty="0"/>
              <a:t>take a vector as an input</a:t>
            </a:r>
          </a:p>
          <a:p>
            <a:pPr lvl="2"/>
            <a:r>
              <a:rPr sz="2800" dirty="0"/>
              <a:t>apply a function to elements of the vector</a:t>
            </a:r>
          </a:p>
          <a:p>
            <a:pPr lvl="2"/>
            <a:r>
              <a:rPr sz="2800" dirty="0"/>
              <a:t>return a vector of identical length to the input vector</a:t>
            </a:r>
            <a:endParaRPr lang="en-US" sz="2800" dirty="0"/>
          </a:p>
          <a:p>
            <a:pPr lvl="2"/>
            <a:r>
              <a:rPr lang="en-US" sz="2800" dirty="0"/>
              <a:t>selected based on type of output wanted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3340057" y="3520617"/>
            <a:ext cx="3706202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3340056" y="3264870"/>
            <a:ext cx="370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solidFill>
                  <a:srgbClr val="06287E"/>
                </a:solidFill>
                <a:latin typeface="Monaco" pitchFamily="2" charset="77"/>
              </a:rPr>
              <a:t>map_dbl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mean)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2774745" y="2007712"/>
            <a:ext cx="1858921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2774744" y="202675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102716" y="2018222"/>
            <a:ext cx="1997794" cy="1246648"/>
          </a:xfrm>
          <a:prstGeom prst="wedgeRoundRectCallout">
            <a:avLst>
              <a:gd name="adj1" fmla="val -44905"/>
              <a:gd name="adj2" fmla="val 832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121825" y="2026752"/>
            <a:ext cx="19786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16873D-D438-77D2-BD94-A255CEFDEF95}"/>
              </a:ext>
            </a:extLst>
          </p:cNvPr>
          <p:cNvSpPr/>
          <p:nvPr/>
        </p:nvSpPr>
        <p:spPr>
          <a:xfrm>
            <a:off x="4134879" y="4601512"/>
            <a:ext cx="1858921" cy="1200329"/>
          </a:xfrm>
          <a:prstGeom prst="wedgeRoundRectCallout">
            <a:avLst>
              <a:gd name="adj1" fmla="val -1869"/>
              <a:gd name="adj2" fmla="val -94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5B294-F900-C3A4-A5D2-1D4643C8B765}"/>
              </a:ext>
            </a:extLst>
          </p:cNvPr>
          <p:cNvSpPr txBox="1"/>
          <p:nvPr/>
        </p:nvSpPr>
        <p:spPr>
          <a:xfrm>
            <a:off x="4134878" y="4611107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 input</a:t>
            </a:r>
          </a:p>
        </p:txBody>
      </p:sp>
    </p:spTree>
    <p:extLst>
      <p:ext uri="{BB962C8B-B14F-4D97-AF65-F5344CB8AC3E}">
        <p14:creationId xmlns:p14="http://schemas.microsoft.com/office/powerpoint/2010/main" val="5366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76D8-00E9-BF47-43E6-70588CA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example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A299ED-74A8-5D70-CB51-73A3C7C6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319755" y="3141219"/>
            <a:ext cx="4406900" cy="3263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5FFC6E-0409-6D63-D9E9-FC9865BDFCB9}"/>
              </a:ext>
            </a:extLst>
          </p:cNvPr>
          <p:cNvGrpSpPr/>
          <p:nvPr/>
        </p:nvGrpSpPr>
        <p:grpSpPr>
          <a:xfrm>
            <a:off x="1024128" y="1619672"/>
            <a:ext cx="3706203" cy="971974"/>
            <a:chOff x="3340056" y="3264870"/>
            <a:chExt cx="3706203" cy="9719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D91F7A-C0A0-B59D-422B-ADF255CF79A4}"/>
                </a:ext>
              </a:extLst>
            </p:cNvPr>
            <p:cNvSpPr/>
            <p:nvPr/>
          </p:nvSpPr>
          <p:spPr>
            <a:xfrm>
              <a:off x="3340057" y="3520617"/>
              <a:ext cx="3706202" cy="716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F9C60-0267-3AE4-3A76-749EB74D8CD6}"/>
                </a:ext>
              </a:extLst>
            </p:cNvPr>
            <p:cNvSpPr txBox="1"/>
            <p:nvPr/>
          </p:nvSpPr>
          <p:spPr>
            <a:xfrm>
              <a:off x="3340056" y="3264870"/>
              <a:ext cx="3706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map_dbl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df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, mean)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0B76C8-DF4B-537F-2F6A-AB1819A9D91A}"/>
              </a:ext>
            </a:extLst>
          </p:cNvPr>
          <p:cNvSpPr txBox="1"/>
          <p:nvPr/>
        </p:nvSpPr>
        <p:spPr>
          <a:xfrm>
            <a:off x="6465346" y="3415448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$a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-0.0528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-0.5043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$c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-0.1603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df$d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 0.0678</a:t>
            </a:r>
            <a:endParaRPr lang="en-US" sz="1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7DA2ED-5544-3C8F-DD27-3CB5BFA5840B}"/>
              </a:ext>
            </a:extLst>
          </p:cNvPr>
          <p:cNvSpPr/>
          <p:nvPr/>
        </p:nvSpPr>
        <p:spPr>
          <a:xfrm>
            <a:off x="5038306" y="2070710"/>
            <a:ext cx="537883" cy="25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864C-FA4E-3F3C-5C0E-3159E02ED168}"/>
              </a:ext>
            </a:extLst>
          </p:cNvPr>
          <p:cNvSpPr txBox="1"/>
          <p:nvPr/>
        </p:nvSpPr>
        <p:spPr>
          <a:xfrm>
            <a:off x="5795442" y="1320822"/>
            <a:ext cx="451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vector, length = 4, numeric (double)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73E5816-0C15-177A-035C-1BFB10CC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52867"/>
              </p:ext>
            </p:extLst>
          </p:nvPr>
        </p:nvGraphicFramePr>
        <p:xfrm>
          <a:off x="5995204" y="1827636"/>
          <a:ext cx="41160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518536104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2029179651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1917204449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31137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8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-0.0528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-0.5043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-0.1603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73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C6EAD6-164C-2F57-808E-54C9BFC1CF23}"/>
              </a:ext>
            </a:extLst>
          </p:cNvPr>
          <p:cNvSpPr/>
          <p:nvPr/>
        </p:nvSpPr>
        <p:spPr>
          <a:xfrm>
            <a:off x="1319755" y="3141219"/>
            <a:ext cx="4406900" cy="326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accent2"/>
                </a:solidFill>
                <a:latin typeface="Monaco" pitchFamily="2" charset="77"/>
              </a:rPr>
              <a:t>df</a:t>
            </a:r>
            <a:endParaRPr lang="en-US" sz="7200" dirty="0">
              <a:solidFill>
                <a:schemeClr val="accent2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574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to use map() to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</a:t>
            </a:r>
            <a:r>
              <a:rPr sz="2800" dirty="0"/>
              <a:t>he underlying file structure must be the same: for spreadsheet-like data, columns must be in the same positions in each with consistent data types</a:t>
            </a:r>
          </a:p>
          <a:p>
            <a:pPr lvl="1"/>
            <a:r>
              <a:rPr lang="en-US" sz="2800" dirty="0"/>
              <a:t>T</a:t>
            </a:r>
            <a:r>
              <a:rPr sz="2800" dirty="0"/>
              <a:t>he files must have the same file extension</a:t>
            </a:r>
          </a:p>
          <a:p>
            <a:pPr lvl="1"/>
            <a:r>
              <a:rPr lang="en-US" sz="2800" dirty="0"/>
              <a:t>I</a:t>
            </a:r>
            <a:r>
              <a:rPr sz="2800" dirty="0"/>
              <a:t>f there are multiple different file types (with different data structures) mixed in one directory, the files must organized and named in a way to associate like data sets with like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</a:t>
            </a:r>
            <a:r>
              <a:rPr dirty="0"/>
              <a:t> package and </a:t>
            </a:r>
            <a:r>
              <a:rPr lang="en-US" dirty="0"/>
              <a:t>file operations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fs</a:t>
            </a:r>
            <a:r>
              <a:rPr sz="2800" dirty="0">
                <a:hlinkClick r:id="rId2"/>
              </a:rPr>
              <a:t> package</a:t>
            </a:r>
            <a:endParaRPr sz="2800" dirty="0"/>
          </a:p>
          <a:p>
            <a:pPr lvl="1"/>
            <a:r>
              <a:rPr lang="en-US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will return the names of files in a directory as a vector (works very nicely with </a:t>
            </a:r>
            <a:r>
              <a:rPr lang="en-US" dirty="0">
                <a:latin typeface="Courier"/>
              </a:rPr>
              <a:t>map()</a:t>
            </a:r>
            <a:r>
              <a:rPr lang="en-US" dirty="0"/>
              <a:t> </a:t>
            </a:r>
            <a:r>
              <a:rPr lang="en-US" sz="2800" dirty="0"/>
              <a:t>functions)</a:t>
            </a:r>
          </a:p>
          <a:p>
            <a:pPr lvl="1"/>
            <a:r>
              <a:rPr lang="en-US" sz="2800" dirty="0"/>
              <a:t>create and delete files with </a:t>
            </a:r>
            <a:r>
              <a:rPr lang="en-US" dirty="0" err="1">
                <a:latin typeface="Courier"/>
              </a:rPr>
              <a:t>file_create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and </a:t>
            </a:r>
            <a:r>
              <a:rPr lang="en-US" dirty="0" err="1">
                <a:latin typeface="Courier"/>
              </a:rPr>
              <a:t>file_delete</a:t>
            </a:r>
            <a:r>
              <a:rPr lang="en-US" dirty="0">
                <a:latin typeface="Courier"/>
              </a:rPr>
              <a:t>()</a:t>
            </a:r>
            <a:endParaRPr lang="en-US" sz="2800" dirty="0">
              <a:latin typeface="Courier"/>
            </a:endParaRPr>
          </a:p>
          <a:p>
            <a:pPr lvl="1"/>
            <a:r>
              <a:rPr lang="en-US" dirty="0" err="1">
                <a:latin typeface="Courier"/>
              </a:rPr>
              <a:t>file_move</a:t>
            </a:r>
            <a:r>
              <a:rPr lang="en-US" dirty="0">
                <a:latin typeface="Courier"/>
              </a:rPr>
              <a:t>()</a:t>
            </a:r>
            <a:r>
              <a:rPr lang="en-US" sz="2800" dirty="0"/>
              <a:t>essentially moves files by renaming them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consistent function naming and syntax applies to paths, directories, files, and links</a:t>
            </a:r>
          </a:p>
        </p:txBody>
      </p:sp>
    </p:spTree>
    <p:extLst>
      <p:ext uri="{BB962C8B-B14F-4D97-AF65-F5344CB8AC3E}">
        <p14:creationId xmlns:p14="http://schemas.microsoft.com/office/powerpoint/2010/main" val="258099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DIR_LS() </a:t>
            </a:r>
            <a:r>
              <a:rPr lang="en-US"/>
              <a:t>Function will List </a:t>
            </a:r>
            <a:r>
              <a:rPr lang="en-US" dirty="0"/>
              <a:t>files in a Directory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421" y="3825539"/>
            <a:ext cx="8569157" cy="89951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249904" y="5026136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249904" y="5014609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match to sample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4783204" y="2348336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4783203" y="2310068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471278" y="4958318"/>
            <a:ext cx="1954764" cy="1825955"/>
          </a:xfrm>
          <a:prstGeom prst="wedgeRoundRectCallout">
            <a:avLst>
              <a:gd name="adj1" fmla="val 2756"/>
              <a:gd name="adj2" fmla="val -76330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471278" y="4958318"/>
            <a:ext cx="19356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argument to match a pattern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0C0A-0BE3-03DA-16D3-7DE4A62B5806}"/>
              </a:ext>
            </a:extLst>
          </p:cNvPr>
          <p:cNvSpPr txBox="1"/>
          <p:nvPr/>
        </p:nvSpPr>
        <p:spPr>
          <a:xfrm>
            <a:off x="7057623" y="1831864"/>
            <a:ext cx="513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= wildcard character, i.e. match any characters followed by “_</a:t>
            </a:r>
            <a:r>
              <a:rPr lang="en-US" sz="2800" dirty="0" err="1"/>
              <a:t>s.csv</a:t>
            </a:r>
            <a:r>
              <a:rPr lang="en-US" sz="2800" dirty="0"/>
              <a:t>”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37471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02460" cy="1499616"/>
          </a:xfrm>
        </p:spPr>
        <p:txBody>
          <a:bodyPr/>
          <a:lstStyle/>
          <a:p>
            <a:r>
              <a:rPr dirty="0"/>
              <a:t>Reading </a:t>
            </a:r>
            <a:r>
              <a:rPr lang="en-US" dirty="0"/>
              <a:t>many </a:t>
            </a:r>
            <a:r>
              <a:rPr dirty="0"/>
              <a:t>data </a:t>
            </a:r>
            <a:r>
              <a:rPr lang="en-US" dirty="0"/>
              <a:t>files </a:t>
            </a:r>
            <a:r>
              <a:rPr dirty="0"/>
              <a:t>into one data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96F75-F9BA-0173-92A1-1769B21E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sz="2800" dirty="0">
                <a:latin typeface="Courier"/>
              </a:rPr>
              <a:t>map()</a:t>
            </a:r>
            <a:r>
              <a:rPr lang="en-US" sz="2800" dirty="0"/>
              <a:t> function do we want?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Output =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map_dfr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vector input do we want? How can we get this?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Filenames for a specific type of file (e.g., _s)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using glob =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function do we want to apply?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Read csv files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Reading many data files into one data 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69" y="3019043"/>
            <a:ext cx="9252563" cy="206610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 err="1">
                <a:latin typeface="Monaco" pitchFamily="2" charset="77"/>
              </a:rPr>
              <a:t>sample_file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endParaRPr lang="en-US" dirty="0">
              <a:latin typeface="Monaco" pitchFamily="2" charset="77"/>
            </a:endParaRPr>
          </a:p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map_dfr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read_csv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clean_names</a:t>
            </a:r>
            <a:r>
              <a:rPr dirty="0">
                <a:latin typeface="Monaco" pitchFamily="2" charset="77"/>
              </a:rPr>
              <a:t>()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494603" y="4662437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513713" y="4670967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only want samples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5543057" y="2023590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5543057" y="1969800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161E16C-BDCB-1983-62F5-271963A88F33}"/>
              </a:ext>
            </a:extLst>
          </p:cNvPr>
          <p:cNvSpPr/>
          <p:nvPr/>
        </p:nvSpPr>
        <p:spPr>
          <a:xfrm>
            <a:off x="645463" y="4294824"/>
            <a:ext cx="1782891" cy="1144062"/>
          </a:xfrm>
          <a:prstGeom prst="wedgeRoundRectCallout">
            <a:avLst>
              <a:gd name="adj1" fmla="val 68733"/>
              <a:gd name="adj2" fmla="val -4678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E6540-2F7C-3405-D753-0CDD815CC1E2}"/>
              </a:ext>
            </a:extLst>
          </p:cNvPr>
          <p:cNvSpPr txBox="1"/>
          <p:nvPr/>
        </p:nvSpPr>
        <p:spPr>
          <a:xfrm>
            <a:off x="645462" y="4238709"/>
            <a:ext cx="17828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118618" y="5207824"/>
            <a:ext cx="1954764" cy="1170209"/>
          </a:xfrm>
          <a:prstGeom prst="wedgeRoundRectCallout">
            <a:avLst>
              <a:gd name="adj1" fmla="val 2097"/>
              <a:gd name="adj2" fmla="val -10313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137727" y="5162564"/>
            <a:ext cx="19356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6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read the filenames for the </a:t>
            </a:r>
            <a:r>
              <a:rPr lang="en-US" dirty="0">
                <a:solidFill>
                  <a:schemeClr val="accent2"/>
                </a:solidFill>
              </a:rPr>
              <a:t>batches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4"/>
                </a:solidFill>
              </a:rPr>
              <a:t>peaks</a:t>
            </a:r>
            <a:r>
              <a:rPr lang="en-US" dirty="0"/>
              <a:t> types of files into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map_dfr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the column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Don’t automate a broken process!</a:t>
            </a:r>
          </a:p>
          <a:p>
            <a:pPr marL="0" indent="0">
              <a:buNone/>
            </a:pPr>
            <a:r>
              <a:t>Always thoroughly vet your iteration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readr</a:t>
            </a:r>
            <a:r>
              <a:rPr dirty="0"/>
              <a:t> functions such as </a:t>
            </a:r>
            <a:r>
              <a:rPr dirty="0" err="1">
                <a:latin typeface="Courier"/>
              </a:rPr>
              <a:t>read_csv</a:t>
            </a:r>
            <a:r>
              <a:rPr dirty="0">
                <a:latin typeface="Courier"/>
              </a:rPr>
              <a:t>()</a:t>
            </a:r>
            <a:r>
              <a:rPr dirty="0"/>
              <a:t> are faster than base R functions and do not automatically convert strings to factors</a:t>
            </a:r>
          </a:p>
          <a:p>
            <a:pPr lvl="1"/>
            <a:r>
              <a:rPr dirty="0"/>
              <a:t>The </a:t>
            </a:r>
            <a:r>
              <a:rPr dirty="0" err="1"/>
              <a:t>readxl</a:t>
            </a:r>
            <a:r>
              <a:rPr dirty="0"/>
              <a:t> function </a:t>
            </a:r>
            <a:r>
              <a:rPr dirty="0" err="1">
                <a:latin typeface="Courier"/>
              </a:rPr>
              <a:t>read_excel</a:t>
            </a:r>
            <a:r>
              <a:rPr dirty="0">
                <a:latin typeface="Courier"/>
              </a:rPr>
              <a:t>()</a:t>
            </a:r>
            <a:r>
              <a:rPr dirty="0"/>
              <a:t> reads Excel files and offers functionality in specifying worksheets or subsets of the spreadsheet</a:t>
            </a:r>
          </a:p>
          <a:p>
            <a:pPr lvl="1"/>
            <a:r>
              <a:rPr dirty="0"/>
              <a:t>The janitor package can help with cleaning up irregularly structured input files</a:t>
            </a:r>
          </a:p>
          <a:p>
            <a:pPr lvl="1"/>
            <a:r>
              <a:rPr dirty="0"/>
              <a:t>The </a:t>
            </a:r>
            <a:r>
              <a:rPr dirty="0" err="1"/>
              <a:t>purrr</a:t>
            </a:r>
            <a:r>
              <a:rPr dirty="0"/>
              <a:t> package has useful tools for iterating that can be very powerful when coupled with file reading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263188" y="3795385"/>
            <a:ext cx="1493694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B915-415F-500B-490F-B177E986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606-8A31-BBB5-2394-641A0F7A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readr package</a:t>
            </a:r>
          </a:p>
          <a:p>
            <a:pPr lvl="1"/>
            <a:r>
              <a:rPr lang="en-US" sz="3600" dirty="0"/>
              <a:t>Rectangular delimited text file reading functions </a:t>
            </a:r>
          </a:p>
          <a:p>
            <a:pPr lvl="1"/>
            <a:r>
              <a:rPr lang="en-US" sz="3600" dirty="0"/>
              <a:t>Faster (~10x) than base R</a:t>
            </a:r>
          </a:p>
          <a:p>
            <a:pPr lvl="1"/>
            <a:r>
              <a:rPr lang="en-US" sz="3600" dirty="0"/>
              <a:t>Strings are preserved by default</a:t>
            </a:r>
          </a:p>
          <a:p>
            <a:pPr lvl="1"/>
            <a:r>
              <a:rPr lang="en-US" sz="3600" dirty="0"/>
              <a:t>Straightforward syntax</a:t>
            </a:r>
            <a:endParaRPr lang="en-US" sz="3600" dirty="0"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5" y="3520469"/>
            <a:ext cx="8848354" cy="1313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3264722"/>
            <a:ext cx="8932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9" y="2093628"/>
            <a:ext cx="1708314" cy="1337441"/>
          </a:xfrm>
          <a:prstGeom prst="wedgeRoundRectCallout">
            <a:avLst>
              <a:gd name="adj1" fmla="val 34961"/>
              <a:gd name="adj2" fmla="val 706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124404"/>
            <a:ext cx="17083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6842701" y="1607492"/>
            <a:ext cx="2107659" cy="2308324"/>
            <a:chOff x="6864464" y="1570409"/>
            <a:chExt cx="2107659" cy="230832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1989325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864464" y="1570409"/>
              <a:ext cx="210765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import function</a:t>
              </a:r>
            </a:p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238283" y="5125532"/>
            <a:ext cx="3194330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324030" y="4577663"/>
            <a:ext cx="303327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4" y="2261816"/>
            <a:ext cx="8697747" cy="2578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2006070"/>
            <a:ext cx="8932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col_types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= cols(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x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col_integer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 </a:t>
            </a:r>
          </a:p>
          <a:p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	  y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col_character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z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col_datetime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 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4245762" y="5080367"/>
            <a:ext cx="3153245" cy="1323438"/>
          </a:xfrm>
          <a:prstGeom prst="wedgeRoundRectCallout">
            <a:avLst>
              <a:gd name="adj1" fmla="val -43457"/>
              <a:gd name="adj2" fmla="val -821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4245762" y="5141921"/>
            <a:ext cx="315324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column types</a:t>
            </a:r>
          </a:p>
        </p:txBody>
      </p:sp>
    </p:spTree>
    <p:extLst>
      <p:ext uri="{BB962C8B-B14F-4D97-AF65-F5344CB8AC3E}">
        <p14:creationId xmlns:p14="http://schemas.microsoft.com/office/powerpoint/2010/main" val="230602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function to read the “2017-01-06_s.csv” file with your “data” folder into a data frame. The file is within the “data” folder so you will need to provide a path to that files that includes the folder.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What is the internal structure of the object? (Hint: use the </a:t>
            </a:r>
            <a:r>
              <a:rPr lang="en-US" dirty="0">
                <a:latin typeface="Courier"/>
              </a:rPr>
              <a:t>str()</a:t>
            </a:r>
            <a:r>
              <a:rPr lang="en-US" dirty="0"/>
              <a:t> function.)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Summarize the data.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Finally, let’s follow some best practices and explicitly define columns with the </a:t>
            </a:r>
            <a:r>
              <a:rPr lang="en-US" dirty="0" err="1">
                <a:latin typeface="Courier"/>
              </a:rPr>
              <a:t>col_types</a:t>
            </a:r>
            <a:r>
              <a:rPr lang="en-US" dirty="0"/>
              <a:t> argument. We want to explicitly define </a:t>
            </a:r>
            <a:r>
              <a:rPr lang="en-US" dirty="0" err="1"/>
              <a:t>compound_name</a:t>
            </a:r>
            <a:r>
              <a:rPr lang="en-US" dirty="0"/>
              <a:t> and </a:t>
            </a:r>
            <a:r>
              <a:rPr lang="en-US" dirty="0" err="1"/>
              <a:t>sample_type</a:t>
            </a:r>
            <a:r>
              <a:rPr lang="en-US" dirty="0"/>
              <a:t> as factors. Note that the </a:t>
            </a:r>
            <a:r>
              <a:rPr lang="en-US" dirty="0" err="1">
                <a:latin typeface="Courier"/>
              </a:rPr>
              <a:t>col_factor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expects a definition of the factor levels but you can get around this by supplying a </a:t>
            </a:r>
            <a:r>
              <a:rPr lang="en-US" dirty="0">
                <a:latin typeface="Courier"/>
              </a:rPr>
              <a:t>NULL</a:t>
            </a:r>
            <a:r>
              <a:rPr lang="en-US" dirty="0"/>
              <a:t>. Then run a summary to review the data.</a:t>
            </a:r>
          </a:p>
        </p:txBody>
      </p:sp>
    </p:spTree>
    <p:extLst>
      <p:ext uri="{BB962C8B-B14F-4D97-AF65-F5344CB8AC3E}">
        <p14:creationId xmlns:p14="http://schemas.microsoft.com/office/powerpoint/2010/main" val="42778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0F5-D278-16EF-9059-E4C47CC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excel files (gracefully)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2D5-83AF-35DF-11F8-470F47CD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readxl package</a:t>
            </a:r>
          </a:p>
          <a:p>
            <a:pPr lvl="1"/>
            <a:r>
              <a:rPr lang="en-US" sz="2800" dirty="0"/>
              <a:t>No external dependencies like xlsx package</a:t>
            </a:r>
          </a:p>
          <a:p>
            <a:pPr lvl="1"/>
            <a:r>
              <a:rPr lang="en-US" sz="2800" dirty="0"/>
              <a:t>Straightforward syntax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Can pull in specific worksheets or subsets of data</a:t>
            </a:r>
          </a:p>
        </p:txBody>
      </p:sp>
    </p:spTree>
    <p:extLst>
      <p:ext uri="{BB962C8B-B14F-4D97-AF65-F5344CB8AC3E}">
        <p14:creationId xmlns:p14="http://schemas.microsoft.com/office/powerpoint/2010/main" val="12099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7163" y="3606533"/>
            <a:ext cx="10150030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7162" y="3350786"/>
            <a:ext cx="1015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8" y="2147418"/>
            <a:ext cx="1858921" cy="1116181"/>
          </a:xfrm>
          <a:prstGeom prst="wedgeRoundRectCallout">
            <a:avLst>
              <a:gd name="adj1" fmla="val -2447"/>
              <a:gd name="adj2" fmla="val 894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08137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59DC4015-04D1-9C33-8ECE-056AED3B6C48}"/>
              </a:ext>
            </a:extLst>
          </p:cNvPr>
          <p:cNvSpPr/>
          <p:nvPr/>
        </p:nvSpPr>
        <p:spPr>
          <a:xfrm>
            <a:off x="4207515" y="2091697"/>
            <a:ext cx="1978132" cy="1246649"/>
          </a:xfrm>
          <a:prstGeom prst="wedgeRoundRectCallout">
            <a:avLst>
              <a:gd name="adj1" fmla="val 2733"/>
              <a:gd name="adj2" fmla="val 825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8EF6E-D4CC-D7D1-2C16-B361A7C48CE6}"/>
              </a:ext>
            </a:extLst>
          </p:cNvPr>
          <p:cNvSpPr txBox="1"/>
          <p:nvPr/>
        </p:nvSpPr>
        <p:spPr>
          <a:xfrm>
            <a:off x="4207515" y="2059978"/>
            <a:ext cx="197813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import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384658" y="4625813"/>
            <a:ext cx="3395832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465185" y="4625813"/>
            <a:ext cx="32347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4A180-55BD-208B-4269-EC09BBD346AC}"/>
              </a:ext>
            </a:extLst>
          </p:cNvPr>
          <p:cNvSpPr txBox="1"/>
          <p:nvPr/>
        </p:nvSpPr>
        <p:spPr>
          <a:xfrm>
            <a:off x="6332671" y="2055597"/>
            <a:ext cx="1749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read_excel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read_xlxs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1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7907</TotalTime>
  <Words>1665</Words>
  <Application>Microsoft Macintosh PowerPoint</Application>
  <PresentationFormat>Widescreen</PresentationFormat>
  <Paragraphs>198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Monaco</vt:lpstr>
      <vt:lpstr>Tw Cen MT</vt:lpstr>
      <vt:lpstr>Tw Cen MT Condensed</vt:lpstr>
      <vt:lpstr>Wingdings</vt:lpstr>
      <vt:lpstr>Wingdings 3</vt:lpstr>
      <vt:lpstr>Integral</vt:lpstr>
      <vt:lpstr>Reading files: Beyond the Basics</vt:lpstr>
      <vt:lpstr>Lesson Objectives</vt:lpstr>
      <vt:lpstr>Typical Data Science Pipeline</vt:lpstr>
      <vt:lpstr>Data import in the tidyverse</vt:lpstr>
      <vt:lpstr>Readr syntax</vt:lpstr>
      <vt:lpstr>Readr syntax</vt:lpstr>
      <vt:lpstr>Exercise 1</vt:lpstr>
      <vt:lpstr>Dealing with excel files (gracefully)</vt:lpstr>
      <vt:lpstr>Readxl syntax</vt:lpstr>
      <vt:lpstr>Readxl syntax</vt:lpstr>
      <vt:lpstr>Readxl syntax</vt:lpstr>
      <vt:lpstr>Readxl syntax</vt:lpstr>
      <vt:lpstr>Exercise 2</vt:lpstr>
      <vt:lpstr>Cleaning dirty data with janitor</vt:lpstr>
      <vt:lpstr>Clean names example</vt:lpstr>
      <vt:lpstr>Clean names example</vt:lpstr>
      <vt:lpstr>Why use iteration when reading files?</vt:lpstr>
      <vt:lpstr>Purrr package and map functions</vt:lpstr>
      <vt:lpstr>Map() syntax</vt:lpstr>
      <vt:lpstr>Map() example</vt:lpstr>
      <vt:lpstr>Prerequisites to use map() to read files</vt:lpstr>
      <vt:lpstr>fs package and file operations</vt:lpstr>
      <vt:lpstr>DIR_LS() Function will List files in a Directory</vt:lpstr>
      <vt:lpstr>Reading many data files into one data frame</vt:lpstr>
      <vt:lpstr>Reading many data files into one data frame</vt:lpstr>
      <vt:lpstr>Exercise 3</vt:lpstr>
      <vt:lpstr>Word of warning</vt:lpstr>
      <vt:lpstr>Summary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Patrick C Mathias</cp:lastModifiedBy>
  <cp:revision>34</cp:revision>
  <dcterms:created xsi:type="dcterms:W3CDTF">2023-03-16T22:37:04Z</dcterms:created>
  <dcterms:modified xsi:type="dcterms:W3CDTF">2023-03-28T16:58:18Z</dcterms:modified>
</cp:coreProperties>
</file>