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0" r:id="rId4"/>
    <p:sldId id="290" r:id="rId5"/>
    <p:sldId id="301" r:id="rId6"/>
    <p:sldId id="304" r:id="rId7"/>
    <p:sldId id="306" r:id="rId8"/>
    <p:sldId id="307" r:id="rId9"/>
    <p:sldId id="309" r:id="rId10"/>
    <p:sldId id="302" r:id="rId11"/>
    <p:sldId id="315" r:id="rId12"/>
    <p:sldId id="323" r:id="rId13"/>
    <p:sldId id="322" r:id="rId14"/>
    <p:sldId id="324" r:id="rId15"/>
    <p:sldId id="311" r:id="rId16"/>
    <p:sldId id="318" r:id="rId17"/>
    <p:sldId id="312" r:id="rId18"/>
    <p:sldId id="313" r:id="rId19"/>
    <p:sldId id="326" r:id="rId20"/>
    <p:sldId id="314" r:id="rId21"/>
    <p:sldId id="325" r:id="rId22"/>
    <p:sldId id="327" r:id="rId23"/>
    <p:sldId id="316" r:id="rId24"/>
    <p:sldId id="288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78776"/>
  </p:normalViewPr>
  <p:slideViewPr>
    <p:cSldViewPr snapToGrid="0">
      <p:cViewPr varScale="1">
        <p:scale>
          <a:sx n="95" d="100"/>
          <a:sy n="95" d="100"/>
        </p:scale>
        <p:origin x="1656" y="176"/>
      </p:cViewPr>
      <p:guideLst>
        <p:guide orient="horz" pos="2688"/>
        <p:guide pos="1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20FC1-34BC-144C-82AC-6F1B201A03F7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0B71-EBC6-E142-82B5-05C4AB56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refer to R for Data Science, a free text available online frequently</a:t>
            </a:r>
          </a:p>
          <a:p>
            <a:r>
              <a:rPr lang="en-US" dirty="0"/>
              <a:t>Provide a nice model for the typical process of analyzing data to communicate</a:t>
            </a:r>
          </a:p>
          <a:p>
            <a:r>
              <a:rPr lang="en-US" dirty="0"/>
              <a:t>Focus for this hour is the programming. </a:t>
            </a:r>
          </a:p>
          <a:p>
            <a:r>
              <a:rPr lang="en-US" dirty="0"/>
              <a:t>From R4DS: “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You don’t need to be an expert programmer to be a data scientist, but learning more about programming pays off because becoming a better programmer allows you to automate common tasks, and solve new problems with greater ease.”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C21F6-288D-5A4B-ACA3-285287681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run the scheduler code</a:t>
            </a:r>
          </a:p>
          <a:p>
            <a:r>
              <a:rPr lang="en-US" sz="1200" i="1" dirty="0"/>
              <a:t>Remember to adjust the working directory to your system setup and ensure the right file structure is in place (with the archive folders).</a:t>
            </a:r>
          </a:p>
          <a:p>
            <a:r>
              <a:rPr lang="en-US" sz="1200" i="1" dirty="0"/>
              <a:t>Windows users: confirm date format and </a:t>
            </a:r>
            <a:r>
              <a:rPr lang="en-US" sz="1200" i="1" dirty="0" err="1"/>
              <a:t>filepath</a:t>
            </a:r>
            <a:r>
              <a:rPr lang="en-US" sz="1200" i="1" dirty="0"/>
              <a:t> has no spaces for </a:t>
            </a:r>
            <a:r>
              <a:rPr lang="en-US" sz="1200" i="1" dirty="0" err="1"/>
              <a:t>Addin</a:t>
            </a:r>
            <a:r>
              <a:rPr lang="en-US" sz="1200" i="1" dirty="0"/>
              <a:t> use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/>
                </a:solidFill>
                <a:latin typeface="Monaco" pitchFamily="2" charset="77"/>
              </a:rPr>
              <a:t># </a:t>
            </a:r>
            <a:r>
              <a:rPr lang="en-US" sz="1200" dirty="0" err="1">
                <a:solidFill>
                  <a:schemeClr val="accent1"/>
                </a:solidFill>
                <a:latin typeface="Monaco" pitchFamily="2" charset="77"/>
              </a:rPr>
              <a:t>extended_types</a:t>
            </a:r>
            <a:r>
              <a:rPr lang="en-US" sz="1200" dirty="0">
                <a:solidFill>
                  <a:schemeClr val="accent1"/>
                </a:solidFill>
                <a:latin typeface="Monaco" pitchFamily="2" charset="77"/>
              </a:rPr>
              <a:t> argument needed to format datetime fields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/>
                </a:solidFill>
                <a:latin typeface="Monaco" pitchFamily="2" charset="77"/>
              </a:rPr>
              <a:t># make note about need for append or overwrite for recurring data writing of potentially same folders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will need to set up these directories in their file structure – </a:t>
            </a:r>
            <a:r>
              <a:rPr lang="en-US" dirty="0" err="1"/>
              <a:t>file_move</a:t>
            </a:r>
            <a:r>
              <a:rPr lang="en-US" dirty="0"/>
              <a:t> does not create directories – will get some </a:t>
            </a:r>
            <a:r>
              <a:rPr lang="en-US" dirty="0" err="1"/>
              <a:t>new_path</a:t>
            </a:r>
            <a:r>
              <a:rPr lang="en-US" dirty="0"/>
              <a:t> and path length don’t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 is a job scheduler on Unix-like operating systems (macOS and Linux). Users who set up and maintain software environments use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to schedule jobs, also known as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jobs, to run periodically at fixed times, dates, or intervals. These jobs are stored in a crontab (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table).</a:t>
            </a:r>
          </a:p>
          <a:p>
            <a:endParaRPr lang="en-US" b="0" i="0" dirty="0">
              <a:solidFill>
                <a:srgbClr val="BDC1C6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Task scheduler is the Windows version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Windows double backspace in file paths</a:t>
            </a:r>
          </a:p>
          <a:p>
            <a:r>
              <a:rPr lang="en-US" dirty="0"/>
              <a:t>Where does this script live? </a:t>
            </a:r>
          </a:p>
          <a:p>
            <a:r>
              <a:rPr lang="en-US" dirty="0"/>
              <a:t>Where do you want logs to live?</a:t>
            </a:r>
          </a:p>
          <a:p>
            <a:r>
              <a:rPr lang="en-US" dirty="0"/>
              <a:t>Where does </a:t>
            </a:r>
            <a:r>
              <a:rPr lang="en-US" dirty="0" err="1"/>
              <a:t>R.exe</a:t>
            </a:r>
            <a:r>
              <a:rPr lang="en-US" dirty="0"/>
              <a:t> live? Is default ok?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about needing </a:t>
            </a:r>
            <a:r>
              <a:rPr lang="en-US" dirty="0" err="1"/>
              <a:t>setwd</a:t>
            </a:r>
            <a:r>
              <a:rPr lang="en-US" dirty="0"/>
              <a:t> here – </a:t>
            </a:r>
            <a:r>
              <a:rPr lang="en-US" dirty="0" err="1"/>
              <a:t>cron</a:t>
            </a:r>
            <a:r>
              <a:rPr lang="en-US" dirty="0"/>
              <a:t> does not respect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 gets around the space in file path problem observed for </a:t>
            </a:r>
            <a:r>
              <a:rPr lang="en-US" dirty="0" err="1"/>
              <a:t>Addin</a:t>
            </a:r>
            <a:r>
              <a:rPr lang="en-US" dirty="0"/>
              <a:t>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also have access to read/write from specified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run the other script – either </a:t>
            </a:r>
            <a:r>
              <a:rPr lang="en-US" dirty="0" err="1"/>
              <a:t>cronr</a:t>
            </a:r>
            <a:r>
              <a:rPr lang="en-US" dirty="0"/>
              <a:t> or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1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svg"/><Relationship Id="rId10" Type="http://schemas.openxmlformats.org/officeDocument/2006/relationships/image" Target="../media/image21.sv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DF71-BFC3-7480-D797-4206E8CD5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Automation: Set it and forget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75C9D-DB68-B3C6-A29C-48C3AF401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Databases to Dashboards</a:t>
            </a:r>
          </a:p>
          <a:p>
            <a:r>
              <a:rPr lang="en-US" sz="2800" dirty="0"/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166088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8AD-2CE3-3753-C219-53E75687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E728-3178-D92E-B561-1A1A6C5E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9319" cy="402336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err="1">
                <a:solidFill>
                  <a:schemeClr val="accent5"/>
                </a:solidFill>
              </a:rPr>
              <a:t>cronR</a:t>
            </a:r>
            <a:r>
              <a:rPr lang="en-US" dirty="0"/>
              <a:t> for MacOS and 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u="sng" dirty="0" err="1">
                <a:solidFill>
                  <a:schemeClr val="accent5"/>
                </a:solidFill>
              </a:rPr>
              <a:t>taskscheduleR</a:t>
            </a:r>
            <a:r>
              <a:rPr lang="en-US" dirty="0"/>
              <a:t> for Windows</a:t>
            </a:r>
          </a:p>
          <a:p>
            <a:endParaRPr lang="en-US" sz="2400" dirty="0"/>
          </a:p>
          <a:p>
            <a:r>
              <a:rPr lang="en-US" dirty="0"/>
              <a:t>Both include RStudio </a:t>
            </a:r>
            <a:r>
              <a:rPr lang="en-US" dirty="0" err="1"/>
              <a:t>Addins</a:t>
            </a:r>
            <a:r>
              <a:rPr lang="en-US" dirty="0"/>
              <a:t>, which magically appear once you install the package (and its dependencies)!!</a:t>
            </a:r>
          </a:p>
          <a:p>
            <a:endParaRPr lang="en-US" sz="2400" dirty="0"/>
          </a:p>
          <a:p>
            <a:r>
              <a:rPr lang="en-US" dirty="0"/>
              <a:t>Needs </a:t>
            </a:r>
            <a:r>
              <a:rPr lang="en-US" dirty="0">
                <a:solidFill>
                  <a:schemeClr val="accent1"/>
                </a:solidFill>
              </a:rPr>
              <a:t>TWO</a:t>
            </a:r>
            <a:r>
              <a:rPr lang="en-US" dirty="0"/>
              <a:t> scripts</a:t>
            </a:r>
          </a:p>
          <a:p>
            <a:r>
              <a:rPr lang="en-US" dirty="0"/>
              <a:t>A. script you want to automate (i.e., does the desired work)</a:t>
            </a:r>
          </a:p>
          <a:p>
            <a:r>
              <a:rPr lang="en-US" dirty="0"/>
              <a:t>B. script to create the Cron or Task Scheduler job (i.e., defines schedule)</a:t>
            </a:r>
          </a:p>
        </p:txBody>
      </p:sp>
    </p:spTree>
    <p:extLst>
      <p:ext uri="{BB962C8B-B14F-4D97-AF65-F5344CB8AC3E}">
        <p14:creationId xmlns:p14="http://schemas.microsoft.com/office/powerpoint/2010/main" val="162695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FB3B4-F75A-2986-7088-9AC9EAF6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basics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E6815C3-3D73-0E29-894B-2884F712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70951"/>
              </p:ext>
            </p:extLst>
          </p:nvPr>
        </p:nvGraphicFramePr>
        <p:xfrm>
          <a:off x="1462148" y="2659081"/>
          <a:ext cx="8844032" cy="2346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6021">
                  <a:extLst>
                    <a:ext uri="{9D8B030D-6E8A-4147-A177-3AD203B41FA5}">
                      <a16:colId xmlns:a16="http://schemas.microsoft.com/office/drawing/2014/main" val="3812713822"/>
                    </a:ext>
                  </a:extLst>
                </a:gridCol>
                <a:gridCol w="4381818">
                  <a:extLst>
                    <a:ext uri="{9D8B030D-6E8A-4147-A177-3AD203B41FA5}">
                      <a16:colId xmlns:a16="http://schemas.microsoft.com/office/drawing/2014/main" val="756622228"/>
                    </a:ext>
                  </a:extLst>
                </a:gridCol>
                <a:gridCol w="2556193">
                  <a:extLst>
                    <a:ext uri="{9D8B030D-6E8A-4147-A177-3AD203B41FA5}">
                      <a16:colId xmlns:a16="http://schemas.microsoft.com/office/drawing/2014/main" val="729104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taskscheduleR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cronR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Create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taskscheduler_create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cron_add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9031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Stop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taskscheduler_stop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389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Delete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taskscheduler_delete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cron_rm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000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List jobs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taskscheduler_ls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cron_ls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91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3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 new file every minute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5" y="1952064"/>
            <a:ext cx="876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A: R script to be scheduled (does the desired work)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5" y="2613392"/>
            <a:ext cx="1033863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library(fs)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 err="1">
                <a:latin typeface="Monaco" pitchFamily="2" charset="77"/>
              </a:rPr>
              <a:t>setwd</a:t>
            </a:r>
            <a:r>
              <a:rPr lang="en-US" sz="2000" dirty="0">
                <a:latin typeface="Monaco" pitchFamily="2" charset="77"/>
              </a:rPr>
              <a:t>("specified file path")</a:t>
            </a:r>
          </a:p>
          <a:p>
            <a:r>
              <a:rPr lang="en-US" sz="2000" dirty="0" err="1">
                <a:latin typeface="Monaco" pitchFamily="2" charset="77"/>
              </a:rPr>
              <a:t>file_create</a:t>
            </a:r>
            <a:r>
              <a:rPr lang="en-US" sz="2000" dirty="0">
                <a:latin typeface="Monaco" pitchFamily="2" charset="77"/>
              </a:rPr>
              <a:t>(paste0("data/</a:t>
            </a:r>
            <a:r>
              <a:rPr lang="en-US" sz="2000" dirty="0" err="1">
                <a:latin typeface="Monaco" pitchFamily="2" charset="77"/>
              </a:rPr>
              <a:t>created_files</a:t>
            </a:r>
            <a:r>
              <a:rPr lang="en-US" sz="2000" dirty="0">
                <a:latin typeface="Monaco" pitchFamily="2" charset="77"/>
              </a:rPr>
              <a:t>/</a:t>
            </a:r>
            <a:r>
              <a:rPr lang="en-US" sz="2000" dirty="0" err="1">
                <a:latin typeface="Monaco" pitchFamily="2" charset="77"/>
              </a:rPr>
              <a:t>sched_test</a:t>
            </a:r>
            <a:r>
              <a:rPr lang="en-US" sz="2000" dirty="0">
                <a:latin typeface="Monaco" pitchFamily="2" charset="77"/>
              </a:rPr>
              <a:t>_",</a:t>
            </a:r>
          </a:p>
          <a:p>
            <a:r>
              <a:rPr lang="en-US" sz="2000" dirty="0">
                <a:latin typeface="Monaco" pitchFamily="2" charset="77"/>
              </a:rPr>
              <a:t>                   format(</a:t>
            </a:r>
            <a:r>
              <a:rPr lang="en-US" sz="2000" dirty="0" err="1">
                <a:latin typeface="Monaco" pitchFamily="2" charset="77"/>
              </a:rPr>
              <a:t>Sys.time</a:t>
            </a:r>
            <a:r>
              <a:rPr lang="en-US" sz="2000" dirty="0">
                <a:latin typeface="Monaco" pitchFamily="2" charset="77"/>
              </a:rPr>
              <a:t>(), "%d-%b-%Y %H.%M"), ".txt"))</a:t>
            </a:r>
          </a:p>
        </p:txBody>
      </p:sp>
    </p:spTree>
    <p:extLst>
      <p:ext uri="{BB962C8B-B14F-4D97-AF65-F5344CB8AC3E}">
        <p14:creationId xmlns:p14="http://schemas.microsoft.com/office/powerpoint/2010/main" val="39566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for 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6" y="1790700"/>
            <a:ext cx="8404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B: R script to create (and remove) Task Scheduler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6" y="2377612"/>
            <a:ext cx="9720073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library(</a:t>
            </a:r>
            <a:r>
              <a:rPr lang="en-US" dirty="0" err="1">
                <a:latin typeface="Monaco" pitchFamily="2" charset="77"/>
              </a:rPr>
              <a:t>taskscheduleR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	</a:t>
            </a:r>
          </a:p>
          <a:p>
            <a:r>
              <a:rPr lang="en-US" dirty="0" err="1">
                <a:latin typeface="Monaco" pitchFamily="2" charset="77"/>
              </a:rPr>
              <a:t>setwd</a:t>
            </a:r>
            <a:r>
              <a:rPr lang="en-US" dirty="0">
                <a:latin typeface="Monaco" pitchFamily="2" charset="77"/>
              </a:rPr>
              <a:t>("specified file path")</a:t>
            </a: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file.path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getwd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(),"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basic_job_file_create.R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"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taskscheduler_create</a:t>
            </a:r>
            <a:r>
              <a:rPr lang="en-US" dirty="0">
                <a:latin typeface="Monaco" pitchFamily="2" charset="77"/>
              </a:rPr>
              <a:t>(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4"/>
                </a:solidFill>
                <a:latin typeface="Monaco" pitchFamily="2" charset="77"/>
              </a:rPr>
              <a:t>taskname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 = "file-create"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rscript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latin typeface="Monaco" pitchFamily="2" charset="77"/>
              </a:rPr>
              <a:t>,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>
                <a:solidFill>
                  <a:srgbClr val="FFC000"/>
                </a:solidFill>
                <a:latin typeface="Monaco" pitchFamily="2" charset="77"/>
              </a:rPr>
              <a:t>schedule = "MINUTE"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starttime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"%H:%M:%S"), </a:t>
            </a:r>
          </a:p>
          <a:p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startdate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Sys.Date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"%m/%d/%Y"),</a:t>
            </a:r>
          </a:p>
          <a:p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	days = 31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</a:t>
            </a:r>
            <a:r>
              <a:rPr lang="en-US" dirty="0" err="1">
                <a:latin typeface="Monaco" pitchFamily="2" charset="77"/>
              </a:rPr>
              <a:t>taskscheduler_stop</a:t>
            </a:r>
            <a:r>
              <a:rPr lang="en-US" dirty="0">
                <a:latin typeface="Monaco" pitchFamily="2" charset="77"/>
              </a:rPr>
              <a:t>("file-create")</a:t>
            </a:r>
          </a:p>
          <a:p>
            <a:r>
              <a:rPr lang="en-US" dirty="0">
                <a:latin typeface="Monaco" pitchFamily="2" charset="77"/>
              </a:rPr>
              <a:t>#</a:t>
            </a:r>
            <a:r>
              <a:rPr lang="en-US" dirty="0" err="1">
                <a:latin typeface="Monaco" pitchFamily="2" charset="77"/>
              </a:rPr>
              <a:t>taskscheduler_delete</a:t>
            </a:r>
            <a:r>
              <a:rPr lang="en-US" dirty="0">
                <a:latin typeface="Monaco" pitchFamily="2" charset="77"/>
              </a:rPr>
              <a:t>("file-create")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2793F-B32A-5EA1-76EB-48859059193C}"/>
              </a:ext>
            </a:extLst>
          </p:cNvPr>
          <p:cNvSpPr txBox="1"/>
          <p:nvPr/>
        </p:nvSpPr>
        <p:spPr>
          <a:xfrm>
            <a:off x="8162364" y="4052376"/>
            <a:ext cx="3402107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now</a:t>
            </a:r>
            <a:r>
              <a:rPr lang="en-US" sz="3200" dirty="0"/>
              <a:t> and run every </a:t>
            </a:r>
            <a:r>
              <a:rPr lang="en-US" sz="3200" dirty="0">
                <a:solidFill>
                  <a:srgbClr val="FFC000"/>
                </a:solidFill>
              </a:rPr>
              <a:t>minute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68001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for mac </a:t>
            </a:r>
            <a:r>
              <a:rPr lang="en-US" dirty="0" err="1"/>
              <a:t>os</a:t>
            </a:r>
            <a:r>
              <a:rPr lang="en-US" dirty="0"/>
              <a:t> and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6" y="2516838"/>
            <a:ext cx="6963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B: R script to create (and remove) Cron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7" y="3190983"/>
            <a:ext cx="972007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library(</a:t>
            </a:r>
            <a:r>
              <a:rPr lang="en-US" dirty="0" err="1">
                <a:latin typeface="Monaco" pitchFamily="2" charset="77"/>
              </a:rPr>
              <a:t>cronR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setwd</a:t>
            </a:r>
            <a:r>
              <a:rPr lang="en-US" dirty="0">
                <a:latin typeface="Monaco" pitchFamily="2" charset="77"/>
              </a:rPr>
              <a:t> ("specified file path") </a:t>
            </a: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&lt;-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file.path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getwd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(),"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basic_job_file_create.R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")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cmd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&lt;-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cron_rscript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cron_add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command =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cmd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>
                <a:solidFill>
                  <a:srgbClr val="FFC000"/>
                </a:solidFill>
                <a:latin typeface="Monaco" pitchFamily="2" charset="77"/>
              </a:rPr>
              <a:t>frequency = 'minutely'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id = "file-create"</a:t>
            </a:r>
            <a:r>
              <a:rPr lang="en-US" dirty="0">
                <a:latin typeface="Monaco" pitchFamily="2" charset="77"/>
              </a:rPr>
              <a:t>, description = "test to create files",</a:t>
            </a:r>
          </a:p>
          <a:p>
            <a:r>
              <a:rPr lang="en-US" dirty="0">
                <a:latin typeface="Monaco" pitchFamily="2" charset="77"/>
              </a:rPr>
              <a:t>		  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at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"%H:%M:%S")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 </a:t>
            </a:r>
            <a:r>
              <a:rPr lang="en-US" dirty="0" err="1">
                <a:latin typeface="Monaco" pitchFamily="2" charset="77"/>
              </a:rPr>
              <a:t>cron_rm</a:t>
            </a:r>
            <a:r>
              <a:rPr lang="en-US" dirty="0">
                <a:latin typeface="Monaco" pitchFamily="2" charset="77"/>
              </a:rPr>
              <a:t>("file-create")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2793F-B32A-5EA1-76EB-48859059193C}"/>
              </a:ext>
            </a:extLst>
          </p:cNvPr>
          <p:cNvSpPr txBox="1"/>
          <p:nvPr/>
        </p:nvSpPr>
        <p:spPr>
          <a:xfrm>
            <a:off x="8390963" y="1779918"/>
            <a:ext cx="3402107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now</a:t>
            </a:r>
            <a:r>
              <a:rPr lang="en-US" sz="3200" dirty="0"/>
              <a:t> and run every </a:t>
            </a:r>
            <a:r>
              <a:rPr lang="en-US" sz="3200" dirty="0">
                <a:solidFill>
                  <a:srgbClr val="FFC000"/>
                </a:solidFill>
              </a:rPr>
              <a:t>minute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31161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Addins</a:t>
            </a:r>
            <a:r>
              <a:rPr lang="en-US" dirty="0"/>
              <a:t> for scheduling scripts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786DE0-9D23-198A-0154-0E11FBFB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361831"/>
            <a:ext cx="10021277" cy="1946502"/>
          </a:xfrm>
          <a:prstGeom prst="rect">
            <a:avLst/>
          </a:prstGeom>
        </p:spPr>
      </p:pic>
      <p:pic>
        <p:nvPicPr>
          <p:cNvPr id="3" name="Picture 2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9F91192A-045D-41B3-EBB3-D7F85825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4602571"/>
            <a:ext cx="10021278" cy="16702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EE8C5C-4ECC-CDB5-FD16-B2603A0E7D5A}"/>
              </a:ext>
            </a:extLst>
          </p:cNvPr>
          <p:cNvSpPr txBox="1"/>
          <p:nvPr/>
        </p:nvSpPr>
        <p:spPr>
          <a:xfrm>
            <a:off x="2770784" y="1865858"/>
            <a:ext cx="617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Addins</a:t>
            </a:r>
            <a:r>
              <a:rPr lang="en-US" sz="2400" dirty="0">
                <a:solidFill>
                  <a:schemeClr val="accent1"/>
                </a:solidFill>
              </a:rPr>
              <a:t> are a GUI for part B – scheduling the job</a:t>
            </a:r>
          </a:p>
        </p:txBody>
      </p:sp>
    </p:spTree>
    <p:extLst>
      <p:ext uri="{BB962C8B-B14F-4D97-AF65-F5344CB8AC3E}">
        <p14:creationId xmlns:p14="http://schemas.microsoft.com/office/powerpoint/2010/main" val="188672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addin</a:t>
            </a:r>
            <a:r>
              <a:rPr lang="en-US" dirty="0"/>
              <a:t> for scheduling on windows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971FAE-1335-29CB-5204-B632C560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24" y="1790700"/>
            <a:ext cx="5145724" cy="4696720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0CCD14-8EE8-2B1F-7B88-92F1621ED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177" y="1790700"/>
            <a:ext cx="5123695" cy="469672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DCA1480-25B8-1F3B-6286-9B9CD726A7BE}"/>
              </a:ext>
            </a:extLst>
          </p:cNvPr>
          <p:cNvSpPr/>
          <p:nvPr/>
        </p:nvSpPr>
        <p:spPr>
          <a:xfrm>
            <a:off x="3287286" y="2514600"/>
            <a:ext cx="1990164" cy="1041878"/>
          </a:xfrm>
          <a:prstGeom prst="wedgeRoundRectCallout">
            <a:avLst>
              <a:gd name="adj1" fmla="val -64752"/>
              <a:gd name="adj2" fmla="val 4055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path with NO spaces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754DCA7-8997-C812-926F-2F2AACEE8EDF}"/>
              </a:ext>
            </a:extLst>
          </p:cNvPr>
          <p:cNvSpPr/>
          <p:nvPr/>
        </p:nvSpPr>
        <p:spPr>
          <a:xfrm>
            <a:off x="4875939" y="4786079"/>
            <a:ext cx="1660192" cy="925875"/>
          </a:xfrm>
          <a:prstGeom prst="wedgeRoundRectCallout">
            <a:avLst>
              <a:gd name="adj1" fmla="val -80817"/>
              <a:gd name="adj2" fmla="val 13776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may need %</a:t>
            </a:r>
            <a:r>
              <a:rPr lang="en-US" sz="2400" dirty="0" err="1"/>
              <a:t>m%d%Y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57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ADDin</a:t>
            </a:r>
            <a:r>
              <a:rPr lang="en-US" dirty="0"/>
              <a:t> for scheduling on mac </a:t>
            </a:r>
            <a:r>
              <a:rPr lang="en-US" dirty="0" err="1"/>
              <a:t>os</a:t>
            </a:r>
            <a:r>
              <a:rPr lang="en-US" dirty="0"/>
              <a:t> and </a:t>
            </a:r>
            <a:r>
              <a:rPr lang="en-US" dirty="0" err="1"/>
              <a:t>linux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F1A473-B6B2-AE4D-3A84-C4D67005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25" y="1801907"/>
            <a:ext cx="4807728" cy="488128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35DD45-03D1-AA26-56D5-1704EB43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1907"/>
            <a:ext cx="4847756" cy="4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2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D10F-EA39-579F-5D48-6F2A63C0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7EF2-3329-1DB2-C35F-486C41BC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39172" cy="4023360"/>
          </a:xfrm>
        </p:spPr>
        <p:txBody>
          <a:bodyPr>
            <a:no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Use the appropriate </a:t>
            </a:r>
            <a:r>
              <a:rPr lang="en-US" sz="2800" dirty="0" err="1"/>
              <a:t>Addin</a:t>
            </a:r>
            <a:r>
              <a:rPr lang="en-US" sz="2800" dirty="0"/>
              <a:t> or provided script to schedule the “</a:t>
            </a:r>
            <a:r>
              <a:rPr lang="en-US" sz="2800" dirty="0" err="1"/>
              <a:t>basic_job_file_create.R</a:t>
            </a:r>
            <a:r>
              <a:rPr lang="en-US" sz="2800" dirty="0"/>
              <a:t>” script to run every minute starting now.</a:t>
            </a:r>
          </a:p>
          <a:p>
            <a:pPr marL="640080" lvl="4" indent="0">
              <a:buNone/>
            </a:pPr>
            <a:r>
              <a:rPr lang="en-US" sz="2400" i="1" dirty="0"/>
              <a:t>Remember to adjust the working directory to your system setup and ensure the right file structure is in place (with a </a:t>
            </a:r>
            <a:r>
              <a:rPr lang="en-US" sz="2400" i="1" dirty="0" err="1"/>
              <a:t>created_files</a:t>
            </a:r>
            <a:r>
              <a:rPr lang="en-US" sz="2400" i="1" dirty="0"/>
              <a:t> folder).</a:t>
            </a:r>
          </a:p>
          <a:p>
            <a:pPr marL="640080" lvl="4" indent="0">
              <a:buNone/>
            </a:pPr>
            <a:r>
              <a:rPr lang="en-US" sz="2400" i="1" dirty="0"/>
              <a:t>Windows users: confirm date format and </a:t>
            </a:r>
            <a:r>
              <a:rPr lang="en-US" sz="2400" i="1" dirty="0" err="1"/>
              <a:t>filepath</a:t>
            </a:r>
            <a:r>
              <a:rPr lang="en-US" sz="2400" i="1" dirty="0"/>
              <a:t> has no spaces for </a:t>
            </a:r>
            <a:r>
              <a:rPr lang="en-US" sz="2400" i="1" dirty="0" err="1"/>
              <a:t>Addin</a:t>
            </a:r>
            <a:r>
              <a:rPr lang="en-US" sz="2400" i="1" dirty="0"/>
              <a:t> use</a:t>
            </a:r>
            <a:endParaRPr lang="en-US" sz="1400" dirty="0"/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Check that files are being added as expected.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Locate the job log file and inspect its contents.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Once confirmed job is scheduled as expected, use the appropriate </a:t>
            </a:r>
            <a:r>
              <a:rPr lang="en-US" sz="2800" dirty="0" err="1"/>
              <a:t>Addin</a:t>
            </a:r>
            <a:r>
              <a:rPr lang="en-US" sz="2800" dirty="0"/>
              <a:t> or provided script to remove the job.</a:t>
            </a:r>
          </a:p>
        </p:txBody>
      </p:sp>
    </p:spTree>
    <p:extLst>
      <p:ext uri="{BB962C8B-B14F-4D97-AF65-F5344CB8AC3E}">
        <p14:creationId xmlns:p14="http://schemas.microsoft.com/office/powerpoint/2010/main" val="375951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accent1"/>
                </a:solidFill>
              </a:rPr>
              <a:t>automated </a:t>
            </a:r>
            <a:r>
              <a:rPr lang="en-US" dirty="0"/>
              <a:t>data pipeline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3985" y="2660518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374" y="2660518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2678777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815651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869" y="2682703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77475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DA014-1C12-380C-6972-CB867CDE8554}"/>
              </a:ext>
            </a:extLst>
          </p:cNvPr>
          <p:cNvGrpSpPr>
            <a:grpSpLocks noChangeAspect="1"/>
          </p:cNvGrpSpPr>
          <p:nvPr/>
        </p:nvGrpSpPr>
        <p:grpSpPr>
          <a:xfrm>
            <a:off x="760679" y="5479817"/>
            <a:ext cx="640080" cy="640080"/>
            <a:chOff x="2732653" y="4969565"/>
            <a:chExt cx="6858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023196-6234-D429-9DDD-1898ED4C42D2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Alarm clock with solid fill">
              <a:extLst>
                <a:ext uri="{FF2B5EF4-FFF2-40B4-BE49-F238E27FC236}">
                  <a16:creationId xmlns:a16="http://schemas.microsoft.com/office/drawing/2014/main" id="{3A2BAB14-1E7C-3BB4-9847-82CC6A044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80A368-E504-8A0A-896B-2480F43C68AB}"/>
              </a:ext>
            </a:extLst>
          </p:cNvPr>
          <p:cNvSpPr txBox="1"/>
          <p:nvPr/>
        </p:nvSpPr>
        <p:spPr>
          <a:xfrm>
            <a:off x="1400759" y="5599951"/>
            <a:ext cx="9841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run script (</a:t>
            </a:r>
            <a:r>
              <a:rPr lang="en-US" sz="2200" dirty="0" err="1"/>
              <a:t>read_csv_files_df_write_db_archive.R</a:t>
            </a:r>
            <a:r>
              <a:rPr lang="en-US" sz="2200" dirty="0"/>
              <a:t>) every day at 11 am, starting today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806B324-118B-63FA-BE89-1F8C9A47FC93}"/>
              </a:ext>
            </a:extLst>
          </p:cNvPr>
          <p:cNvSpPr/>
          <p:nvPr/>
        </p:nvSpPr>
        <p:spPr>
          <a:xfrm>
            <a:off x="2815650" y="4075838"/>
            <a:ext cx="3614213" cy="79223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470DE9-1EE3-685B-089B-0DE215E4B8A2}"/>
              </a:ext>
            </a:extLst>
          </p:cNvPr>
          <p:cNvGrpSpPr>
            <a:grpSpLocks noChangeAspect="1"/>
          </p:cNvGrpSpPr>
          <p:nvPr/>
        </p:nvGrpSpPr>
        <p:grpSpPr>
          <a:xfrm>
            <a:off x="2438997" y="3788852"/>
            <a:ext cx="1188720" cy="1188720"/>
            <a:chOff x="2732653" y="4969565"/>
            <a:chExt cx="6858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B8F619-6116-CFED-2728-87D484796F29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Alarm clock with solid fill">
              <a:extLst>
                <a:ext uri="{FF2B5EF4-FFF2-40B4-BE49-F238E27FC236}">
                  <a16:creationId xmlns:a16="http://schemas.microsoft.com/office/drawing/2014/main" id="{EDB3D1D7-2862-D71F-55DA-C826C99F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B952-7207-2345-793E-55B26FD5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C0FD-CF3E-4A75-E454-B070E4FC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Developing a data pipeline: data to dashboard</a:t>
            </a:r>
          </a:p>
          <a:p>
            <a:pPr marL="0" indent="-45720">
              <a:buNone/>
            </a:pPr>
            <a:r>
              <a:rPr lang="en-US" dirty="0"/>
              <a:t>Scheduling tasks</a:t>
            </a:r>
          </a:p>
          <a:p>
            <a:pPr marL="0" indent="-4572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3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9BBC-A178-9517-765F-690C0261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our data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F4517-C569-B1D5-D202-E19ADBA7CC85}"/>
              </a:ext>
            </a:extLst>
          </p:cNvPr>
          <p:cNvSpPr txBox="1"/>
          <p:nvPr/>
        </p:nvSpPr>
        <p:spPr>
          <a:xfrm>
            <a:off x="1621049" y="2580966"/>
            <a:ext cx="381681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today at 11 am </a:t>
            </a:r>
            <a:r>
              <a:rPr lang="en-US" sz="3200" dirty="0"/>
              <a:t>and run every </a:t>
            </a:r>
            <a:r>
              <a:rPr lang="en-US" sz="3200" dirty="0">
                <a:solidFill>
                  <a:srgbClr val="FFC000"/>
                </a:solidFill>
              </a:rPr>
              <a:t>day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FB5D3E-CBF6-6AF1-7511-A85911B8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790700"/>
            <a:ext cx="4611478" cy="46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D10F-EA39-579F-5D48-6F2A63C0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7EF2-3329-1DB2-C35F-486C41BC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39172" cy="4023360"/>
          </a:xfrm>
        </p:spPr>
        <p:txBody>
          <a:bodyPr>
            <a:no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dirty="0"/>
              <a:t>Use the appropriate </a:t>
            </a:r>
            <a:r>
              <a:rPr lang="en-US" dirty="0" err="1"/>
              <a:t>Addin</a:t>
            </a:r>
            <a:r>
              <a:rPr lang="en-US" dirty="0"/>
              <a:t> or provided script to schedule the “</a:t>
            </a:r>
            <a:r>
              <a:rPr lang="en-US" dirty="0" err="1"/>
              <a:t>read_csv_files_df_write_db_archive.R</a:t>
            </a:r>
            <a:r>
              <a:rPr lang="en-US" dirty="0"/>
              <a:t>” script to run daily starting now.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Check that data were added to the database and files were moved as expected.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Locate the job log file and inspect its contents.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Once confirmed job is scheduled and working as expected, use the appropriate </a:t>
            </a:r>
            <a:r>
              <a:rPr lang="en-US" dirty="0" err="1"/>
              <a:t>Addin</a:t>
            </a:r>
            <a:r>
              <a:rPr lang="en-US" dirty="0"/>
              <a:t> </a:t>
            </a:r>
            <a:r>
              <a:rPr lang="en-US" sz="2400" dirty="0"/>
              <a:t>or provided script </a:t>
            </a:r>
            <a:r>
              <a:rPr lang="en-US" dirty="0"/>
              <a:t>to remove the job.</a:t>
            </a:r>
          </a:p>
        </p:txBody>
      </p:sp>
    </p:spTree>
    <p:extLst>
      <p:ext uri="{BB962C8B-B14F-4D97-AF65-F5344CB8AC3E}">
        <p14:creationId xmlns:p14="http://schemas.microsoft.com/office/powerpoint/2010/main" val="313166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Wow! Data would be automatically flowing into your Database each day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647" y="2824355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02558" y="2842614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729312" y="3229768"/>
            <a:ext cx="3603245" cy="79223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094696" y="3435066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531" y="2846540"/>
            <a:ext cx="1495669" cy="14956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E9F42-3A14-478D-87AE-1ACD42CAE740}"/>
              </a:ext>
            </a:extLst>
          </p:cNvPr>
          <p:cNvSpPr txBox="1"/>
          <p:nvPr/>
        </p:nvSpPr>
        <p:spPr>
          <a:xfrm>
            <a:off x="1553823" y="4917699"/>
            <a:ext cx="889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we can focus on communicating about the data with a dashboard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D8457E-A189-9A92-B09D-CF4B13FFDAF8}"/>
              </a:ext>
            </a:extLst>
          </p:cNvPr>
          <p:cNvGrpSpPr>
            <a:grpSpLocks noChangeAspect="1"/>
          </p:cNvGrpSpPr>
          <p:nvPr/>
        </p:nvGrpSpPr>
        <p:grpSpPr>
          <a:xfrm>
            <a:off x="2408657" y="2952909"/>
            <a:ext cx="1188720" cy="1188720"/>
            <a:chOff x="2732653" y="4969565"/>
            <a:chExt cx="685800" cy="6858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07F577-39B3-9560-B160-3357D07F2677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Alarm clock with solid fill">
              <a:extLst>
                <a:ext uri="{FF2B5EF4-FFF2-40B4-BE49-F238E27FC236}">
                  <a16:creationId xmlns:a16="http://schemas.microsoft.com/office/drawing/2014/main" id="{C4C84A92-1A85-4715-02E3-7BE7D109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769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EF79-8185-11FD-D801-A80143AE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9141-7F31-2509-6ED9-1068176F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limitations with intervals and system activity may limit utility of OS tools to schedule tasks</a:t>
            </a:r>
          </a:p>
          <a:p>
            <a:endParaRPr lang="en-US" dirty="0"/>
          </a:p>
          <a:p>
            <a:r>
              <a:rPr lang="en-US" dirty="0"/>
              <a:t>Scheduled tasks may be subject to security/access restrictions</a:t>
            </a:r>
          </a:p>
        </p:txBody>
      </p:sp>
    </p:spTree>
    <p:extLst>
      <p:ext uri="{BB962C8B-B14F-4D97-AF65-F5344CB8AC3E}">
        <p14:creationId xmlns:p14="http://schemas.microsoft.com/office/powerpoint/2010/main" val="352551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err="1"/>
              <a:t>cronR</a:t>
            </a:r>
            <a:r>
              <a:rPr lang="en-US" sz="2800" dirty="0"/>
              <a:t> is a package that schedules tasks for Mac OS and Linux</a:t>
            </a:r>
          </a:p>
          <a:p>
            <a:pPr lvl="1"/>
            <a:r>
              <a:rPr lang="en-US" sz="2800" dirty="0" err="1"/>
              <a:t>taskscheduleR</a:t>
            </a:r>
            <a:r>
              <a:rPr lang="en-US" sz="2800" dirty="0"/>
              <a:t> is used to schedule tasks for Windows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These packages can be accessed using </a:t>
            </a:r>
            <a:r>
              <a:rPr lang="en-US" sz="2800" dirty="0" err="1"/>
              <a:t>Rstudio</a:t>
            </a:r>
            <a:r>
              <a:rPr lang="en-US" sz="2800" dirty="0"/>
              <a:t> </a:t>
            </a:r>
            <a:r>
              <a:rPr lang="en-US" sz="2800" dirty="0" err="1"/>
              <a:t>Addins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Scheduling R scripts is a useful tool for automating data pipelines</a:t>
            </a:r>
            <a:endParaRPr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content from previous lessons to develop a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 tasks to automate processes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content from previous lessons to develop a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 tasks to automate processes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9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DD1C-6CFF-334A-AB67-99CF4CC9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Science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2B42-9E84-8B4E-A63B-3E9F0515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B760-B370-434A-BDC7-3BB975B82E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0109"/>
            <a:ext cx="12192000" cy="4488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989C4-EC14-9944-AA13-435E7CAF2ACB}"/>
              </a:ext>
            </a:extLst>
          </p:cNvPr>
          <p:cNvSpPr txBox="1"/>
          <p:nvPr/>
        </p:nvSpPr>
        <p:spPr>
          <a:xfrm>
            <a:off x="0" y="6488668"/>
            <a:ext cx="68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i="1" dirty="0"/>
              <a:t>R for Data Science</a:t>
            </a:r>
            <a:r>
              <a:rPr lang="en-US" dirty="0"/>
              <a:t> (https://r4ds.had.co.nz/</a:t>
            </a:r>
            <a:r>
              <a:rPr lang="en-US" dirty="0" err="1"/>
              <a:t>introduction.html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52AFBF-2FC8-1C4B-BF3F-4373DDDBBE28}"/>
              </a:ext>
            </a:extLst>
          </p:cNvPr>
          <p:cNvSpPr/>
          <p:nvPr/>
        </p:nvSpPr>
        <p:spPr>
          <a:xfrm>
            <a:off x="8560022" y="5851812"/>
            <a:ext cx="1874895" cy="72651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data pipeline</a:t>
            </a: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0DA8E6D-6C0B-926D-019E-9CDBE78B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4142" y="2729337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CCE2131-72DE-4A35-50E5-8240D8BE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214" y="2737524"/>
            <a:ext cx="914400" cy="914400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985" y="3023587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2374" y="3023587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3041846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775148" y="3643737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634298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4869" y="3045772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58220" y="3634298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read files, create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354FD-7BEF-741F-193D-33C1308AF107}"/>
              </a:ext>
            </a:extLst>
          </p:cNvPr>
          <p:cNvSpPr txBox="1"/>
          <p:nvPr/>
        </p:nvSpPr>
        <p:spPr>
          <a:xfrm>
            <a:off x="1235964" y="2117800"/>
            <a:ext cx="9720072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batch_file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b.csv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sample_file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s.csv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peak_file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p.csv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8389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write data to database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BB260-6ACE-26F9-01A6-557C99351FD8}"/>
              </a:ext>
            </a:extLst>
          </p:cNvPr>
          <p:cNvSpPr txBox="1"/>
          <p:nvPr/>
        </p:nvSpPr>
        <p:spPr>
          <a:xfrm>
            <a:off x="1235964" y="1996777"/>
            <a:ext cx="972007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# initialize database connection</a:t>
            </a:r>
          </a:p>
          <a:p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dbConnect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RSQLite</a:t>
            </a:r>
            <a:r>
              <a:rPr lang="en-US" sz="2400" dirty="0">
                <a:latin typeface="Monaco" pitchFamily="2" charset="77"/>
              </a:rPr>
              <a:t>::SQLite(), "</a:t>
            </a:r>
            <a:r>
              <a:rPr lang="en-US" sz="2400" dirty="0" err="1">
                <a:latin typeface="Monaco" pitchFamily="2" charset="77"/>
              </a:rPr>
              <a:t>project_data.sqlite</a:t>
            </a:r>
            <a:r>
              <a:rPr lang="en-US" sz="2400" dirty="0">
                <a:latin typeface="Monaco" pitchFamily="2" charset="77"/>
              </a:rPr>
              <a:t>", </a:t>
            </a:r>
            <a:r>
              <a:rPr lang="en-US" sz="2400" dirty="0" err="1">
                <a:latin typeface="Monaco" pitchFamily="2" charset="77"/>
              </a:rPr>
              <a:t>extended_types</a:t>
            </a:r>
            <a:r>
              <a:rPr lang="en-US" sz="2400" dirty="0">
                <a:latin typeface="Monaco" pitchFamily="2" charset="77"/>
              </a:rPr>
              <a:t> = TRUE)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"batch", </a:t>
            </a:r>
            <a:r>
              <a:rPr lang="en-US" sz="2400" dirty="0" err="1">
                <a:latin typeface="Monaco" pitchFamily="2" charset="77"/>
              </a:rPr>
              <a:t>batch_file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"sample", </a:t>
            </a:r>
            <a:r>
              <a:rPr lang="en-US" sz="2400" dirty="0" err="1">
                <a:latin typeface="Monaco" pitchFamily="2" charset="77"/>
              </a:rPr>
              <a:t>sample_file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"peak", </a:t>
            </a:r>
            <a:r>
              <a:rPr lang="en-US" sz="2400" dirty="0" err="1">
                <a:latin typeface="Monaco" pitchFamily="2" charset="77"/>
              </a:rPr>
              <a:t>peak_file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# disconnect from database</a:t>
            </a:r>
          </a:p>
          <a:p>
            <a:r>
              <a:rPr lang="en-US" sz="2400" dirty="0" err="1">
                <a:latin typeface="Monaco" pitchFamily="2" charset="77"/>
              </a:rPr>
              <a:t>dbDisconnect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63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archive processed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9568A-6AE7-D34E-EB77-0F665D125B35}"/>
              </a:ext>
            </a:extLst>
          </p:cNvPr>
          <p:cNvSpPr txBox="1"/>
          <p:nvPr/>
        </p:nvSpPr>
        <p:spPr>
          <a:xfrm>
            <a:off x="1235963" y="2117800"/>
            <a:ext cx="9927337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b.csv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batch_archive</a:t>
            </a:r>
            <a:r>
              <a:rPr lang="en-US" sz="2400" dirty="0">
                <a:latin typeface="Monaco" pitchFamily="2" charset="77"/>
              </a:rPr>
              <a:t>/."))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(path = "data", glob = "*_</a:t>
            </a:r>
            <a:r>
              <a:rPr lang="en-US" sz="2400" dirty="0" err="1">
                <a:latin typeface="Monaco" pitchFamily="2" charset="77"/>
              </a:rPr>
              <a:t>s.csv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sample_archive</a:t>
            </a:r>
            <a:r>
              <a:rPr lang="en-US" sz="2400" dirty="0">
                <a:latin typeface="Monaco" pitchFamily="2" charset="77"/>
              </a:rPr>
              <a:t>/."))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p.csv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peak_archive</a:t>
            </a:r>
            <a:r>
              <a:rPr lang="en-US" sz="2400" dirty="0">
                <a:latin typeface="Monaco" pitchFamily="2" charset="77"/>
              </a:rPr>
              <a:t>/."))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05DF694-83EA-CED9-D2FD-355B1232B804}"/>
              </a:ext>
            </a:extLst>
          </p:cNvPr>
          <p:cNvSpPr/>
          <p:nvPr/>
        </p:nvSpPr>
        <p:spPr>
          <a:xfrm>
            <a:off x="9022975" y="1022962"/>
            <a:ext cx="2436159" cy="1323438"/>
          </a:xfrm>
          <a:prstGeom prst="wedgeRoundRectCallout">
            <a:avLst>
              <a:gd name="adj1" fmla="val -35311"/>
              <a:gd name="adj2" fmla="val 9063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C10DD-9F82-5C27-5FD6-EAE8CDDBCD6B}"/>
              </a:ext>
            </a:extLst>
          </p:cNvPr>
          <p:cNvSpPr txBox="1"/>
          <p:nvPr/>
        </p:nvSpPr>
        <p:spPr>
          <a:xfrm>
            <a:off x="9022975" y="1084516"/>
            <a:ext cx="24361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need these directories</a:t>
            </a:r>
          </a:p>
        </p:txBody>
      </p:sp>
    </p:spTree>
    <p:extLst>
      <p:ext uri="{BB962C8B-B14F-4D97-AF65-F5344CB8AC3E}">
        <p14:creationId xmlns:p14="http://schemas.microsoft.com/office/powerpoint/2010/main" val="3744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accent1"/>
                </a:solidFill>
              </a:rPr>
              <a:t>automated </a:t>
            </a:r>
            <a:r>
              <a:rPr lang="en-US" dirty="0"/>
              <a:t>data pipeline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3985" y="2660518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374" y="2660518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2678777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815651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869" y="2682703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77475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AF4D7DD-3A3C-CEA6-B309-55021B1AA30A}"/>
              </a:ext>
            </a:extLst>
          </p:cNvPr>
          <p:cNvSpPr/>
          <p:nvPr/>
        </p:nvSpPr>
        <p:spPr>
          <a:xfrm>
            <a:off x="2815650" y="4075838"/>
            <a:ext cx="3614213" cy="79223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BB2DC6-F5AE-F63F-EB24-50CABDA62145}"/>
              </a:ext>
            </a:extLst>
          </p:cNvPr>
          <p:cNvGrpSpPr>
            <a:grpSpLocks noChangeAspect="1"/>
          </p:cNvGrpSpPr>
          <p:nvPr/>
        </p:nvGrpSpPr>
        <p:grpSpPr>
          <a:xfrm>
            <a:off x="2438997" y="3788852"/>
            <a:ext cx="1188720" cy="1188720"/>
            <a:chOff x="2732653" y="4969565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0995D0-AC62-584D-8A2F-DDF0D0848366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Alarm clock with solid fill">
              <a:extLst>
                <a:ext uri="{FF2B5EF4-FFF2-40B4-BE49-F238E27FC236}">
                  <a16:creationId xmlns:a16="http://schemas.microsoft.com/office/drawing/2014/main" id="{A04820AA-255F-7FEC-5EE8-3020FC15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88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{F1ACBB08-4656-0242-9521-EBC48593A304}tf10001061</Template>
  <TotalTime>8291</TotalTime>
  <Words>1567</Words>
  <Application>Microsoft Macintosh PowerPoint</Application>
  <PresentationFormat>Widescreen</PresentationFormat>
  <Paragraphs>182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Calibri</vt:lpstr>
      <vt:lpstr>Courier New</vt:lpstr>
      <vt:lpstr>Monaco</vt:lpstr>
      <vt:lpstr>Roboto</vt:lpstr>
      <vt:lpstr>Tw Cen MT</vt:lpstr>
      <vt:lpstr>Tw Cen MT Condensed</vt:lpstr>
      <vt:lpstr>Wingdings 3</vt:lpstr>
      <vt:lpstr>Integral</vt:lpstr>
      <vt:lpstr>Automation: Set it and forget it</vt:lpstr>
      <vt:lpstr>Outline</vt:lpstr>
      <vt:lpstr>Lesson Objectives</vt:lpstr>
      <vt:lpstr>Typical Data Science Pipeline</vt:lpstr>
      <vt:lpstr>Developing a data pipeline</vt:lpstr>
      <vt:lpstr>Script – read files, create dataframes</vt:lpstr>
      <vt:lpstr>Script – write data to database tables</vt:lpstr>
      <vt:lpstr>Script – archive processed files</vt:lpstr>
      <vt:lpstr>Developing an automated data pipeline</vt:lpstr>
      <vt:lpstr>Scheduling tasks with R</vt:lpstr>
      <vt:lpstr>Syntax basics</vt:lpstr>
      <vt:lpstr>Example: Create a new file every minute</vt:lpstr>
      <vt:lpstr>Scheduling tasks for windows</vt:lpstr>
      <vt:lpstr>Scheduling tasks for mac os and linux</vt:lpstr>
      <vt:lpstr>Rstudio Addins for scheduling scripts</vt:lpstr>
      <vt:lpstr>addin for scheduling on windows</vt:lpstr>
      <vt:lpstr>ADDin for scheduling on mac os and linux</vt:lpstr>
      <vt:lpstr>Exercise 1</vt:lpstr>
      <vt:lpstr>Developing an automated data pipeline</vt:lpstr>
      <vt:lpstr>Automating our data pipeline</vt:lpstr>
      <vt:lpstr>Exercise 2</vt:lpstr>
      <vt:lpstr>Wow! Data would be automatically flowing into your Database each day</vt:lpstr>
      <vt:lpstr>Additional considerations</vt:lpstr>
      <vt:lpstr>Summary</vt:lpstr>
      <vt:lpstr>Lesson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R: A Marriage Made in the Tidyverse</dc:title>
  <dc:creator>Patrick C Mathias</dc:creator>
  <cp:lastModifiedBy>Haymond, Shannon</cp:lastModifiedBy>
  <cp:revision>96</cp:revision>
  <dcterms:created xsi:type="dcterms:W3CDTF">2023-03-16T22:37:04Z</dcterms:created>
  <dcterms:modified xsi:type="dcterms:W3CDTF">2023-03-30T16:22:19Z</dcterms:modified>
</cp:coreProperties>
</file>