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334" r:id="rId3"/>
    <p:sldId id="295" r:id="rId4"/>
    <p:sldId id="345" r:id="rId5"/>
    <p:sldId id="346" r:id="rId6"/>
    <p:sldId id="272" r:id="rId7"/>
    <p:sldId id="302" r:id="rId8"/>
    <p:sldId id="311" r:id="rId9"/>
    <p:sldId id="314" r:id="rId10"/>
    <p:sldId id="313" r:id="rId11"/>
    <p:sldId id="315" r:id="rId12"/>
    <p:sldId id="339" r:id="rId13"/>
    <p:sldId id="340" r:id="rId14"/>
    <p:sldId id="335" r:id="rId15"/>
    <p:sldId id="336" r:id="rId16"/>
    <p:sldId id="341" r:id="rId17"/>
    <p:sldId id="337" r:id="rId18"/>
    <p:sldId id="303" r:id="rId19"/>
    <p:sldId id="323" r:id="rId20"/>
    <p:sldId id="324" r:id="rId21"/>
    <p:sldId id="327" r:id="rId22"/>
    <p:sldId id="322" r:id="rId23"/>
    <p:sldId id="278" r:id="rId24"/>
    <p:sldId id="325" r:id="rId25"/>
    <p:sldId id="328" r:id="rId26"/>
    <p:sldId id="329" r:id="rId27"/>
    <p:sldId id="330" r:id="rId28"/>
    <p:sldId id="332" r:id="rId29"/>
    <p:sldId id="333" r:id="rId30"/>
    <p:sldId id="331" r:id="rId31"/>
  </p:sldIdLst>
  <p:sldSz cx="9144000" cy="5143500" type="screen16x9"/>
  <p:notesSz cx="6858000" cy="9144000"/>
  <p:embeddedFontLst>
    <p:embeddedFont>
      <p:font typeface="Avenir Black" panose="02000503020000020003" pitchFamily="2" charset="0"/>
      <p:bold r:id="rId33"/>
      <p:italic r:id="rId34"/>
      <p:boldItalic r:id="rId35"/>
    </p:embeddedFont>
    <p:embeddedFont>
      <p:font typeface="Avenir Book" panose="02000503020000020003" pitchFamily="2" charset="0"/>
      <p:regular r:id="rId36"/>
      <p:italic r:id="rId37"/>
    </p:embeddedFont>
    <p:embeddedFont>
      <p:font typeface="Avenir Medium" panose="02000503020000020003" pitchFamily="2" charset="0"/>
      <p:regular r:id="rId38"/>
      <p:italic r:id="rId39"/>
    </p:embeddedFont>
    <p:embeddedFont>
      <p:font typeface="Inconsolata" pitchFamily="49" charset="77"/>
      <p:regular r:id="rId40"/>
      <p:bold r:id="rId41"/>
    </p:embeddedFont>
    <p:embeddedFont>
      <p:font typeface="Lucida Console" panose="020B0609040504020204" pitchFamily="49" charset="0"/>
      <p:regular r:id="rId42"/>
    </p:embeddedFont>
    <p:embeddedFont>
      <p:font typeface="Pangolin" pitchFamily="2" charset="77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528" userDrawn="1">
          <p15:clr>
            <a:srgbClr val="A4A3A4"/>
          </p15:clr>
        </p15:guide>
        <p15:guide id="3" orient="horz" pos="7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0FCD2C-E6A9-470E-AF13-DB335F631D51}">
  <a:tblStyle styleId="{370FCD2C-E6A9-470E-AF13-DB335F631D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8819"/>
  </p:normalViewPr>
  <p:slideViewPr>
    <p:cSldViewPr snapToGrid="0" snapToObjects="1" showGuides="1">
      <p:cViewPr varScale="1">
        <p:scale>
          <a:sx n="106" d="100"/>
          <a:sy n="106" d="100"/>
        </p:scale>
        <p:origin x="920" y="176"/>
      </p:cViewPr>
      <p:guideLst>
        <p:guide pos="528"/>
        <p:guide orient="horz" pos="7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terate_programm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terate_programm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8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 Notebooks are an implementation of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Literate Programming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that allows for direct interaction with R while producing a reproducible document with publication-quality output.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Any R Markdown document can be used as a notebook, and all R Notebooks can be rendered to other R Markdown document types. A notebook can therefore be thought of as a special execution mode for R Markdown documents. The immediacy of notebook mode makes it a good choice while authoring the R Markdown document and iterating on code. When you are ready to publish the document, you can share the notebook directly, or render it to a publication format with the Knit 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4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 Notebooks are an implementation of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Literate Programming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that allows for direct interaction with R while producing a reproducible document with publication-quality output.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Any R Markdown document can be used as a notebook, and all R Notebooks can be rendered to other R Markdown document types. A notebook can therefore be thought of as a special execution mode for R Markdown documents. The immediacy of notebook mode makes it a good choice while authoring the R Markdown document and iterating on code. When you are ready to publish the document, you can share the notebook directly, or render it to a publication format with the Knit 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5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534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R code chunk syntax and shortcut</a:t>
            </a:r>
          </a:p>
        </p:txBody>
      </p:sp>
    </p:spTree>
    <p:extLst>
      <p:ext uri="{BB962C8B-B14F-4D97-AF65-F5344CB8AC3E}">
        <p14:creationId xmlns:p14="http://schemas.microsoft.com/office/powerpoint/2010/main" val="166434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33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54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 b="0" i="0">
                <a:solidFill>
                  <a:srgbClr val="434343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latin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latin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latin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stit">
  <p:cSld name="BLANK_1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b="0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b="0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b="0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0" i="0">
                <a:solidFill>
                  <a:srgbClr val="7F6000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ookdown.org/yihui/rmarkdown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rmarkdown.rstudio.com/gallery.html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oltzy.github.io/Pimp-my-rmd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dreaming.org/post/r-markdown-theme-gallery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flexdashboard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r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kunst.com/highcharter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03_RMarkdown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D9DD0-20DA-7B4E-9864-05C6F0182C90}"/>
              </a:ext>
            </a:extLst>
          </p:cNvPr>
          <p:cNvSpPr txBox="1"/>
          <p:nvPr/>
        </p:nvSpPr>
        <p:spPr>
          <a:xfrm>
            <a:off x="6189825" y="457675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Medium" panose="02000503020000020003" pitchFamily="2" charset="0"/>
              </a:rPr>
              <a:t>Shannon Haymond, PhD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F193F1-9E49-B345-8A3D-EEAB5F3A7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D6A1-8B4C-A448-96E3-330C8CFBD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8" name="Google Shape;314;p42">
            <a:extLst>
              <a:ext uri="{FF2B5EF4-FFF2-40B4-BE49-F238E27FC236}">
                <a16:creationId xmlns:a16="http://schemas.microsoft.com/office/drawing/2014/main" id="{C47A5600-8A64-694E-9A32-F39461BF6CF5}"/>
              </a:ext>
            </a:extLst>
          </p:cNvPr>
          <p:cNvSpPr>
            <a:spLocks noChangeAspect="1"/>
          </p:cNvSpPr>
          <p:nvPr/>
        </p:nvSpPr>
        <p:spPr>
          <a:xfrm>
            <a:off x="7066578" y="1033810"/>
            <a:ext cx="1311441" cy="1325880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19EAFA7-C0B1-3A49-A345-99968830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110" y="3394191"/>
            <a:ext cx="1526376" cy="926499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/>
              <a:t>More great resources!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1305D9-F74C-1941-82E4-B049FDA1A247}"/>
              </a:ext>
            </a:extLst>
          </p:cNvPr>
          <p:cNvGrpSpPr/>
          <p:nvPr/>
        </p:nvGrpSpPr>
        <p:grpSpPr>
          <a:xfrm rot="328364">
            <a:off x="3431837" y="795748"/>
            <a:ext cx="2835677" cy="3399343"/>
            <a:chOff x="3656563" y="908285"/>
            <a:chExt cx="2835677" cy="339934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8A9A1F7-70FE-084B-A8D9-8B4F87131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56563" y="908285"/>
              <a:ext cx="2835677" cy="33993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7012178-A2C4-2249-ADA2-EEC6A7AB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41239" y="1149216"/>
              <a:ext cx="2470038" cy="228631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932E2D-922E-FB4B-A7B2-15161444C46F}"/>
              </a:ext>
            </a:extLst>
          </p:cNvPr>
          <p:cNvGrpSpPr/>
          <p:nvPr/>
        </p:nvGrpSpPr>
        <p:grpSpPr>
          <a:xfrm rot="21212408">
            <a:off x="922078" y="795747"/>
            <a:ext cx="2835677" cy="3399343"/>
            <a:chOff x="687603" y="908284"/>
            <a:chExt cx="2835677" cy="33993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7E4A1C-B9E9-7A41-B5AA-DC139B200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7603" y="908284"/>
              <a:ext cx="2835677" cy="33993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6AE5EBC-8E9D-2D49-9642-CDC473AE3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1096" y="1213503"/>
              <a:ext cx="2408689" cy="2292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57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F599A-5020-C945-A48E-D560E462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5" y="639341"/>
            <a:ext cx="7567800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Customize the YAML options.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rPr>
              <a:t>Change the YAML title to your own title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rPr>
              <a:t>Add a YAML option for author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A2330-1DEE-A34A-8D57-C15EF78DD2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994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6149-6BB6-8D42-96FE-E83359EE7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B6578-08BA-6A4C-8359-78CA9592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60" y="766101"/>
            <a:ext cx="6334732" cy="2219053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DC0F66AF-E194-304B-9984-AAC4E53436BB}"/>
              </a:ext>
            </a:extLst>
          </p:cNvPr>
          <p:cNvSpPr/>
          <p:nvPr/>
        </p:nvSpPr>
        <p:spPr>
          <a:xfrm rot="16200000" flipH="1">
            <a:off x="1023103" y="1375798"/>
            <a:ext cx="491870" cy="910522"/>
          </a:xfrm>
          <a:prstGeom prst="downArrow">
            <a:avLst/>
          </a:prstGeom>
          <a:solidFill>
            <a:srgbClr val="FFF684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6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3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6149-6BB6-8D42-96FE-E83359EE7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EC426-5E75-494A-B6ED-EADFDAEA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941" y="1498085"/>
            <a:ext cx="6916811" cy="2637477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CF865426-6995-CC45-A11A-6A4C1C11750F}"/>
              </a:ext>
            </a:extLst>
          </p:cNvPr>
          <p:cNvSpPr/>
          <p:nvPr/>
        </p:nvSpPr>
        <p:spPr>
          <a:xfrm>
            <a:off x="5449175" y="2930824"/>
            <a:ext cx="3007576" cy="755718"/>
          </a:xfrm>
          <a:prstGeom prst="wedgeRectCallout">
            <a:avLst>
              <a:gd name="adj1" fmla="val -43111"/>
              <a:gd name="adj2" fmla="val -124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Display code in output document (default = TRUE) 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5F76E8E-186A-6A43-B859-AC365605E899}"/>
              </a:ext>
            </a:extLst>
          </p:cNvPr>
          <p:cNvSpPr/>
          <p:nvPr/>
        </p:nvSpPr>
        <p:spPr>
          <a:xfrm>
            <a:off x="5023266" y="112226"/>
            <a:ext cx="3279109" cy="1011724"/>
          </a:xfrm>
          <a:prstGeom prst="wedgeRectCallout">
            <a:avLst>
              <a:gd name="adj1" fmla="val -42396"/>
              <a:gd name="adj2" fmla="val 93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Prevents code and results from appearing in the finished file (default = TRUE) </a:t>
            </a:r>
          </a:p>
        </p:txBody>
      </p:sp>
    </p:spTree>
    <p:extLst>
      <p:ext uri="{BB962C8B-B14F-4D97-AF65-F5344CB8AC3E}">
        <p14:creationId xmlns:p14="http://schemas.microsoft.com/office/powerpoint/2010/main" val="222074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6149-6BB6-8D42-96FE-E83359EE7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F0C84-B0F3-8A47-B4D8-3DCD7F6505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76" y="768085"/>
            <a:ext cx="7800714" cy="1439533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D150DB6A-ED2C-1C4E-966C-443516056E0C}"/>
              </a:ext>
            </a:extLst>
          </p:cNvPr>
          <p:cNvSpPr/>
          <p:nvPr/>
        </p:nvSpPr>
        <p:spPr>
          <a:xfrm>
            <a:off x="1695732" y="2402300"/>
            <a:ext cx="3137525" cy="1860942"/>
          </a:xfrm>
          <a:prstGeom prst="wedgeRectCallout">
            <a:avLst>
              <a:gd name="adj1" fmla="val -44980"/>
              <a:gd name="adj2" fmla="val -76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Note syntax for R chunk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/>
              <a:t>New chunk:</a:t>
            </a:r>
          </a:p>
          <a:p>
            <a:r>
              <a:rPr lang="en-US" sz="1800" dirty="0"/>
              <a:t>*Insert Chunk* button on the toolbar or by pressing </a:t>
            </a:r>
            <a:r>
              <a:rPr lang="en-US" sz="1800" dirty="0" err="1"/>
              <a:t>Cmd+Option+I</a:t>
            </a:r>
            <a:r>
              <a:rPr lang="en-US" sz="1800" dirty="0"/>
              <a:t> </a:t>
            </a:r>
            <a:r>
              <a:rPr lang="en-US" sz="2000" dirty="0"/>
              <a:t>or </a:t>
            </a:r>
            <a:r>
              <a:rPr lang="en-US" sz="1800" dirty="0" err="1"/>
              <a:t>Ctrl+Alt+I</a:t>
            </a:r>
            <a:r>
              <a:rPr lang="en-US" sz="1800" dirty="0"/>
              <a:t> 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161FFB80-CF4E-D14D-9602-C90DA00605F2}"/>
              </a:ext>
            </a:extLst>
          </p:cNvPr>
          <p:cNvSpPr/>
          <p:nvPr/>
        </p:nvSpPr>
        <p:spPr>
          <a:xfrm>
            <a:off x="5747288" y="2563729"/>
            <a:ext cx="2806552" cy="1545131"/>
          </a:xfrm>
          <a:prstGeom prst="wedgeRectCallout">
            <a:avLst>
              <a:gd name="adj1" fmla="val 44069"/>
              <a:gd name="adj2" fmla="val -107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Execute code:</a:t>
            </a:r>
          </a:p>
          <a:p>
            <a:r>
              <a:rPr lang="en-US" sz="1800" dirty="0"/>
              <a:t>Press *play* button to run entire chunk or select and press </a:t>
            </a:r>
            <a:r>
              <a:rPr lang="en-US" sz="1800" dirty="0" err="1"/>
              <a:t>Cmd+Enter</a:t>
            </a:r>
            <a:r>
              <a:rPr lang="en-US" sz="1800" dirty="0"/>
              <a:t> or </a:t>
            </a:r>
            <a:r>
              <a:rPr lang="en-US" sz="1800" dirty="0" err="1"/>
              <a:t>Ctrl+Enter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027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6149-6BB6-8D42-96FE-E83359EE7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477D8-9FD5-C340-B372-4F855291D9C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388" y="1397386"/>
            <a:ext cx="7968161" cy="1174868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5029784-FF01-7F4E-8E6E-86A6BC194412}"/>
              </a:ext>
            </a:extLst>
          </p:cNvPr>
          <p:cNvSpPr/>
          <p:nvPr/>
        </p:nvSpPr>
        <p:spPr>
          <a:xfrm>
            <a:off x="4572000" y="647813"/>
            <a:ext cx="2009716" cy="614499"/>
          </a:xfrm>
          <a:prstGeom prst="wedgeRectCallout">
            <a:avLst>
              <a:gd name="adj1" fmla="val -48553"/>
              <a:gd name="adj2" fmla="val 87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*words* = </a:t>
            </a:r>
            <a:r>
              <a:rPr lang="en-US" sz="1800" i="1" dirty="0"/>
              <a:t>words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31EDFE67-5A09-DE4D-9D95-AC9C94627C4C}"/>
              </a:ext>
            </a:extLst>
          </p:cNvPr>
          <p:cNvSpPr/>
          <p:nvPr/>
        </p:nvSpPr>
        <p:spPr>
          <a:xfrm>
            <a:off x="4196336" y="3124774"/>
            <a:ext cx="2761044" cy="831827"/>
          </a:xfrm>
          <a:prstGeom prst="wedgeRectCallout">
            <a:avLst>
              <a:gd name="adj1" fmla="val -59905"/>
              <a:gd name="adj2" fmla="val -153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Function call to make the summary stats table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35C9E2A0-C1D9-7D46-B93E-1B5B8BE90650}"/>
              </a:ext>
            </a:extLst>
          </p:cNvPr>
          <p:cNvSpPr/>
          <p:nvPr/>
        </p:nvSpPr>
        <p:spPr>
          <a:xfrm>
            <a:off x="838200" y="2895561"/>
            <a:ext cx="1687804" cy="930412"/>
          </a:xfrm>
          <a:prstGeom prst="wedgeRectCallout">
            <a:avLst>
              <a:gd name="adj1" fmla="val 33594"/>
              <a:gd name="adj2" fmla="val -117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Function call for styling HTML table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60356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6149-6BB6-8D42-96FE-E83359EE7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A06F2-848D-F747-A571-3FDEB75648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367" y="1763483"/>
            <a:ext cx="7985266" cy="561701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25B9EB9-B493-A145-B87E-1793635E825C}"/>
              </a:ext>
            </a:extLst>
          </p:cNvPr>
          <p:cNvSpPr/>
          <p:nvPr/>
        </p:nvSpPr>
        <p:spPr>
          <a:xfrm>
            <a:off x="2327151" y="617013"/>
            <a:ext cx="2101158" cy="755718"/>
          </a:xfrm>
          <a:prstGeom prst="wedgeRectCallout">
            <a:avLst>
              <a:gd name="adj1" fmla="val -48553"/>
              <a:gd name="adj2" fmla="val 87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Inline code syntax:</a:t>
            </a:r>
          </a:p>
          <a:p>
            <a:r>
              <a:rPr lang="en-US" sz="1800" dirty="0"/>
              <a:t>`r code here`</a:t>
            </a:r>
          </a:p>
        </p:txBody>
      </p:sp>
      <p:sp>
        <p:nvSpPr>
          <p:cNvPr id="5" name="Google Shape;351;p42">
            <a:extLst>
              <a:ext uri="{FF2B5EF4-FFF2-40B4-BE49-F238E27FC236}">
                <a16:creationId xmlns:a16="http://schemas.microsoft.com/office/drawing/2014/main" id="{3B93B580-ABD3-F649-922D-1F42D5958878}"/>
              </a:ext>
            </a:extLst>
          </p:cNvPr>
          <p:cNvSpPr>
            <a:spLocks noChangeAspect="1"/>
          </p:cNvSpPr>
          <p:nvPr/>
        </p:nvSpPr>
        <p:spPr>
          <a:xfrm>
            <a:off x="7202603" y="2739481"/>
            <a:ext cx="872373" cy="758345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648A4-9ADC-F048-8FAB-3C7B986E9E7C}"/>
              </a:ext>
            </a:extLst>
          </p:cNvPr>
          <p:cNvSpPr txBox="1"/>
          <p:nvPr/>
        </p:nvSpPr>
        <p:spPr>
          <a:xfrm>
            <a:off x="6717186" y="3588957"/>
            <a:ext cx="184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Pangolin" pitchFamily="2" charset="77"/>
              </a:rPr>
              <a:t>Use backtick, not single quote!</a:t>
            </a:r>
          </a:p>
        </p:txBody>
      </p:sp>
    </p:spTree>
    <p:extLst>
      <p:ext uri="{BB962C8B-B14F-4D97-AF65-F5344CB8AC3E}">
        <p14:creationId xmlns:p14="http://schemas.microsoft.com/office/powerpoint/2010/main" val="184052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6149-6BB6-8D42-96FE-E83359EE7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E93A0-0B69-9F40-94F5-2A541DA860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962" y="1235979"/>
            <a:ext cx="7711968" cy="1546410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A03E142-5DEC-C542-BDEB-38A4655BDD80}"/>
              </a:ext>
            </a:extLst>
          </p:cNvPr>
          <p:cNvSpPr/>
          <p:nvPr/>
        </p:nvSpPr>
        <p:spPr>
          <a:xfrm>
            <a:off x="5475301" y="509450"/>
            <a:ext cx="2009716" cy="614499"/>
          </a:xfrm>
          <a:prstGeom prst="wedgeRectCallout">
            <a:avLst>
              <a:gd name="adj1" fmla="val -48553"/>
              <a:gd name="adj2" fmla="val 87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*words* = </a:t>
            </a:r>
            <a:r>
              <a:rPr lang="en-US" sz="1800" i="1" dirty="0"/>
              <a:t>words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B05C42E-3AB8-434E-A596-83B7D379B35B}"/>
              </a:ext>
            </a:extLst>
          </p:cNvPr>
          <p:cNvSpPr/>
          <p:nvPr/>
        </p:nvSpPr>
        <p:spPr>
          <a:xfrm>
            <a:off x="1418636" y="3113492"/>
            <a:ext cx="7109294" cy="794029"/>
          </a:xfrm>
          <a:prstGeom prst="wedgeRectCallout">
            <a:avLst>
              <a:gd name="adj1" fmla="val -36238"/>
              <a:gd name="adj2" fmla="val -115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latin typeface="Lucida Console" panose="020B0609040504020204" pitchFamily="49" charset="0"/>
              </a:rPr>
              <a:t>ggplot</a:t>
            </a:r>
            <a:r>
              <a:rPr lang="en-US" sz="1600" dirty="0">
                <a:latin typeface="Lucida Console" panose="020B0609040504020204" pitchFamily="49" charset="0"/>
              </a:rPr>
              <a:t>(data =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&lt;DATA&gt;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aes</a:t>
            </a:r>
            <a:r>
              <a:rPr lang="en-US" sz="1600" dirty="0">
                <a:latin typeface="Lucida Console" panose="020B0609040504020204" pitchFamily="49" charset="0"/>
              </a:rPr>
              <a:t>(x =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&lt;X_DATA&gt;</a:t>
            </a:r>
            <a:r>
              <a:rPr lang="en-US" sz="1600" dirty="0">
                <a:latin typeface="Lucida Console" panose="020B0609040504020204" pitchFamily="49" charset="0"/>
              </a:rPr>
              <a:t>, y =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&lt;Y_DATA&gt;</a:t>
            </a:r>
            <a:r>
              <a:rPr lang="en-US" sz="1600" dirty="0">
                <a:latin typeface="Lucida Console" panose="020B0609040504020204" pitchFamily="49" charset="0"/>
              </a:rPr>
              <a:t>)) +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&lt;GEOM_FUNCTION&gt;</a:t>
            </a:r>
          </a:p>
        </p:txBody>
      </p:sp>
    </p:spTree>
    <p:extLst>
      <p:ext uri="{BB962C8B-B14F-4D97-AF65-F5344CB8AC3E}">
        <p14:creationId xmlns:p14="http://schemas.microsoft.com/office/powerpoint/2010/main" val="278199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Render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venir Medium" panose="02000503020000020003" pitchFamily="2" charset="0"/>
              </a:rPr>
              <a:t>Now, we’ll format our report and export it</a:t>
            </a:r>
            <a:endParaRPr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5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8F09A-6B14-304A-96BC-B5523CD89F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616" y="431891"/>
            <a:ext cx="7750769" cy="42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1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7C64-7197-3E4C-9EE5-43ED884BA8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7C57BC-B91D-AC47-B3E4-F80848D790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25"/>
          <a:stretch/>
        </p:blipFill>
        <p:spPr>
          <a:xfrm>
            <a:off x="771902" y="2179777"/>
            <a:ext cx="5450768" cy="2262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A4FA43-FC37-3246-9A8F-37E3B51429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0458" y="3266357"/>
            <a:ext cx="852671" cy="9612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2CF427-2C75-CB4E-B30E-36E6F1FFAD49}"/>
              </a:ext>
            </a:extLst>
          </p:cNvPr>
          <p:cNvSpPr txBox="1"/>
          <p:nvPr/>
        </p:nvSpPr>
        <p:spPr>
          <a:xfrm>
            <a:off x="1015403" y="1296640"/>
            <a:ext cx="4807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Book" panose="02000503020000020003" pitchFamily="2" charset="0"/>
                <a:hlinkClick r:id="rId4"/>
              </a:rPr>
              <a:t>https://bookdown.org/yihui/rmarkdown/</a:t>
            </a:r>
            <a:endParaRPr lang="en-US" sz="2000" dirty="0">
              <a:latin typeface="Avenir Book" panose="02000503020000020003" pitchFamily="2" charset="0"/>
            </a:endParaRPr>
          </a:p>
        </p:txBody>
      </p:sp>
      <p:sp>
        <p:nvSpPr>
          <p:cNvPr id="18" name="Google Shape;314;p42">
            <a:extLst>
              <a:ext uri="{FF2B5EF4-FFF2-40B4-BE49-F238E27FC236}">
                <a16:creationId xmlns:a16="http://schemas.microsoft.com/office/drawing/2014/main" id="{4B7D5CAC-60D7-DB48-8B6D-FA7C76526974}"/>
              </a:ext>
            </a:extLst>
          </p:cNvPr>
          <p:cNvSpPr>
            <a:spLocks noChangeAspect="1"/>
          </p:cNvSpPr>
          <p:nvPr/>
        </p:nvSpPr>
        <p:spPr>
          <a:xfrm>
            <a:off x="7066578" y="1033810"/>
            <a:ext cx="1311441" cy="1325880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5E4E7AE-BDCD-C849-A81B-C8A76C57FD7B}"/>
              </a:ext>
            </a:extLst>
          </p:cNvPr>
          <p:cNvSpPr txBox="1">
            <a:spLocks/>
          </p:cNvSpPr>
          <p:nvPr/>
        </p:nvSpPr>
        <p:spPr>
          <a:xfrm>
            <a:off x="6688183" y="3434483"/>
            <a:ext cx="2027842" cy="467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itchFamily="2" charset="77"/>
              </a:rPr>
              <a:t>Great resource!</a:t>
            </a:r>
          </a:p>
        </p:txBody>
      </p:sp>
    </p:spTree>
    <p:extLst>
      <p:ext uri="{BB962C8B-B14F-4D97-AF65-F5344CB8AC3E}">
        <p14:creationId xmlns:p14="http://schemas.microsoft.com/office/powerpoint/2010/main" val="373339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9397E4-AA71-0D48-899F-EDD75D796D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829" y="363106"/>
            <a:ext cx="7520343" cy="44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7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258AA-AB40-0A4C-A69D-F7BCEEE617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C074B-A43E-A840-9112-48A665128ABD}"/>
              </a:ext>
            </a:extLst>
          </p:cNvPr>
          <p:cNvSpPr txBox="1"/>
          <p:nvPr/>
        </p:nvSpPr>
        <p:spPr>
          <a:xfrm>
            <a:off x="1600794" y="3160092"/>
            <a:ext cx="617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  <a:hlinkClick r:id="rId2"/>
              </a:rPr>
              <a:t>https://rmarkdown.rstudio.com/gallery.html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CD3F-1770-AC49-B770-DCA51CE9D45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73" y="607349"/>
            <a:ext cx="7887940" cy="20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subTitle" idx="4294967295"/>
          </p:nvPr>
        </p:nvSpPr>
        <p:spPr>
          <a:xfrm>
            <a:off x="5501460" y="1455518"/>
            <a:ext cx="2636700" cy="202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Export our Report</a:t>
            </a:r>
            <a:endParaRPr sz="4600" dirty="0"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32296-2D5A-4248-98B1-E705C49354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292" y="917484"/>
            <a:ext cx="4346845" cy="351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CD1FBF1C-AB4E-6F47-8533-3CAE6C58AA63}"/>
              </a:ext>
            </a:extLst>
          </p:cNvPr>
          <p:cNvSpPr/>
          <p:nvPr/>
        </p:nvSpPr>
        <p:spPr>
          <a:xfrm rot="7500395">
            <a:off x="2656713" y="2410537"/>
            <a:ext cx="319747" cy="524107"/>
          </a:xfrm>
          <a:prstGeom prst="downArrow">
            <a:avLst/>
          </a:prstGeom>
          <a:solidFill>
            <a:srgbClr val="FFF684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6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7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4060350" y="927851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2906972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>
                <a:latin typeface="Avenir Book" panose="02000503020000020003" pitchFamily="2" charset="0"/>
              </a:rPr>
              <a:t>Customization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Distribution</a:t>
            </a:r>
            <a:endParaRPr lang="en" sz="24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400" dirty="0">
                <a:latin typeface="Avenir Book" panose="02000503020000020003" pitchFamily="2" charset="0"/>
              </a:rPr>
              <a:t>Interactivity</a:t>
            </a:r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lack" panose="02000503020000020003" pitchFamily="2" charset="0"/>
              </a:rPr>
              <a:t>HTML Reports</a:t>
            </a:r>
            <a:endParaRPr dirty="0">
              <a:latin typeface="Avenir Black" panose="02000503020000020003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D29AD-9621-4C44-8939-15D0B4B39E0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7480" y="1099720"/>
            <a:ext cx="3896341" cy="25030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BONUS!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venir Medium" panose="02000503020000020003" pitchFamily="2" charset="0"/>
              </a:rPr>
              <a:t>Add customization and interactivity</a:t>
            </a:r>
            <a:endParaRPr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8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0F1B-E69B-A449-9A8C-A895E3B762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69780F-19B5-0F4B-96F9-5E16251DFD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0231"/>
            <a:ext cx="9144000" cy="4543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97090E-230F-234E-90F8-8D35BA943CA2}"/>
              </a:ext>
            </a:extLst>
          </p:cNvPr>
          <p:cNvSpPr txBox="1"/>
          <p:nvPr/>
        </p:nvSpPr>
        <p:spPr>
          <a:xfrm>
            <a:off x="3526972" y="4114965"/>
            <a:ext cx="4717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 panose="02000503020000020003" pitchFamily="2" charset="0"/>
                <a:hlinkClick r:id="rId3"/>
              </a:rPr>
              <a:t>https://holtzy.github.io/Pimp-my-rmd/</a:t>
            </a:r>
            <a:endParaRPr lang="en-US" sz="20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06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39643-7489-284A-AE1D-E27C514815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6216D-E7F3-B544-82D2-4BF7D7FB9B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477" y="585675"/>
            <a:ext cx="7831810" cy="2814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96A1CE-506B-C24D-8DFE-BA4944AD961E}"/>
              </a:ext>
            </a:extLst>
          </p:cNvPr>
          <p:cNvSpPr txBox="1"/>
          <p:nvPr/>
        </p:nvSpPr>
        <p:spPr>
          <a:xfrm>
            <a:off x="802378" y="3739651"/>
            <a:ext cx="7539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Book" panose="02000503020000020003" pitchFamily="2" charset="0"/>
                <a:hlinkClick r:id="rId3"/>
              </a:rPr>
              <a:t>https://www.datadreaming.org/post/r-markdown-theme-gallery/</a:t>
            </a:r>
            <a:endParaRPr lang="en-US" sz="20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97236-956E-1C45-8300-CD8C521484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C7A16-2B81-7A47-9585-0DCB2CB7B4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351"/>
            <a:ext cx="9144000" cy="4914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BDA7E-4898-8D42-98F7-920CC2928536}"/>
              </a:ext>
            </a:extLst>
          </p:cNvPr>
          <p:cNvSpPr txBox="1"/>
          <p:nvPr/>
        </p:nvSpPr>
        <p:spPr>
          <a:xfrm>
            <a:off x="4804350" y="142927"/>
            <a:ext cx="433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https://rmarkdown.rstudio.com/flexdashboard/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30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2FA09E-5539-B44D-B20C-43F541749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6204B-C5C0-DC4D-91BE-C09DDC91A3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3823"/>
            <a:ext cx="9144000" cy="4655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1441B-F7C4-964E-87BC-083C180E9EDF}"/>
              </a:ext>
            </a:extLst>
          </p:cNvPr>
          <p:cNvSpPr txBox="1"/>
          <p:nvPr/>
        </p:nvSpPr>
        <p:spPr>
          <a:xfrm>
            <a:off x="6733309" y="403761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https://plot.ly/r/</a:t>
            </a:r>
            <a:endParaRPr lang="en-US" sz="18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37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7F3BC-D3E0-1D46-8EED-88442C15B4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EA7E9-4288-E94D-A8E5-569B8A5B7F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7870"/>
            <a:ext cx="9144000" cy="4407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AAFF36-F011-AB4C-8066-4FA5DD7D792E}"/>
              </a:ext>
            </a:extLst>
          </p:cNvPr>
          <p:cNvSpPr txBox="1"/>
          <p:nvPr/>
        </p:nvSpPr>
        <p:spPr>
          <a:xfrm>
            <a:off x="3160395" y="421151"/>
            <a:ext cx="2940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  <a:hlinkClick r:id="rId3"/>
              </a:rPr>
              <a:t>http://jkunst.com/highcharter/</a:t>
            </a:r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4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33DC6-1D12-BC46-B2E4-08EE8AE04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F9DE9-5F7E-DD4B-A003-00676A8109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95325"/>
            <a:ext cx="5946775" cy="857250"/>
          </a:xfrm>
        </p:spPr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What is R Markdown?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3AE6-31A5-0644-8BE4-91E93AC9CA62}"/>
              </a:ext>
            </a:extLst>
          </p:cNvPr>
          <p:cNvSpPr txBox="1"/>
          <p:nvPr/>
        </p:nvSpPr>
        <p:spPr>
          <a:xfrm>
            <a:off x="838200" y="1552575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R Markdown is an R package and a set of tools that are deeply embedded in RStudio </a:t>
            </a:r>
          </a:p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Specific authoring format that enables documents that combine text, R code, and the output from that code (tables, graphics, </a:t>
            </a:r>
            <a:r>
              <a:rPr lang="en-US" sz="1800" dirty="0" err="1">
                <a:latin typeface="Avenir Book" panose="02000503020000020003" pitchFamily="2" charset="0"/>
              </a:rPr>
              <a:t>etc</a:t>
            </a:r>
            <a:r>
              <a:rPr lang="en-US" sz="1800" dirty="0">
                <a:latin typeface="Avenir Book" panose="02000503020000020003" pitchFamily="2" charset="0"/>
              </a:rPr>
              <a:t>) in a way that is best for human understanding – </a:t>
            </a:r>
            <a:r>
              <a:rPr lang="en-US" sz="1800" i="1" dirty="0">
                <a:latin typeface="Avenir Book" panose="02000503020000020003" pitchFamily="2" charset="0"/>
              </a:rPr>
              <a:t>facilitates literate programming</a:t>
            </a:r>
          </a:p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Any R Markdown document can be used as a Notebook</a:t>
            </a:r>
          </a:p>
        </p:txBody>
      </p:sp>
    </p:spTree>
    <p:extLst>
      <p:ext uri="{BB962C8B-B14F-4D97-AF65-F5344CB8AC3E}">
        <p14:creationId xmlns:p14="http://schemas.microsoft.com/office/powerpoint/2010/main" val="3970042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5E41-6513-EE44-8E65-49533D2DA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96D23-C605-1546-9ED4-B42475EA7980}"/>
              </a:ext>
            </a:extLst>
          </p:cNvPr>
          <p:cNvGrpSpPr/>
          <p:nvPr/>
        </p:nvGrpSpPr>
        <p:grpSpPr>
          <a:xfrm rot="21431505">
            <a:off x="230469" y="386961"/>
            <a:ext cx="3645028" cy="4369575"/>
            <a:chOff x="390192" y="857609"/>
            <a:chExt cx="3645028" cy="4369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829700-BFA5-484D-AE8A-D417CEA2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192" y="857609"/>
              <a:ext cx="3645028" cy="4369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E1664A-510A-B54B-9797-FCC19C876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32"/>
            <a:stretch/>
          </p:blipFill>
          <p:spPr>
            <a:xfrm>
              <a:off x="670152" y="1212975"/>
              <a:ext cx="3106782" cy="304463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8B010F-FF74-5648-BB27-48C59D297CF2}"/>
              </a:ext>
            </a:extLst>
          </p:cNvPr>
          <p:cNvGrpSpPr/>
          <p:nvPr/>
        </p:nvGrpSpPr>
        <p:grpSpPr>
          <a:xfrm rot="161036">
            <a:off x="5173122" y="263607"/>
            <a:ext cx="3645028" cy="4369575"/>
            <a:chOff x="5294055" y="164131"/>
            <a:chExt cx="3645028" cy="43695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C96643-3B66-0F4B-9C45-7BB2B8826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4055" y="164131"/>
              <a:ext cx="3645028" cy="4369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7C169E-926B-9542-A0FB-585AF9F7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7445" y="683632"/>
              <a:ext cx="3111614" cy="256901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4E8F4B-CC52-AA4E-AD76-7C8259EDE6E0}"/>
              </a:ext>
            </a:extLst>
          </p:cNvPr>
          <p:cNvGrpSpPr/>
          <p:nvPr/>
        </p:nvGrpSpPr>
        <p:grpSpPr>
          <a:xfrm>
            <a:off x="2666642" y="386962"/>
            <a:ext cx="3645028" cy="4369575"/>
            <a:chOff x="2666642" y="386962"/>
            <a:chExt cx="3645028" cy="43695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36EA91-50C9-3C49-9150-574B9337E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6642" y="386962"/>
              <a:ext cx="3645028" cy="4369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330C4D-7E7F-8645-9886-2877DD98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82693" y="885890"/>
              <a:ext cx="3186800" cy="267629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D630C8E-01A1-4346-B49B-912B53E07E03}"/>
              </a:ext>
            </a:extLst>
          </p:cNvPr>
          <p:cNvSpPr txBox="1"/>
          <p:nvPr/>
        </p:nvSpPr>
        <p:spPr>
          <a:xfrm>
            <a:off x="1343025" y="42291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C14AD-EC19-2D46-99DE-6382C60FE334}"/>
              </a:ext>
            </a:extLst>
          </p:cNvPr>
          <p:cNvSpPr txBox="1"/>
          <p:nvPr/>
        </p:nvSpPr>
        <p:spPr>
          <a:xfrm rot="21350962">
            <a:off x="932034" y="4016421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angolin" pitchFamily="2" charset="77"/>
              </a:rPr>
              <a:t>flexdashboard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ngolin" pitchFamily="2" charset="77"/>
              </a:rPr>
              <a:t> w/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angolin" pitchFamily="2" charset="77"/>
              </a:rPr>
              <a:t>ggplotly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Pangolin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D10F6-55D9-644B-9D2C-5596AC9D89CC}"/>
              </a:ext>
            </a:extLst>
          </p:cNvPr>
          <p:cNvSpPr txBox="1"/>
          <p:nvPr/>
        </p:nvSpPr>
        <p:spPr>
          <a:xfrm>
            <a:off x="3588113" y="4152051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ngolin" pitchFamily="2" charset="77"/>
              </a:rPr>
              <a:t>cosmos theme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12CE8-0762-1E4F-AB6A-9525D53CE692}"/>
              </a:ext>
            </a:extLst>
          </p:cNvPr>
          <p:cNvSpPr txBox="1"/>
          <p:nvPr/>
        </p:nvSpPr>
        <p:spPr>
          <a:xfrm rot="159416">
            <a:off x="6630667" y="4034215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angolin" pitchFamily="2" charset="77"/>
              </a:rPr>
              <a:t>highcharter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Pangoli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518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33DC6-1D12-BC46-B2E4-08EE8AE04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F9DE9-5F7E-DD4B-A003-00676A8109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95325"/>
            <a:ext cx="5946775" cy="857250"/>
          </a:xfrm>
        </p:spPr>
        <p:txBody>
          <a:bodyPr/>
          <a:lstStyle/>
          <a:p>
            <a:r>
              <a:rPr lang="en-US" b="1" dirty="0">
                <a:latin typeface="Avenir Black" panose="02000503020000020003" pitchFamily="2" charset="0"/>
              </a:rPr>
              <a:t>What is an R Notebook?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3AE6-31A5-0644-8BE4-91E93AC9CA62}"/>
              </a:ext>
            </a:extLst>
          </p:cNvPr>
          <p:cNvSpPr txBox="1"/>
          <p:nvPr/>
        </p:nvSpPr>
        <p:spPr>
          <a:xfrm>
            <a:off x="838199" y="1552575"/>
            <a:ext cx="7652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Notebooks are R Markdown documents with chunks that can be executed independently and interactively, with output visible immediately beneath the input and Viewer tab – great for iterating code.</a:t>
            </a:r>
          </a:p>
          <a:p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800" dirty="0">
                <a:latin typeface="Avenir Book" panose="02000503020000020003" pitchFamily="2" charset="0"/>
              </a:rPr>
              <a:t>All R Notebooks can be rendered to other R Markdown document types</a:t>
            </a:r>
          </a:p>
        </p:txBody>
      </p:sp>
    </p:spTree>
    <p:extLst>
      <p:ext uri="{BB962C8B-B14F-4D97-AF65-F5344CB8AC3E}">
        <p14:creationId xmlns:p14="http://schemas.microsoft.com/office/powerpoint/2010/main" val="106737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F8C785-A660-514F-A03F-57C9CB5EFF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C4439C-222C-E542-86F1-84733015822B}"/>
              </a:ext>
            </a:extLst>
          </p:cNvPr>
          <p:cNvGrpSpPr/>
          <p:nvPr/>
        </p:nvGrpSpPr>
        <p:grpSpPr>
          <a:xfrm>
            <a:off x="799011" y="939113"/>
            <a:ext cx="3764247" cy="3395904"/>
            <a:chOff x="799011" y="873798"/>
            <a:chExt cx="3764247" cy="33959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3243C6-7EF0-EC40-A380-DB4F1360B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/>
            <a:stretch/>
          </p:blipFill>
          <p:spPr>
            <a:xfrm>
              <a:off x="799011" y="873798"/>
              <a:ext cx="3764247" cy="3395904"/>
            </a:xfrm>
            <a:prstGeom prst="rect">
              <a:avLst/>
            </a:prstGeom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42543CE3-76EB-FC42-8725-7DA64E02E5A9}"/>
                </a:ext>
              </a:extLst>
            </p:cNvPr>
            <p:cNvSpPr/>
            <p:nvPr/>
          </p:nvSpPr>
          <p:spPr>
            <a:xfrm rot="8858581" flipV="1">
              <a:off x="2609471" y="1297374"/>
              <a:ext cx="319747" cy="524107"/>
            </a:xfrm>
            <a:prstGeom prst="downArrow">
              <a:avLst/>
            </a:prstGeom>
            <a:solidFill>
              <a:srgbClr val="FFF684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684"/>
                </a:solidFill>
              </a:endParaRP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72C04179-8ABB-FA49-B270-D24DC8CC44E6}"/>
                </a:ext>
              </a:extLst>
            </p:cNvPr>
            <p:cNvSpPr/>
            <p:nvPr/>
          </p:nvSpPr>
          <p:spPr>
            <a:xfrm rot="16200000" flipV="1">
              <a:off x="3388887" y="2244381"/>
              <a:ext cx="319747" cy="524107"/>
            </a:xfrm>
            <a:prstGeom prst="downArrow">
              <a:avLst/>
            </a:prstGeom>
            <a:solidFill>
              <a:srgbClr val="FFF684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684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44A08-E7F0-924D-B54C-757C25B0F637}"/>
              </a:ext>
            </a:extLst>
          </p:cNvPr>
          <p:cNvGrpSpPr/>
          <p:nvPr/>
        </p:nvGrpSpPr>
        <p:grpSpPr>
          <a:xfrm>
            <a:off x="4752737" y="939113"/>
            <a:ext cx="3764246" cy="3395904"/>
            <a:chOff x="4752737" y="873798"/>
            <a:chExt cx="3764246" cy="33959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B555F8-1066-D14A-89AC-41C07070D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52737" y="873798"/>
              <a:ext cx="3764246" cy="3395904"/>
            </a:xfrm>
            <a:prstGeom prst="rect">
              <a:avLst/>
            </a:prstGeom>
          </p:spPr>
        </p:pic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14B4CC03-017A-9749-8CFF-B23065FAF765}"/>
                </a:ext>
              </a:extLst>
            </p:cNvPr>
            <p:cNvSpPr/>
            <p:nvPr/>
          </p:nvSpPr>
          <p:spPr>
            <a:xfrm rot="8858581" flipV="1">
              <a:off x="6386781" y="1297375"/>
              <a:ext cx="319747" cy="524107"/>
            </a:xfrm>
            <a:prstGeom prst="downArrow">
              <a:avLst/>
            </a:prstGeom>
            <a:solidFill>
              <a:srgbClr val="FFF684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684"/>
                </a:solidFill>
              </a:endParaRP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C9695B0C-E50D-CE47-A5D8-6DAE823C1C7A}"/>
                </a:ext>
              </a:extLst>
            </p:cNvPr>
            <p:cNvSpPr/>
            <p:nvPr/>
          </p:nvSpPr>
          <p:spPr>
            <a:xfrm rot="16200000" flipV="1">
              <a:off x="7349079" y="2244381"/>
              <a:ext cx="319747" cy="524107"/>
            </a:xfrm>
            <a:prstGeom prst="downArrow">
              <a:avLst/>
            </a:prstGeom>
            <a:solidFill>
              <a:srgbClr val="FFF684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684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3CC6CF-039D-AF46-9CD4-72BC58667188}"/>
              </a:ext>
            </a:extLst>
          </p:cNvPr>
          <p:cNvSpPr txBox="1"/>
          <p:nvPr/>
        </p:nvSpPr>
        <p:spPr>
          <a:xfrm>
            <a:off x="5882090" y="53059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Medium" panose="02000503020000020003" pitchFamily="2" charset="0"/>
              </a:rPr>
              <a:t>R Markdown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636CA-3358-B540-9019-2E3EAC922FB8}"/>
              </a:ext>
            </a:extLst>
          </p:cNvPr>
          <p:cNvSpPr txBox="1"/>
          <p:nvPr/>
        </p:nvSpPr>
        <p:spPr>
          <a:xfrm>
            <a:off x="1950004" y="530592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Medium" panose="02000503020000020003" pitchFamily="2" charset="0"/>
              </a:rPr>
              <a:t>R Notebook</a:t>
            </a:r>
          </a:p>
        </p:txBody>
      </p:sp>
    </p:spTree>
    <p:extLst>
      <p:ext uri="{BB962C8B-B14F-4D97-AF65-F5344CB8AC3E}">
        <p14:creationId xmlns:p14="http://schemas.microsoft.com/office/powerpoint/2010/main" val="20968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venir Black" panose="02000503020000020003" pitchFamily="2" charset="0"/>
              </a:rPr>
              <a:t>We’ll use 3 steps</a:t>
            </a:r>
            <a:endParaRPr dirty="0">
              <a:latin typeface="Avenir Black" panose="02000503020000020003" pitchFamily="2" charset="0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812321" y="1494532"/>
            <a:ext cx="2154900" cy="23154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Organize</a:t>
            </a:r>
            <a:endParaRPr sz="18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2430461" y="1494532"/>
            <a:ext cx="2347679" cy="23154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Analyze</a:t>
            </a:r>
            <a:endParaRPr sz="18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4246160" y="1494532"/>
            <a:ext cx="2207226" cy="23154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Render</a:t>
            </a:r>
            <a:endParaRPr sz="18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8" name="Google Shape;334;p42">
            <a:extLst>
              <a:ext uri="{FF2B5EF4-FFF2-40B4-BE49-F238E27FC236}">
                <a16:creationId xmlns:a16="http://schemas.microsoft.com/office/drawing/2014/main" id="{0C543F3F-40D8-D74C-8EDE-8E67FBE0D94D}"/>
              </a:ext>
            </a:extLst>
          </p:cNvPr>
          <p:cNvSpPr>
            <a:spLocks noChangeAspect="1"/>
          </p:cNvSpPr>
          <p:nvPr/>
        </p:nvSpPr>
        <p:spPr>
          <a:xfrm>
            <a:off x="6906396" y="970137"/>
            <a:ext cx="1651857" cy="133617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itle 26">
            <a:extLst>
              <a:ext uri="{FF2B5EF4-FFF2-40B4-BE49-F238E27FC236}">
                <a16:creationId xmlns:a16="http://schemas.microsoft.com/office/drawing/2014/main" id="{B4C28E4B-5F2A-DE46-8F69-5CC2EDEB22E5}"/>
              </a:ext>
            </a:extLst>
          </p:cNvPr>
          <p:cNvSpPr txBox="1">
            <a:spLocks/>
          </p:cNvSpPr>
          <p:nvPr/>
        </p:nvSpPr>
        <p:spPr>
          <a:xfrm>
            <a:off x="2598785" y="3706114"/>
            <a:ext cx="217434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1800" dirty="0">
                <a:latin typeface="Avenir Book" panose="02000503020000020003" pitchFamily="2" charset="0"/>
              </a:rPr>
              <a:t>R Markdown</a:t>
            </a:r>
          </a:p>
        </p:txBody>
      </p:sp>
      <p:sp>
        <p:nvSpPr>
          <p:cNvPr id="11" name="Title 26">
            <a:extLst>
              <a:ext uri="{FF2B5EF4-FFF2-40B4-BE49-F238E27FC236}">
                <a16:creationId xmlns:a16="http://schemas.microsoft.com/office/drawing/2014/main" id="{C1AC1498-4705-4B4B-8684-408A4DF76232}"/>
              </a:ext>
            </a:extLst>
          </p:cNvPr>
          <p:cNvSpPr txBox="1">
            <a:spLocks/>
          </p:cNvSpPr>
          <p:nvPr/>
        </p:nvSpPr>
        <p:spPr>
          <a:xfrm>
            <a:off x="827186" y="3706114"/>
            <a:ext cx="217434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1800" dirty="0">
                <a:latin typeface="Avenir Book" panose="02000503020000020003" pitchFamily="2" charset="0"/>
              </a:rPr>
              <a:t>R Project</a:t>
            </a:r>
          </a:p>
        </p:txBody>
      </p:sp>
      <p:sp>
        <p:nvSpPr>
          <p:cNvPr id="12" name="Title 26">
            <a:extLst>
              <a:ext uri="{FF2B5EF4-FFF2-40B4-BE49-F238E27FC236}">
                <a16:creationId xmlns:a16="http://schemas.microsoft.com/office/drawing/2014/main" id="{00D57DDF-D181-6349-AD10-A876A332AD0B}"/>
              </a:ext>
            </a:extLst>
          </p:cNvPr>
          <p:cNvSpPr txBox="1">
            <a:spLocks/>
          </p:cNvSpPr>
          <p:nvPr/>
        </p:nvSpPr>
        <p:spPr>
          <a:xfrm>
            <a:off x="4390264" y="3706114"/>
            <a:ext cx="217434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1800" dirty="0">
                <a:latin typeface="Avenir Book" panose="02000503020000020003" pitchFamily="2" charset="0"/>
              </a:rPr>
              <a:t>R Markdown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Analyze/Summarize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Medium" panose="02000503020000020003" pitchFamily="2" charset="0"/>
              </a:rPr>
              <a:t>We’ll </a:t>
            </a:r>
            <a:r>
              <a:rPr lang="en-US" dirty="0">
                <a:latin typeface="Avenir Medium" panose="02000503020000020003" pitchFamily="2" charset="0"/>
              </a:rPr>
              <a:t>use R Notebook to analyze/summarize data</a:t>
            </a:r>
            <a:endParaRPr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6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ctrTitle" idx="4294967295"/>
          </p:nvPr>
        </p:nvSpPr>
        <p:spPr>
          <a:xfrm>
            <a:off x="815884" y="2192578"/>
            <a:ext cx="4280807" cy="202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b="0" dirty="0">
                <a:latin typeface="Avenir Book" panose="02000503020000020003" pitchFamily="2" charset="0"/>
              </a:rPr>
              <a:t>1. Use New File &gt;&gt; R Notebook button on toolbar</a:t>
            </a:r>
            <a:br>
              <a:rPr lang="en-US" sz="2200" b="0" dirty="0">
                <a:latin typeface="Avenir Book" panose="02000503020000020003" pitchFamily="2" charset="0"/>
              </a:rPr>
            </a:br>
            <a:br>
              <a:rPr lang="en-US" sz="2200" b="0" dirty="0">
                <a:latin typeface="Avenir Book" panose="02000503020000020003" pitchFamily="2" charset="0"/>
              </a:rPr>
            </a:br>
            <a:r>
              <a:rPr lang="en-US" sz="2200" b="0" dirty="0">
                <a:latin typeface="Avenir Book" panose="02000503020000020003" pitchFamily="2" charset="0"/>
              </a:rPr>
              <a:t>2. Use New File &gt;&gt; R Notebook command from File tab</a:t>
            </a:r>
            <a:endParaRPr sz="2200" b="0" dirty="0">
              <a:latin typeface="Avenir Book" panose="02000503020000020003" pitchFamily="2" charset="0"/>
            </a:endParaRPr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4294967295"/>
          </p:nvPr>
        </p:nvSpPr>
        <p:spPr>
          <a:xfrm>
            <a:off x="5501460" y="1455518"/>
            <a:ext cx="2636700" cy="202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Create new R Notebook</a:t>
            </a:r>
            <a:endParaRPr sz="4400" dirty="0"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27E0A-AF19-704B-9A1D-FFCE5CECCD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840" y="788024"/>
            <a:ext cx="3900896" cy="1226523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300AB48F-7DB7-4E45-AC31-FC8D9DA38842}"/>
              </a:ext>
            </a:extLst>
          </p:cNvPr>
          <p:cNvSpPr/>
          <p:nvPr/>
        </p:nvSpPr>
        <p:spPr>
          <a:xfrm rot="14517447">
            <a:off x="715338" y="1208132"/>
            <a:ext cx="319747" cy="524107"/>
          </a:xfrm>
          <a:prstGeom prst="downArrow">
            <a:avLst/>
          </a:prstGeom>
          <a:solidFill>
            <a:srgbClr val="FFF684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684"/>
              </a:solidFill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CD1FBF1C-AB4E-6F47-8533-3CAE6C58AA63}"/>
              </a:ext>
            </a:extLst>
          </p:cNvPr>
          <p:cNvSpPr/>
          <p:nvPr/>
        </p:nvSpPr>
        <p:spPr>
          <a:xfrm rot="9163608">
            <a:off x="2282665" y="943828"/>
            <a:ext cx="319747" cy="524107"/>
          </a:xfrm>
          <a:prstGeom prst="downArrow">
            <a:avLst/>
          </a:prstGeom>
          <a:solidFill>
            <a:srgbClr val="FFF684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6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4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B3615-11AD-174E-A161-C32D647CCB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30ED7-CD88-7E4B-87C4-30A6CE9155B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448" y="0"/>
            <a:ext cx="6921705" cy="51435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CD647E1-47CA-494D-9A0F-68CBF33076EB}"/>
              </a:ext>
            </a:extLst>
          </p:cNvPr>
          <p:cNvSpPr/>
          <p:nvPr/>
        </p:nvSpPr>
        <p:spPr>
          <a:xfrm>
            <a:off x="3095898" y="679268"/>
            <a:ext cx="888274" cy="365760"/>
          </a:xfrm>
          <a:prstGeom prst="wedgeRectCallout">
            <a:avLst>
              <a:gd name="adj1" fmla="val -92383"/>
              <a:gd name="adj2" fmla="val -11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YAML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6701438F-B8B3-2845-A448-B312B022598D}"/>
              </a:ext>
            </a:extLst>
          </p:cNvPr>
          <p:cNvSpPr/>
          <p:nvPr/>
        </p:nvSpPr>
        <p:spPr>
          <a:xfrm>
            <a:off x="6597722" y="548638"/>
            <a:ext cx="2234551" cy="862149"/>
          </a:xfrm>
          <a:prstGeom prst="wedgeRectCallout">
            <a:avLst>
              <a:gd name="adj1" fmla="val -52038"/>
              <a:gd name="adj2" fmla="val 92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Text with formatting and hyperlinks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79CF3DBA-1B70-C44E-8F50-B4EE93599A2B}"/>
              </a:ext>
            </a:extLst>
          </p:cNvPr>
          <p:cNvSpPr/>
          <p:nvPr/>
        </p:nvSpPr>
        <p:spPr>
          <a:xfrm>
            <a:off x="7119517" y="2412545"/>
            <a:ext cx="1815393" cy="576399"/>
          </a:xfrm>
          <a:prstGeom prst="wedgeRectCallout">
            <a:avLst>
              <a:gd name="adj1" fmla="val -68271"/>
              <a:gd name="adj2" fmla="val 45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 code chunk</a:t>
            </a:r>
          </a:p>
        </p:txBody>
      </p:sp>
    </p:spTree>
    <p:extLst>
      <p:ext uri="{BB962C8B-B14F-4D97-AF65-F5344CB8AC3E}">
        <p14:creationId xmlns:p14="http://schemas.microsoft.com/office/powerpoint/2010/main" val="2955882443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9092</TotalTime>
  <Words>737</Words>
  <Application>Microsoft Macintosh PowerPoint</Application>
  <PresentationFormat>On-screen Show (16:9)</PresentationFormat>
  <Paragraphs>103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Pangolin</vt:lpstr>
      <vt:lpstr>Avenir Medium</vt:lpstr>
      <vt:lpstr>Helvetica</vt:lpstr>
      <vt:lpstr>Avenir Book</vt:lpstr>
      <vt:lpstr>Lucida Console</vt:lpstr>
      <vt:lpstr>Inconsolata</vt:lpstr>
      <vt:lpstr>Avenir Black</vt:lpstr>
      <vt:lpstr>Arial</vt:lpstr>
      <vt:lpstr>Jaques template</vt:lpstr>
      <vt:lpstr>03_RMarkdown</vt:lpstr>
      <vt:lpstr>PowerPoint Presentation</vt:lpstr>
      <vt:lpstr>What is R Markdown?</vt:lpstr>
      <vt:lpstr>What is an R Notebook?</vt:lpstr>
      <vt:lpstr>PowerPoint Presentation</vt:lpstr>
      <vt:lpstr>We’ll use 3 steps</vt:lpstr>
      <vt:lpstr>2. Analyze/Summarize</vt:lpstr>
      <vt:lpstr>1. Use New File &gt;&gt; R Notebook button on toolbar  2. Use New File &gt;&gt; R Notebook command from File tab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Render</vt:lpstr>
      <vt:lpstr>PowerPoint Presentation</vt:lpstr>
      <vt:lpstr>PowerPoint Presentation</vt:lpstr>
      <vt:lpstr>PowerPoint Presentation</vt:lpstr>
      <vt:lpstr>PowerPoint Presentation</vt:lpstr>
      <vt:lpstr>HTML Reports</vt:lpstr>
      <vt:lpstr>BONUS!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Shannon Haymond</cp:lastModifiedBy>
  <cp:revision>157</cp:revision>
  <cp:lastPrinted>2021-02-26T04:30:20Z</cp:lastPrinted>
  <dcterms:modified xsi:type="dcterms:W3CDTF">2021-02-26T14:30:06Z</dcterms:modified>
</cp:coreProperties>
</file>