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660" r:id="rId5"/>
  </p:sldMasterIdLst>
  <p:notesMasterIdLst>
    <p:notesMasterId r:id="rId11"/>
  </p:notesMasterIdLst>
  <p:handoutMasterIdLst>
    <p:handoutMasterId r:id="rId12"/>
  </p:handoutMasterIdLst>
  <p:sldIdLst>
    <p:sldId id="256" r:id="rId6"/>
    <p:sldId id="3470" r:id="rId7"/>
    <p:sldId id="3527" r:id="rId8"/>
    <p:sldId id="3528" r:id="rId9"/>
    <p:sldId id="274" r:id="rId10"/>
  </p:sldIdLst>
  <p:sldSz cx="12192000" cy="6858000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Satoshi" pitchFamily="2" charset="77"/>
      <p:regular r:id="rId17"/>
      <p:bold r:id="rId18"/>
    </p:embeddedFont>
    <p:embeddedFont>
      <p:font typeface="Satoshi Medium" pitchFamily="2" charset="77"/>
      <p:regular r:id="rId19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02F"/>
    <a:srgbClr val="7B868C"/>
    <a:srgbClr val="04B0F0"/>
    <a:srgbClr val="002A3A"/>
    <a:srgbClr val="BA0C2F"/>
    <a:srgbClr val="7C878E"/>
    <a:srgbClr val="76232F"/>
    <a:srgbClr val="D7A9E3"/>
    <a:srgbClr val="FF5C39"/>
    <a:srgbClr val="FF8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2"/>
    <p:restoredTop sz="94093"/>
  </p:normalViewPr>
  <p:slideViewPr>
    <p:cSldViewPr snapToGrid="0" snapToObjects="1">
      <p:cViewPr varScale="1">
        <p:scale>
          <a:sx n="112" d="100"/>
          <a:sy n="112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D1E6144-C924-40CF-86C8-E669E140DB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2A4DA5-CCDA-49F0-AEFF-738E545DAC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79895-862A-4883-974F-1B38D8348A60}" type="datetimeFigureOut">
              <a:rPr lang="es-ES_tradnl" smtClean="0"/>
              <a:t>27/6/24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4705C6-9C54-45DC-8E01-1A4E73ABB9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DC519-8CA4-4B9A-A814-FA5E3BF0B7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D23A-F036-48EA-8003-918C6A75B48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0187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C0984-29DF-464A-B538-57F19330DE80}" type="datetimeFigureOut">
              <a:rPr lang="es-ES_tradnl" smtClean="0"/>
              <a:t>27/6/24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287E-DC75-42CA-810D-D87C91CEE64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171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a4be6a2c4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a4be6a2c4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915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a4be6a2c4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a4be6a2c4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68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a4be6a2c4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a4be6a2c4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38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F9AB-0705-CA48-AF37-CEA60BD5D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C2BDF-2371-444E-A06F-B8084680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264C8-BC98-5A44-8F08-615FBF15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C5C16-F6F6-3744-B143-D86200A6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7E611-84CB-5845-8008-8370F682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047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EA595-1844-6E4A-B058-BDAEE098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3F905-4111-6D46-B14A-49B4ECD5E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63CA6-BB1B-AC43-A9B0-8E2FCE73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98E66-AB8A-AE4D-9D18-07A2580F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BF6F4-C4C9-7840-AA7F-07CD7666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14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2B7AE-C13F-8041-B82C-5E47FE0D5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8BB2D-6A74-0E44-B7F6-529ED56B5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5FC42-8F57-184E-9D32-ED4D56B1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F98039-BFE1-8641-AF5B-9A66A798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F6DB8-5303-564F-AD62-12B53DF4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123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312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92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io">
  <p:cSld name="Vacio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29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EAD1DC"/>
          </p15:clr>
        </p15:guide>
        <p15:guide id="2" orient="horz" pos="1485">
          <p15:clr>
            <a:srgbClr val="EAD1DC"/>
          </p15:clr>
        </p15:guide>
        <p15:guide id="3" orient="horz" pos="2415">
          <p15:clr>
            <a:srgbClr val="EAD1D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04F0B-6CDC-4246-95DD-FD87A785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13218-F67B-4440-A246-0E73F93A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0D0CEF-3F79-8447-A8DB-B848B1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15D718-0260-3F4E-A73E-848CB1FA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416FA-29F9-C245-92C0-1E47D88E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76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C866F-AEC0-CE42-B3B1-704FA625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EA37F-DDE4-1D45-9385-5BD02880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93741-9E9C-EB4E-A7C4-095D765B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BA9EE-080E-524C-996B-FF43DA59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75BB0-CA3B-F74F-93AD-00CD0A4E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399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EE1D-865F-F344-92EC-229D17CC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8CA839-BE54-A941-8F95-CB9DCE2CD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EDF2CD-63D8-814B-9FE3-E8BDC6C0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4BE0D1-F5E9-4742-AFF3-91B5E463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F3369E-5A8B-814A-9DD5-114A34F4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8B3855-A924-0D40-A148-3DF56D4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97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DD270-5964-5845-9CE6-09DB2F9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5C824-E5E1-7649-A2B0-580EF3BF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7C9C62-E51F-DD48-B27F-B3981E802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60F553-920A-EE4A-A81F-3645EC629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41D2E0-D5DC-8141-BB0F-0E1C309B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9B2C30-E8E8-6947-96D2-91ECA6A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4395BF-B12C-D645-BAEB-B99F5C11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905F4D-13A3-5B4F-A774-992BED3B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25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2FA6A-E159-7844-B325-A46D2EB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C7A911-A7F6-2C45-8307-3680C52D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71CDF6-C842-2849-99AA-7009B793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047771-DDF6-0F4D-9F30-3A283F85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3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7F0FD2-80A4-0B4E-B76C-ADBFAD12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63C34F-97A2-7443-9208-D8EDC999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558142-F413-9248-B9A5-98BB24BB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743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3D7A-F546-9F4B-BF15-9A853E5F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46B78-5E24-0846-88AF-131CA6F4C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84EE75-8987-4C4E-B316-1547D58B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5F53DD-EF31-9B4C-B9DB-6EBC45C3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C3AA4A-9A94-F143-805C-ED31B4CC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CEA4BD-4BD6-3B48-92C0-975E5F26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35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1FE6B-5BB1-584D-8D6A-880BDD1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95BBE2-2E3A-174D-AD47-E131CBDD4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50A49-FD24-4841-8A21-B864E16E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3F6525-DCE7-074E-B1EF-C772ECC1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8A788-4810-1943-B072-4C32E914AFAB}" type="datetimeFigureOut">
              <a:rPr lang="es-ES" smtClean="0"/>
              <a:t>27/6/24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DB71A-D4E1-1B44-BBB1-A1605FE3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62C00-2624-654A-AE3F-0194A35D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43F2-60B7-1146-B0B8-78C5E5EB2CF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72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EBC6C0-50F3-FF4C-8769-65FE9F7A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7F497-C2DC-4740-BC2A-1A345C53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4EDDF3-9565-7B47-8EB4-408A066D5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A3A"/>
                </a:solidFill>
                <a:latin typeface="Satoshi" pitchFamily="2" charset="77"/>
              </a:defRPr>
            </a:lvl1pPr>
          </a:lstStyle>
          <a:p>
            <a:fld id="{E5E8A788-4810-1943-B072-4C32E914AFAB}" type="datetimeFigureOut">
              <a:rPr lang="es-ES" smtClean="0"/>
              <a:pPr/>
              <a:t>27/6/24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40BC0-15DF-1648-853B-E34FC8C7F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A3A"/>
                </a:solidFill>
                <a:latin typeface="Satoshi" pitchFamily="2" charset="77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EB406-EAB4-3240-BBB3-997F0D053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A3A"/>
                </a:solidFill>
                <a:latin typeface="Satoshi" pitchFamily="2" charset="77"/>
              </a:defRPr>
            </a:lvl1pPr>
          </a:lstStyle>
          <a:p>
            <a:fld id="{BA3B43F2-60B7-1146-B0B8-78C5E5EB2CF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64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A3A"/>
          </a:solidFill>
          <a:latin typeface="Satoshi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A3A"/>
          </a:solidFill>
          <a:latin typeface="Satoshi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A3A"/>
          </a:solidFill>
          <a:latin typeface="Satoshi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A3A"/>
          </a:solidFill>
          <a:latin typeface="Satoshi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A3A"/>
          </a:solidFill>
          <a:latin typeface="Satoshi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A3A"/>
          </a:solidFill>
          <a:latin typeface="Satoshi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7C02F5DF-D722-4FAB-9442-3D728B37DFBB}"/>
              </a:ext>
            </a:extLst>
          </p:cNvPr>
          <p:cNvSpPr/>
          <p:nvPr userDrawn="1"/>
        </p:nvSpPr>
        <p:spPr bwMode="auto">
          <a:xfrm>
            <a:off x="0" y="371475"/>
            <a:ext cx="9924585" cy="514350"/>
          </a:xfrm>
          <a:prstGeom prst="rect">
            <a:avLst/>
          </a:prstGeom>
          <a:solidFill>
            <a:srgbClr val="C20F2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endParaRPr lang="es-ES_tradnl">
              <a:latin typeface="Satoshi" pitchFamily="2" charset="77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EC2DAA8-6DFC-4E87-A777-499BD1167F28}"/>
              </a:ext>
            </a:extLst>
          </p:cNvPr>
          <p:cNvSpPr/>
          <p:nvPr userDrawn="1"/>
        </p:nvSpPr>
        <p:spPr bwMode="auto">
          <a:xfrm>
            <a:off x="11677650" y="371474"/>
            <a:ext cx="514350" cy="514350"/>
          </a:xfrm>
          <a:prstGeom prst="rect">
            <a:avLst/>
          </a:prstGeom>
          <a:solidFill>
            <a:srgbClr val="C20F2F"/>
          </a:solidFill>
          <a:ln w="25400" cap="flat">
            <a:noFill/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rtlCol="0" anchor="ctr"/>
          <a:lstStyle/>
          <a:p>
            <a:pPr algn="ctr"/>
            <a:endParaRPr lang="es-ES_tradnl">
              <a:latin typeface="Satoshi" pitchFamily="2" charset="77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F80D66-D65F-4811-92C1-58BEEFB73C4A}"/>
              </a:ext>
            </a:extLst>
          </p:cNvPr>
          <p:cNvSpPr txBox="1"/>
          <p:nvPr userDrawn="1"/>
        </p:nvSpPr>
        <p:spPr>
          <a:xfrm>
            <a:off x="0" y="6611123"/>
            <a:ext cx="1219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atoshi" pitchFamily="2" charset="77"/>
              </a:rPr>
              <a:t>Este documento se dirige exclusivamente a su(s) destinatario(s) y puede contener información privilegiada o confidencial. El acceso a esta información por otras personas distintas a las designadas no está autorizado. IMF Smart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atoshi" pitchFamily="2" charset="77"/>
              </a:rPr>
              <a:t>Education</a:t>
            </a:r>
            <a:endParaRPr lang="es-ES_tradnl" sz="800" dirty="0">
              <a:solidFill>
                <a:schemeClr val="tx1">
                  <a:lumMod val="50000"/>
                  <a:lumOff val="50000"/>
                </a:schemeClr>
              </a:solidFill>
              <a:latin typeface="Satoshi" pitchFamily="2" charset="77"/>
            </a:endParaRP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18034A36-6912-0B44-8CF6-B97948E68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4910" y="378908"/>
            <a:ext cx="133301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6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ry.org/developers/dum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0FF18-2252-FF4A-BA94-AB64F50A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974" y="574549"/>
            <a:ext cx="5309938" cy="1646137"/>
          </a:xfrm>
        </p:spPr>
        <p:txBody>
          <a:bodyPr anchor="t">
            <a:noAutofit/>
          </a:bodyPr>
          <a:lstStyle/>
          <a:p>
            <a:pPr algn="l"/>
            <a:r>
              <a:rPr lang="es-ES" sz="5400" dirty="0">
                <a:solidFill>
                  <a:srgbClr val="BA0C2F"/>
                </a:solidFill>
                <a:ea typeface="Roboto" panose="02000000000000000000" pitchFamily="2" charset="0"/>
              </a:rPr>
              <a:t>I.A. para la empresa</a:t>
            </a:r>
            <a:endParaRPr lang="es-ES" sz="5400" dirty="0">
              <a:solidFill>
                <a:srgbClr val="BA0C2F"/>
              </a:solidFill>
              <a:latin typeface="Satoshi" pitchFamily="2" charset="77"/>
              <a:ea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CDD3A7-A07A-A040-A861-E254A343D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79" y="2533389"/>
            <a:ext cx="3536712" cy="536717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s-ES" sz="2000" dirty="0">
                <a:latin typeface="Satoshi" pitchFamily="2" charset="77"/>
                <a:ea typeface="Roboto" panose="02000000000000000000" pitchFamily="2" charset="0"/>
              </a:rPr>
              <a:t>Práctica final</a:t>
            </a:r>
          </a:p>
        </p:txBody>
      </p:sp>
      <p:pic>
        <p:nvPicPr>
          <p:cNvPr id="8" name="Imagen 7" descr="Una persona con una laptop&#10;&#10;Descripción generada automáticamente con confianza baja">
            <a:extLst>
              <a:ext uri="{FF2B5EF4-FFF2-40B4-BE49-F238E27FC236}">
                <a16:creationId xmlns:a16="http://schemas.microsoft.com/office/drawing/2014/main" id="{D6C3CA87-8486-8A41-8B1F-4A27F85F4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60" r="20884"/>
          <a:stretch/>
        </p:blipFill>
        <p:spPr>
          <a:xfrm>
            <a:off x="6282090" y="0"/>
            <a:ext cx="5909910" cy="68580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E35EEFE-8058-BA46-B2BE-77D604A08358}"/>
              </a:ext>
            </a:extLst>
          </p:cNvPr>
          <p:cNvCxnSpPr/>
          <p:nvPr/>
        </p:nvCxnSpPr>
        <p:spPr>
          <a:xfrm>
            <a:off x="0" y="3570514"/>
            <a:ext cx="6282090" cy="0"/>
          </a:xfrm>
          <a:prstGeom prst="line">
            <a:avLst/>
          </a:prstGeom>
          <a:ln w="19050">
            <a:solidFill>
              <a:srgbClr val="7C878E">
                <a:alpha val="40392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ítulo 2">
            <a:extLst>
              <a:ext uri="{FF2B5EF4-FFF2-40B4-BE49-F238E27FC236}">
                <a16:creationId xmlns:a16="http://schemas.microsoft.com/office/drawing/2014/main" id="{8C9522C1-225D-DA4B-8A11-AAF14B512216}"/>
              </a:ext>
            </a:extLst>
          </p:cNvPr>
          <p:cNvSpPr txBox="1">
            <a:spLocks/>
          </p:cNvSpPr>
          <p:nvPr/>
        </p:nvSpPr>
        <p:spPr>
          <a:xfrm>
            <a:off x="677479" y="4034615"/>
            <a:ext cx="3675860" cy="40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600" dirty="0">
                <a:solidFill>
                  <a:srgbClr val="7C878E"/>
                </a:solidFill>
                <a:latin typeface="Satoshi" pitchFamily="2" charset="77"/>
                <a:ea typeface="Roboto" panose="02000000000000000000" pitchFamily="2" charset="0"/>
              </a:rPr>
              <a:t>10 de Junio de 2024</a:t>
            </a:r>
          </a:p>
        </p:txBody>
      </p:sp>
      <p:pic>
        <p:nvPicPr>
          <p:cNvPr id="13" name="Gráfico 3">
            <a:extLst>
              <a:ext uri="{FF2B5EF4-FFF2-40B4-BE49-F238E27FC236}">
                <a16:creationId xmlns:a16="http://schemas.microsoft.com/office/drawing/2014/main" id="{506AC5B6-1379-7F4F-9A6C-B2720F9CC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113" y="5783451"/>
            <a:ext cx="1342152" cy="5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7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66AA2EF-9B3A-4C43-A235-EE36AFA57D73}"/>
              </a:ext>
            </a:extLst>
          </p:cNvPr>
          <p:cNvSpPr>
            <a:spLocks/>
          </p:cNvSpPr>
          <p:nvPr/>
        </p:nvSpPr>
        <p:spPr bwMode="auto">
          <a:xfrm>
            <a:off x="263516" y="432644"/>
            <a:ext cx="823278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228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85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1430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3716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6002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lvl="0" algn="l">
              <a:defRPr/>
            </a:pPr>
            <a:r>
              <a:rPr lang="en-US" sz="2200" dirty="0">
                <a:solidFill>
                  <a:srgbClr val="FFFFFF"/>
                </a:solidFill>
                <a:latin typeface="Satoshi Medium" pitchFamily="2" charset="77"/>
                <a:sym typeface="Roboto Bold" charset="0"/>
              </a:rPr>
              <a:t>1.- ENUNCIADO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5AA52E8-6950-45A9-808F-086CE403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6" y="1277739"/>
            <a:ext cx="1986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Satoshi Medium" pitchFamily="2" charset="77"/>
              </a:rPr>
              <a:t>1.1.- DEFINICIÓN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3282D5F-4BC5-45FF-D95C-EA8C5B93C530}"/>
              </a:ext>
            </a:extLst>
          </p:cNvPr>
          <p:cNvSpPr txBox="1">
            <a:spLocks/>
          </p:cNvSpPr>
          <p:nvPr/>
        </p:nvSpPr>
        <p:spPr>
          <a:xfrm>
            <a:off x="699512" y="1134519"/>
            <a:ext cx="9535157" cy="544255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La práctica final consiste en crear un sistema de recomendación de libros. Para ellos se va a utilizar el conjunto de datos que aparece dentro de la carpeta data.</a:t>
            </a:r>
          </a:p>
          <a:p>
            <a:pPr marL="0" indent="0">
              <a:buNone/>
            </a:pPr>
            <a:endParaRPr lang="es-ES" sz="1600" dirty="0">
              <a:latin typeface="Satoshi" pitchFamily="2" charset="77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Esta carpeta está formada por tres archivos:</a:t>
            </a:r>
          </a:p>
          <a:p>
            <a:pPr lvl="1"/>
            <a:r>
              <a:rPr lang="es-ES" sz="1600" dirty="0" err="1">
                <a:latin typeface="Satoshi" pitchFamily="2" charset="77"/>
                <a:ea typeface="Roboto" panose="02000000000000000000" pitchFamily="2" charset="0"/>
              </a:rPr>
              <a:t>Rating.csv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. Donde tenemos los siguientes campos:</a:t>
            </a: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User-ID: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Identificador de usuario de la aplicación de venta de libros.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ISBN: 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ISBN del libro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Book-Rating: 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Rating que ha dado el usuario a dicho libro.</a:t>
            </a:r>
          </a:p>
          <a:p>
            <a:pPr lvl="2"/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1"/>
            <a:r>
              <a:rPr lang="es-ES" sz="1600" dirty="0" err="1">
                <a:latin typeface="Satoshi" pitchFamily="2" charset="77"/>
                <a:ea typeface="Roboto" panose="02000000000000000000" pitchFamily="2" charset="0"/>
              </a:rPr>
              <a:t>Users.csv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. Donde tenemos los siguientes campos:</a:t>
            </a: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User-ID: 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Identificador de usuario de la aplicación de venta de libros.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Location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: 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Información geográfica del usuario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Age: 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Edad del usuario.</a:t>
            </a:r>
          </a:p>
          <a:p>
            <a:pPr lvl="1"/>
            <a:r>
              <a:rPr lang="es-ES" sz="1500" dirty="0" err="1">
                <a:latin typeface="Satoshi" pitchFamily="2" charset="77"/>
                <a:ea typeface="Roboto" panose="02000000000000000000" pitchFamily="2" charset="0"/>
              </a:rPr>
              <a:t>Books.csv</a:t>
            </a:r>
            <a:r>
              <a:rPr lang="es-ES" sz="1500" dirty="0">
                <a:latin typeface="Satoshi" pitchFamily="2" charset="77"/>
                <a:ea typeface="Roboto" panose="02000000000000000000" pitchFamily="2" charset="0"/>
              </a:rPr>
              <a:t>. Donde tenemos los siguientes campos:</a:t>
            </a: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ISBN: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ISBN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Book-</a:t>
            </a:r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Title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: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Título del libro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Book-</a:t>
            </a:r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Author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: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Autor</a:t>
            </a:r>
          </a:p>
          <a:p>
            <a:pPr lvl="2"/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Year-Of-Publication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: A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ño de publicación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Publisher: </a:t>
            </a:r>
            <a:r>
              <a:rPr lang="es-ES" sz="1600" dirty="0">
                <a:latin typeface="Satoshi" pitchFamily="2" charset="77"/>
                <a:ea typeface="Roboto" panose="02000000000000000000" pitchFamily="2" charset="0"/>
              </a:rPr>
              <a:t>Editor</a:t>
            </a:r>
            <a:endParaRPr lang="es-ES" sz="1600" i="1" dirty="0">
              <a:latin typeface="Satoshi" pitchFamily="2" charset="77"/>
              <a:ea typeface="Roboto" panose="02000000000000000000" pitchFamily="2" charset="0"/>
            </a:endParaRPr>
          </a:p>
          <a:p>
            <a:pPr lvl="2"/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Image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-URL-S:  Imagen de la portada en tamaño pequeño</a:t>
            </a:r>
          </a:p>
          <a:p>
            <a:pPr lvl="2"/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Image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-URL-M: Imagen de la portada en tamaño mediano</a:t>
            </a:r>
          </a:p>
          <a:p>
            <a:pPr lvl="2"/>
            <a:r>
              <a:rPr lang="es-ES" sz="1600" i="1" dirty="0" err="1">
                <a:latin typeface="Satoshi" pitchFamily="2" charset="77"/>
                <a:ea typeface="Roboto" panose="02000000000000000000" pitchFamily="2" charset="0"/>
              </a:rPr>
              <a:t>Image</a:t>
            </a:r>
            <a:r>
              <a:rPr lang="es-ES" sz="1600" i="1" dirty="0">
                <a:latin typeface="Satoshi" pitchFamily="2" charset="77"/>
                <a:ea typeface="Roboto" panose="02000000000000000000" pitchFamily="2" charset="0"/>
              </a:rPr>
              <a:t>-URL-L: Imagen de la portada en tamaño grande.</a:t>
            </a:r>
          </a:p>
          <a:p>
            <a:pPr lvl="2"/>
            <a:endParaRPr lang="es-ES" sz="1600" dirty="0">
              <a:latin typeface="Satoshi" pitchFamily="2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5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66AA2EF-9B3A-4C43-A235-EE36AFA57D73}"/>
              </a:ext>
            </a:extLst>
          </p:cNvPr>
          <p:cNvSpPr>
            <a:spLocks/>
          </p:cNvSpPr>
          <p:nvPr/>
        </p:nvSpPr>
        <p:spPr bwMode="auto">
          <a:xfrm>
            <a:off x="263516" y="432644"/>
            <a:ext cx="823278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228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85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1430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3716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6002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lvl="0" algn="l">
              <a:defRPr/>
            </a:pPr>
            <a:r>
              <a:rPr lang="en-US" sz="2200" dirty="0">
                <a:solidFill>
                  <a:srgbClr val="FFFFFF"/>
                </a:solidFill>
                <a:latin typeface="Satoshi Medium" pitchFamily="2" charset="77"/>
                <a:sym typeface="Roboto Bold" charset="0"/>
              </a:rPr>
              <a:t>2.- PREGUNTAS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5AA52E8-6950-45A9-808F-086CE403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6" y="1277739"/>
            <a:ext cx="1986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Satoshi Medium" pitchFamily="2" charset="77"/>
              </a:rPr>
              <a:t>1.1.- DEFINICIÓN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3282D5F-4BC5-45FF-D95C-EA8C5B93C530}"/>
              </a:ext>
            </a:extLst>
          </p:cNvPr>
          <p:cNvSpPr txBox="1">
            <a:spLocks/>
          </p:cNvSpPr>
          <p:nvPr/>
        </p:nvSpPr>
        <p:spPr>
          <a:xfrm>
            <a:off x="699512" y="1134519"/>
            <a:ext cx="9535157" cy="55306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Para la ejecución de la práctica se pide realizar las siguientes tareas: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Crear un filtro colaborativo sencillo basado en memoria. Se puede elegir el que prefiera,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item-to-item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o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user-to-user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. Se puede realizar ajuste de hiper-parámetros intentando probar con diferentes variaciones de medida se similitud o forma de ponderar el valor estimado de los ratings.   Este modelo nos debería servir como modelo base de partida. (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2 </a:t>
            </a:r>
            <a:r>
              <a:rPr lang="es-ES" sz="1200" b="1" dirty="0" err="1">
                <a:latin typeface="Satoshi" pitchFamily="2" charset="77"/>
                <a:ea typeface="Roboto" panose="02000000000000000000" pitchFamily="2" charset="0"/>
              </a:rPr>
              <a:t>ptos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)</a:t>
            </a: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Crea una matriz de factorización construida mediante una red neuronal. Se puede hacer ajuste de hiper-parámetros para optimizar la métrica de salida. Elige la métrica y función de pérdida adecuada para entrenar esta red. (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2 </a:t>
            </a:r>
            <a:r>
              <a:rPr lang="es-ES" sz="1200" b="1" dirty="0" err="1">
                <a:latin typeface="Satoshi" pitchFamily="2" charset="77"/>
                <a:ea typeface="Roboto" panose="02000000000000000000" pitchFamily="2" charset="0"/>
              </a:rPr>
              <a:t>ptos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)</a:t>
            </a: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Prueba a crear un recomendador basado en contenido y en perfil de cliente, sin hacer uso de filtros colaborativos. Utiliza también una red neuronal optimizada mediante hiper-parámetro. (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2 </a:t>
            </a:r>
            <a:r>
              <a:rPr lang="es-ES" sz="1200" b="1" dirty="0" err="1">
                <a:latin typeface="Satoshi" pitchFamily="2" charset="77"/>
                <a:ea typeface="Roboto" panose="02000000000000000000" pitchFamily="2" charset="0"/>
              </a:rPr>
              <a:t>ptos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)</a:t>
            </a: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Añade al recomendador anterior (si no lo has hecho ya)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features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basadas en texto para poder extraer información del título del libro. Se recomienda el uso de algún paquete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preentrenado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de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hugging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-fase (no hace falta hacer fine-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tunning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). Elige el o los modelos que consideres más adecuado. (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2 </a:t>
            </a:r>
            <a:r>
              <a:rPr lang="es-ES" sz="1200" b="1" dirty="0" err="1">
                <a:latin typeface="Satoshi" pitchFamily="2" charset="77"/>
                <a:ea typeface="Roboto" panose="02000000000000000000" pitchFamily="2" charset="0"/>
              </a:rPr>
              <a:t>ptos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)</a:t>
            </a: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Construye un método híbrido que combine todos los métodos (salvo el 1) en una única red neuronal.  Prueba a hacer varias combinaciones a ver cual da mejor resultado. Entre ellas se recomienda: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Combinación básica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Deepfm</a:t>
            </a: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Two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towers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Deep and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wide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models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Cualquier otra combinación que se te ocurra.</a:t>
            </a:r>
          </a:p>
          <a:p>
            <a:pPr marL="1371600" lvl="3" indent="0">
              <a:buNone/>
            </a:pP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371600" lvl="3" indent="0">
              <a:buNone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¿Qué métodos da mejores resultados. Explica las conclusiones y resultados de tus modelos.? (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2 </a:t>
            </a:r>
            <a:r>
              <a:rPr lang="es-ES" sz="1200" b="1" dirty="0" err="1">
                <a:latin typeface="Satoshi" pitchFamily="2" charset="77"/>
                <a:ea typeface="Roboto" panose="02000000000000000000" pitchFamily="2" charset="0"/>
              </a:rPr>
              <a:t>ptos</a:t>
            </a: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)</a:t>
            </a: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es-ES" sz="1200" b="1" dirty="0">
                <a:latin typeface="Satoshi" pitchFamily="2" charset="77"/>
                <a:ea typeface="Roboto" panose="02000000000000000000" pitchFamily="2" charset="0"/>
              </a:rPr>
              <a:t>Nota: 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Se recomienda usar las buenas prácticas de M.L (Entrenar con conjunto de entrenamiento. Optimización en validación a ser posible con 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cross-validation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, y evaluación final sólo en grupo de test.</a:t>
            </a:r>
            <a:endParaRPr lang="es-ES" sz="1200" b="1" dirty="0">
              <a:latin typeface="Satoshi" pitchFamily="2" charset="77"/>
              <a:ea typeface="Roboto" panose="02000000000000000000" pitchFamily="2" charset="0"/>
            </a:endParaRPr>
          </a:p>
          <a:p>
            <a:pPr marL="1714500" lvl="3" indent="-342900">
              <a:buFont typeface="+mj-lt"/>
              <a:buAutoNum type="arabicPeriod"/>
            </a:pP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7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366AA2EF-9B3A-4C43-A235-EE36AFA57D73}"/>
              </a:ext>
            </a:extLst>
          </p:cNvPr>
          <p:cNvSpPr>
            <a:spLocks/>
          </p:cNvSpPr>
          <p:nvPr/>
        </p:nvSpPr>
        <p:spPr bwMode="auto">
          <a:xfrm>
            <a:off x="263516" y="432644"/>
            <a:ext cx="8232784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228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685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1430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3716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6002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l" defTabSz="228600" rtl="0" eaLnBrk="1" latinLnBrk="0" hangingPunct="1">
              <a:defRPr sz="28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lvl="0" algn="l">
              <a:defRPr/>
            </a:pPr>
            <a:r>
              <a:rPr lang="en-US" sz="2200" dirty="0">
                <a:solidFill>
                  <a:srgbClr val="FFFFFF"/>
                </a:solidFill>
                <a:latin typeface="Satoshi Medium" pitchFamily="2" charset="77"/>
                <a:sym typeface="Roboto Bold" charset="0"/>
              </a:rPr>
              <a:t>2.- PREGUNTAS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5AA52E8-6950-45A9-808F-086CE403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6" y="1277739"/>
            <a:ext cx="1986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Satoshi Medium" pitchFamily="2" charset="77"/>
              </a:rPr>
              <a:t>1.1.- DEFINICIÓN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43282D5F-4BC5-45FF-D95C-EA8C5B93C530}"/>
              </a:ext>
            </a:extLst>
          </p:cNvPr>
          <p:cNvSpPr txBox="1">
            <a:spLocks/>
          </p:cNvSpPr>
          <p:nvPr/>
        </p:nvSpPr>
        <p:spPr>
          <a:xfrm>
            <a:off x="699512" y="1134519"/>
            <a:ext cx="9535157" cy="241291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Punto extra: Se puede utilizar información de repositorios externos para enriquecer las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features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de los libros con información como número de página, géneros, descripción o primera frase del libro.  Una buena fuente externa es (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  <a:hlinkClick r:id="rId3"/>
              </a:rPr>
              <a:t>https://openlibrary.org/developers/dumps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) . Se recomienda hacer un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download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de algunas de las base de datos (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p.ejemplo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work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) en vez de usar la API y luego hacer un </a:t>
            </a:r>
            <a:r>
              <a:rPr lang="es-ES" sz="1200" dirty="0" err="1">
                <a:latin typeface="Satoshi" pitchFamily="2" charset="77"/>
                <a:ea typeface="Roboto" panose="02000000000000000000" pitchFamily="2" charset="0"/>
              </a:rPr>
              <a:t>merge</a:t>
            </a: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 con los datos de nuestra base de datos para extraer solo la información necesaria.</a:t>
            </a:r>
          </a:p>
          <a:p>
            <a:pPr marL="0" indent="0">
              <a:buNone/>
            </a:pPr>
            <a:r>
              <a:rPr lang="es-ES" sz="1200" dirty="0">
                <a:latin typeface="Satoshi" pitchFamily="2" charset="77"/>
                <a:ea typeface="Roboto" panose="02000000000000000000" pitchFamily="2" charset="0"/>
              </a:rPr>
              <a:t>Se valorará con un punto extra aquellos alumnos que utilicen información exterior para enriquecer la base de datos. Sobre todo información en texto libre.</a:t>
            </a:r>
          </a:p>
          <a:p>
            <a:pPr marL="0" indent="0">
              <a:buNone/>
            </a:pP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  <a:p>
            <a:pPr marL="1714500" lvl="3" indent="-342900">
              <a:buFont typeface="+mj-lt"/>
              <a:buAutoNum type="arabicPeriod"/>
            </a:pPr>
            <a:endParaRPr lang="es-ES" sz="1200" dirty="0">
              <a:latin typeface="Satoshi" pitchFamily="2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8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33BDF3C-8082-2548-B7D9-E5488D8B8C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BA0C2F"/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D77BD7A-CFF9-0347-9959-763E5D48A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625" y="2343059"/>
            <a:ext cx="5628750" cy="21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7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04FB402DEBA443974ABB18D774300B" ma:contentTypeVersion="13" ma:contentTypeDescription="Crear nuevo documento." ma:contentTypeScope="" ma:versionID="4fe451e3d5b6df4f730c728b2c36aec1">
  <xsd:schema xmlns:xsd="http://www.w3.org/2001/XMLSchema" xmlns:xs="http://www.w3.org/2001/XMLSchema" xmlns:p="http://schemas.microsoft.com/office/2006/metadata/properties" xmlns:ns2="28bf570c-e99a-404b-9ac9-d938341fb368" xmlns:ns3="ff23a423-6991-4213-8427-695aeff411b1" targetNamespace="http://schemas.microsoft.com/office/2006/metadata/properties" ma:root="true" ma:fieldsID="a58285ed2c7f27782a8bdaaaf31c574b" ns2:_="" ns3:_="">
    <xsd:import namespace="28bf570c-e99a-404b-9ac9-d938341fb368"/>
    <xsd:import namespace="ff23a423-6991-4213-8427-695aeff411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f570c-e99a-404b-9ac9-d938341fb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3a423-6991-4213-8427-695aeff411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33D7CF-6B98-41DF-A0C0-AD5C0F537C9C}">
  <ds:schemaRefs>
    <ds:schemaRef ds:uri="ff23a423-6991-4213-8427-695aeff411b1"/>
    <ds:schemaRef ds:uri="28bf570c-e99a-404b-9ac9-d938341fb368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78328C-95AD-42C6-9C36-39EE1584ED0D}">
  <ds:schemaRefs>
    <ds:schemaRef ds:uri="28bf570c-e99a-404b-9ac9-d938341fb368"/>
    <ds:schemaRef ds:uri="ff23a423-6991-4213-8427-695aeff411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F663AAB-EE8C-4375-85C2-C657523AA2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9479</TotalTime>
  <Words>641</Words>
  <Application>Microsoft Macintosh PowerPoint</Application>
  <PresentationFormat>Panorámica</PresentationFormat>
  <Paragraphs>46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Satoshi</vt:lpstr>
      <vt:lpstr>Roboto</vt:lpstr>
      <vt:lpstr>Calibri</vt:lpstr>
      <vt:lpstr>Satoshi Medium</vt:lpstr>
      <vt:lpstr>Arial</vt:lpstr>
      <vt:lpstr>Tema de Office</vt:lpstr>
      <vt:lpstr>AccentBoxVTI</vt:lpstr>
      <vt:lpstr>I.A. para la empresa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Espartaco Cuesta García</dc:creator>
  <cp:lastModifiedBy>Miguel Martin</cp:lastModifiedBy>
  <cp:revision>51</cp:revision>
  <dcterms:created xsi:type="dcterms:W3CDTF">2021-03-12T11:04:41Z</dcterms:created>
  <dcterms:modified xsi:type="dcterms:W3CDTF">2024-06-27T18:29:46Z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0x0101000304FB402DEBA443974ABB18D774300B</vt:lpwstr>
  </property>
</Properties>
</file>