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57" r:id="rId3"/>
    <p:sldId id="282" r:id="rId4"/>
    <p:sldId id="266" r:id="rId5"/>
    <p:sldId id="301" r:id="rId6"/>
    <p:sldId id="269" r:id="rId7"/>
    <p:sldId id="292" r:id="rId8"/>
    <p:sldId id="285" r:id="rId9"/>
    <p:sldId id="300" r:id="rId10"/>
    <p:sldId id="291" r:id="rId11"/>
    <p:sldId id="272" r:id="rId12"/>
    <p:sldId id="289" r:id="rId13"/>
    <p:sldId id="263" r:id="rId14"/>
    <p:sldId id="268" r:id="rId15"/>
    <p:sldId id="293" r:id="rId16"/>
    <p:sldId id="261" r:id="rId17"/>
    <p:sldId id="290" r:id="rId18"/>
    <p:sldId id="298" r:id="rId19"/>
    <p:sldId id="303" r:id="rId20"/>
    <p:sldId id="270" r:id="rId21"/>
    <p:sldId id="275" r:id="rId22"/>
    <p:sldId id="299" r:id="rId23"/>
    <p:sldId id="281" r:id="rId24"/>
    <p:sldId id="302" r:id="rId25"/>
    <p:sldId id="296" r:id="rId26"/>
    <p:sldId id="294" r:id="rId27"/>
    <p:sldId id="295" r:id="rId28"/>
    <p:sldId id="297" r:id="rId29"/>
    <p:sldId id="265" r:id="rId30"/>
    <p:sldId id="286" r:id="rId31"/>
    <p:sldId id="279" r:id="rId32"/>
    <p:sldId id="280" r:id="rId33"/>
    <p:sldId id="277" r:id="rId34"/>
    <p:sldId id="278" r:id="rId35"/>
    <p:sldId id="27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5B51B0AF-8C5A-8442-8265-D04A8F7F3CEF}">
          <p14:sldIdLst>
            <p14:sldId id="256"/>
            <p14:sldId id="257"/>
            <p14:sldId id="282"/>
            <p14:sldId id="266"/>
            <p14:sldId id="301"/>
            <p14:sldId id="269"/>
            <p14:sldId id="292"/>
            <p14:sldId id="285"/>
            <p14:sldId id="300"/>
            <p14:sldId id="291"/>
            <p14:sldId id="272"/>
            <p14:sldId id="289"/>
            <p14:sldId id="263"/>
          </p14:sldIdLst>
        </p14:section>
        <p14:section name="Appendix" id="{B77FC9ED-6A82-2948-9623-50D326311D57}">
          <p14:sldIdLst>
            <p14:sldId id="268"/>
            <p14:sldId id="293"/>
            <p14:sldId id="261"/>
            <p14:sldId id="290"/>
            <p14:sldId id="298"/>
            <p14:sldId id="303"/>
            <p14:sldId id="270"/>
            <p14:sldId id="275"/>
            <p14:sldId id="299"/>
            <p14:sldId id="281"/>
            <p14:sldId id="302"/>
            <p14:sldId id="296"/>
            <p14:sldId id="294"/>
            <p14:sldId id="295"/>
            <p14:sldId id="297"/>
            <p14:sldId id="265"/>
            <p14:sldId id="286"/>
            <p14:sldId id="279"/>
            <p14:sldId id="280"/>
            <p14:sldId id="277"/>
            <p14:sldId id="27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p:restoredTop sz="71395"/>
  </p:normalViewPr>
  <p:slideViewPr>
    <p:cSldViewPr snapToGrid="0">
      <p:cViewPr varScale="1">
        <p:scale>
          <a:sx n="155" d="100"/>
          <a:sy n="155" d="100"/>
        </p:scale>
        <p:origin x="4552" y="200"/>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84A74-7692-EB43-8734-852BDDF45085}" type="datetimeFigureOut">
              <a:rPr kumimoji="1" lang="ja-JP" altLang="en-US" smtClean="0"/>
              <a:t>2023/3/7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B8584-628B-B043-8BD5-CC70A9C7AB31}" type="slidenum">
              <a:rPr kumimoji="1" lang="ja-JP" altLang="en-US" smtClean="0"/>
              <a:t>‹#›</a:t>
            </a:fld>
            <a:endParaRPr kumimoji="1" lang="ja-JP" altLang="en-US"/>
          </a:p>
        </p:txBody>
      </p:sp>
    </p:spTree>
    <p:extLst>
      <p:ext uri="{BB962C8B-B14F-4D97-AF65-F5344CB8AC3E}">
        <p14:creationId xmlns:p14="http://schemas.microsoft.com/office/powerpoint/2010/main" val="466226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松林研究室 林が，こちらに示しています題名で発表を行います．</a:t>
            </a:r>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a:t>
            </a:fld>
            <a:endParaRPr kumimoji="1" lang="ja-JP" altLang="en-US"/>
          </a:p>
        </p:txBody>
      </p:sp>
    </p:spTree>
    <p:extLst>
      <p:ext uri="{BB962C8B-B14F-4D97-AF65-F5344CB8AC3E}">
        <p14:creationId xmlns:p14="http://schemas.microsoft.com/office/powerpoint/2010/main" val="2929110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次に排除体積効果についてです．</a:t>
            </a:r>
            <a:endParaRPr kumimoji="1" lang="en-US" altLang="ja-JP" sz="2000" dirty="0"/>
          </a:p>
          <a:p>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排除体積効果は溶質を配置することで，溶媒を押しのける際に必要なエネルギーと説明できます．</a:t>
            </a:r>
            <a:endParaRPr kumimoji="1" lang="en-US" altLang="ja-JP" sz="2000" dirty="0"/>
          </a:p>
          <a:p>
            <a:endParaRPr kumimoji="1" lang="en-US" altLang="ja-JP" sz="2000" dirty="0"/>
          </a:p>
          <a:p>
            <a:r>
              <a:rPr kumimoji="1" lang="en-US" altLang="ja-JP" sz="2000" dirty="0"/>
              <a:t>(</a:t>
            </a:r>
            <a:r>
              <a:rPr kumimoji="1" lang="ja-JP" altLang="en-US" sz="2000"/>
              <a:t>アニメ</a:t>
            </a:r>
            <a:r>
              <a:rPr kumimoji="1" lang="en-US" altLang="ja-JP" sz="2000" dirty="0"/>
              <a:t>)</a:t>
            </a:r>
            <a:r>
              <a:rPr kumimoji="1" lang="ja-JP" altLang="en-US" sz="2000"/>
              <a:t>排除体積効果に関しても同様にしてイオン共溶媒効果を抜き出し，その結果を次のスライドに示します．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10</a:t>
            </a:fld>
            <a:endParaRPr kumimoji="1" lang="ja-JP" altLang="en-US"/>
          </a:p>
        </p:txBody>
      </p:sp>
    </p:spTree>
    <p:extLst>
      <p:ext uri="{BB962C8B-B14F-4D97-AF65-F5344CB8AC3E}">
        <p14:creationId xmlns:p14="http://schemas.microsoft.com/office/powerpoint/2010/main" val="416515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baseline="0"/>
              <a:t>カチオンを固定し，アニオンを変化させた場合の排除体積効果への共溶媒効果を図に示します．</a:t>
            </a:r>
            <a:endParaRPr kumimoji="1" lang="en-US" altLang="ja-JP" sz="2000" baseline="0" dirty="0"/>
          </a:p>
          <a:p>
            <a:endParaRPr kumimoji="1" lang="en-US" altLang="ja-JP" sz="2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aseline="0" dirty="0"/>
              <a:t>(</a:t>
            </a:r>
            <a:r>
              <a:rPr kumimoji="1" lang="ja-JP" altLang="en-US" sz="2000" baseline="0"/>
              <a:t>アニメ</a:t>
            </a:r>
            <a:r>
              <a:rPr kumimoji="1" lang="en-US" altLang="ja-JP" sz="2000" baseline="0" dirty="0"/>
              <a:t>)</a:t>
            </a:r>
            <a:r>
              <a:rPr kumimoji="1" lang="ja-JP" altLang="en-US" sz="2000" baseline="0"/>
              <a:t>アニオンからの寄与はイオン半径に相関していますが，</a:t>
            </a:r>
            <a:endParaRPr kumimoji="1" lang="en-US" altLang="ja-JP" sz="2000" baseline="0" dirty="0"/>
          </a:p>
          <a:p>
            <a:r>
              <a:rPr kumimoji="1" lang="en-US" altLang="ja-JP" sz="2000" baseline="0" dirty="0"/>
              <a:t>(</a:t>
            </a:r>
            <a:r>
              <a:rPr kumimoji="1" lang="ja-JP" altLang="en-US" sz="2000" baseline="0"/>
              <a:t>アニメ</a:t>
            </a:r>
            <a:r>
              <a:rPr kumimoji="1" lang="en-US" altLang="ja-JP" sz="2000" baseline="0" dirty="0"/>
              <a:t>1)</a:t>
            </a:r>
            <a:r>
              <a:rPr kumimoji="1" lang="ja-JP" altLang="en-US" sz="2000" baseline="0"/>
              <a:t>水からの寄与が支配的で，</a:t>
            </a:r>
            <a:r>
              <a:rPr kumimoji="1" lang="en-US" altLang="ja-JP" sz="2000" baseline="0" dirty="0"/>
              <a:t>(</a:t>
            </a:r>
            <a:r>
              <a:rPr kumimoji="1" lang="ja-JP" altLang="en-US" sz="2000" baseline="0"/>
              <a:t>アニメ</a:t>
            </a:r>
            <a:r>
              <a:rPr kumimoji="1" lang="en-US" altLang="ja-JP" sz="2000" baseline="0" dirty="0"/>
              <a:t>2)</a:t>
            </a:r>
            <a:r>
              <a:rPr kumimoji="1" lang="ja-JP" altLang="en-US" sz="2000" baseline="0"/>
              <a:t>結果的にホフマイスター系列を示します．</a:t>
            </a:r>
            <a:endParaRPr kumimoji="1" lang="en-US" altLang="ja-JP" sz="20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イオン共溶媒効果への水からの寄与を説明するために，</a:t>
            </a:r>
            <a:r>
              <a:rPr kumimoji="1" lang="en-US" altLang="ja-JP" sz="2000" dirty="0"/>
              <a:t>(</a:t>
            </a:r>
            <a:r>
              <a:rPr kumimoji="1" lang="ja-JP" altLang="en-US" sz="2000"/>
              <a:t>次のスライド</a:t>
            </a:r>
            <a:r>
              <a:rPr kumimoji="1" lang="en-US" altLang="ja-JP" sz="2000" dirty="0"/>
              <a:t>)</a:t>
            </a:r>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11</a:t>
            </a:fld>
            <a:endParaRPr kumimoji="1" lang="ja-JP" altLang="en-US"/>
          </a:p>
        </p:txBody>
      </p:sp>
    </p:spTree>
    <p:extLst>
      <p:ext uri="{BB962C8B-B14F-4D97-AF65-F5344CB8AC3E}">
        <p14:creationId xmlns:p14="http://schemas.microsoft.com/office/powerpoint/2010/main" val="12890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排除体積効果へのイオン共溶媒効果に対して，水の密度をプロットした図を示します．</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排除体積効果は溶質を配置する際に溶媒を押しのけるためのエネルギーであるため，水の密度と相関します．</a:t>
            </a:r>
            <a:endParaRPr kumimoji="1" lang="en-US" altLang="ja-JP" sz="2000" dirty="0"/>
          </a:p>
          <a:p>
            <a:endParaRPr kumimoji="1" lang="en-US" altLang="ja-JP" sz="2000" dirty="0"/>
          </a:p>
          <a:p>
            <a:r>
              <a:rPr kumimoji="1" lang="ja-JP" altLang="en-US" sz="2000"/>
              <a:t>水の構造を破壊するイオンが入った系は密度が下がり，一方で水の構造を形成するイオンが入った系は密度が上がっています．</a:t>
            </a:r>
            <a:endParaRPr kumimoji="1" lang="en-US" altLang="ja-JP" sz="2000" dirty="0"/>
          </a:p>
          <a:p>
            <a:endParaRPr kumimoji="1" lang="en-US" altLang="ja-JP" sz="2000" dirty="0"/>
          </a:p>
          <a:p>
            <a:r>
              <a:rPr kumimoji="1" lang="ja-JP" altLang="en-US" sz="2000"/>
              <a:t>イオンの構造形成・破壊能が水の密度を介して，排除体積効果が低減，もしくは上昇していることがわかります．</a:t>
            </a:r>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12</a:t>
            </a:fld>
            <a:endParaRPr kumimoji="1" lang="ja-JP" altLang="en-US"/>
          </a:p>
        </p:txBody>
      </p:sp>
    </p:spTree>
    <p:extLst>
      <p:ext uri="{BB962C8B-B14F-4D97-AF65-F5344CB8AC3E}">
        <p14:creationId xmlns:p14="http://schemas.microsoft.com/office/powerpoint/2010/main" val="222293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baseline="0"/>
              <a:t>ここに結言を示して本研究の発表を終わります．</a:t>
            </a:r>
            <a:endParaRPr kumimoji="1" lang="en-US" altLang="ja-JP" sz="2000" baseline="0" dirty="0"/>
          </a:p>
          <a:p>
            <a:endParaRPr kumimoji="1" lang="en-US" altLang="ja-JP" sz="2000" baseline="0" dirty="0"/>
          </a:p>
          <a:p>
            <a:r>
              <a:rPr kumimoji="1" lang="ja-JP" altLang="en-US" sz="2000" baseline="0"/>
              <a:t>ありがとうございました．</a:t>
            </a:r>
            <a:endParaRPr kumimoji="1" lang="en-US" altLang="ja-JP" sz="2000" baseline="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13</a:t>
            </a:fld>
            <a:endParaRPr kumimoji="1" lang="ja-JP" altLang="en-US"/>
          </a:p>
        </p:txBody>
      </p:sp>
    </p:spTree>
    <p:extLst>
      <p:ext uri="{BB962C8B-B14F-4D97-AF65-F5344CB8AC3E}">
        <p14:creationId xmlns:p14="http://schemas.microsoft.com/office/powerpoint/2010/main" val="401118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カチオンを固定し，アニオンを変化させた場合の溶媒和自由エネルギーへのイオン共溶媒効果を図に示します．</a:t>
            </a:r>
            <a:endParaRPr kumimoji="1" lang="en-US" altLang="ja-JP" sz="2000" dirty="0"/>
          </a:p>
          <a:p>
            <a:endParaRPr kumimoji="1" lang="en-US" altLang="ja-JP" sz="2000" dirty="0"/>
          </a:p>
          <a:p>
            <a:r>
              <a:rPr kumimoji="1" lang="en-US" altLang="ja-JP" sz="2000" dirty="0"/>
              <a:t>(</a:t>
            </a:r>
            <a:r>
              <a:rPr kumimoji="1" lang="ja-JP" altLang="en-US" sz="2000"/>
              <a:t>アニメ</a:t>
            </a:r>
            <a:r>
              <a:rPr kumimoji="1" lang="en-US" altLang="ja-JP" sz="2000" dirty="0"/>
              <a:t>1)</a:t>
            </a:r>
            <a:r>
              <a:rPr kumimoji="1" lang="ja-JP" altLang="en-US" sz="2000"/>
              <a:t>一番左側の，全体の共溶媒効果を示す棒グラフからは，ホフマイスター系列が見られます．</a:t>
            </a:r>
            <a:endParaRPr kumimoji="1" lang="en-US" altLang="ja-JP" sz="2000" dirty="0"/>
          </a:p>
          <a:p>
            <a:endParaRPr kumimoji="1" lang="en-US" altLang="ja-JP" sz="2000" dirty="0"/>
          </a:p>
          <a:p>
            <a:r>
              <a:rPr kumimoji="1" lang="ja-JP" altLang="en-US" sz="2000"/>
              <a:t>全体の共溶媒効果を上の式に従って，各成分に分割したものが右の</a:t>
            </a:r>
            <a:r>
              <a:rPr kumimoji="1" lang="en-US" altLang="ja-JP" sz="2000" dirty="0"/>
              <a:t>3</a:t>
            </a:r>
            <a:r>
              <a:rPr kumimoji="1" lang="ja-JP" altLang="en-US" sz="2000"/>
              <a:t>つの棒グラフです．</a:t>
            </a:r>
            <a:endParaRPr kumimoji="1" lang="en-US" altLang="ja-JP" sz="2000" dirty="0"/>
          </a:p>
          <a:p>
            <a:r>
              <a:rPr kumimoji="1" lang="en-US" altLang="ja-JP" sz="2000" dirty="0"/>
              <a:t>(</a:t>
            </a:r>
            <a:r>
              <a:rPr kumimoji="1" lang="ja-JP" altLang="en-US" sz="2000"/>
              <a:t>アニメ</a:t>
            </a:r>
            <a:r>
              <a:rPr kumimoji="1" lang="en-US" altLang="ja-JP" sz="2000" dirty="0"/>
              <a:t>2)</a:t>
            </a:r>
            <a:r>
              <a:rPr kumimoji="1" lang="ja-JP" altLang="en-US" sz="2000"/>
              <a:t>水とアニオンからの寄与が全体の効果を規定していることがわかります．</a:t>
            </a:r>
            <a:endParaRPr kumimoji="1" lang="en-US" altLang="ja-JP" sz="2000" dirty="0"/>
          </a:p>
          <a:p>
            <a:endParaRPr kumimoji="1" lang="en-US" altLang="ja-JP" sz="2000" dirty="0"/>
          </a:p>
          <a:p>
            <a:r>
              <a:rPr kumimoji="1" lang="ja-JP" altLang="en-US" sz="2000"/>
              <a:t>次にこれらの値を更に分割し，分析します．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16</a:t>
            </a:fld>
            <a:endParaRPr kumimoji="1" lang="ja-JP" altLang="en-US"/>
          </a:p>
        </p:txBody>
      </p:sp>
    </p:spTree>
    <p:extLst>
      <p:ext uri="{BB962C8B-B14F-4D97-AF65-F5344CB8AC3E}">
        <p14:creationId xmlns:p14="http://schemas.microsoft.com/office/powerpoint/2010/main" val="113790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溶質分子を中心として，イオンの存在確率を示した動径分布関数においても，</a:t>
            </a:r>
            <a:endParaRPr kumimoji="1" lang="en-US" altLang="ja-JP" sz="2000" dirty="0"/>
          </a:p>
          <a:p>
            <a:r>
              <a:rPr kumimoji="1" lang="ja-JP" altLang="en-US" sz="2000"/>
              <a:t>溶質の近傍において，アニオンの中で，溶質を塩溶させる傾向があるヨウ化物イオンが最も存在確率が高く，</a:t>
            </a:r>
            <a:endParaRPr kumimoji="1" lang="en-US" altLang="ja-JP" sz="2000" dirty="0"/>
          </a:p>
          <a:p>
            <a:r>
              <a:rPr kumimoji="1" lang="ja-JP" altLang="en-US" sz="2000"/>
              <a:t>対して溶質を塩析させる傾向があるフッ化物イオンがもっとも溶質近傍に少ないことがわかります．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17</a:t>
            </a:fld>
            <a:endParaRPr kumimoji="1" lang="ja-JP" altLang="en-US"/>
          </a:p>
        </p:txBody>
      </p:sp>
    </p:spTree>
    <p:extLst>
      <p:ext uri="{BB962C8B-B14F-4D97-AF65-F5344CB8AC3E}">
        <p14:creationId xmlns:p14="http://schemas.microsoft.com/office/powerpoint/2010/main" val="4186052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同程度のイオン半径で比較しても，水自体の双極子の非対称性から，カチオンと比べてアニオンは水とより強く相互作用していて，</a:t>
            </a:r>
            <a:endParaRPr kumimoji="1" lang="en-US" altLang="ja-JP" sz="2000" dirty="0"/>
          </a:p>
          <a:p>
            <a:r>
              <a:rPr kumimoji="1" lang="ja-JP" altLang="en-US" sz="2000"/>
              <a:t>その結果，疎水性溶質の近傍において存在確率の傾向が異なる</a:t>
            </a:r>
            <a:endParaRPr kumimoji="1" lang="en-US" altLang="ja-JP" sz="2000" dirty="0"/>
          </a:p>
          <a:p>
            <a:r>
              <a:rPr kumimoji="1" lang="ja-JP" altLang="en-US" sz="2000"/>
              <a:t>カチオンとアニオンの非対称性</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18</a:t>
            </a:fld>
            <a:endParaRPr kumimoji="1" lang="ja-JP" altLang="en-US"/>
          </a:p>
        </p:txBody>
      </p:sp>
    </p:spTree>
    <p:extLst>
      <p:ext uri="{BB962C8B-B14F-4D97-AF65-F5344CB8AC3E}">
        <p14:creationId xmlns:p14="http://schemas.microsoft.com/office/powerpoint/2010/main" val="255763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イオン半径の小さいイオンの方がより水と配位している．</a:t>
            </a:r>
            <a:endParaRPr kumimoji="1" lang="en-US" altLang="ja-JP" dirty="0"/>
          </a:p>
          <a:p>
            <a:r>
              <a:rPr kumimoji="1" lang="ja-JP" altLang="en-US"/>
              <a:t>多くの水が配位することで水同士も集中して水素結合する．</a:t>
            </a:r>
            <a:endParaRPr kumimoji="1" lang="en-US" altLang="ja-JP" dirty="0"/>
          </a:p>
          <a:p>
            <a:r>
              <a:rPr kumimoji="1" lang="ja-JP" altLang="en-US"/>
              <a:t>そのため，構造が形成され，密度が上がる．</a:t>
            </a:r>
            <a:endParaRPr kumimoji="1" lang="en-US" altLang="ja-JP" dirty="0"/>
          </a:p>
          <a:p>
            <a:r>
              <a:rPr kumimoji="1" lang="ja-JP" altLang="en-US"/>
              <a:t>より配位しているため，より水同士の構造も形成される．</a:t>
            </a:r>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19</a:t>
            </a:fld>
            <a:endParaRPr kumimoji="1" lang="ja-JP" altLang="en-US"/>
          </a:p>
        </p:txBody>
      </p:sp>
    </p:spTree>
    <p:extLst>
      <p:ext uri="{BB962C8B-B14F-4D97-AF65-F5344CB8AC3E}">
        <p14:creationId xmlns:p14="http://schemas.microsoft.com/office/powerpoint/2010/main" val="405221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baseline="0"/>
              <a:t>また，溶媒和自由エネルギーへの共溶媒効果に対して溶媒</a:t>
            </a:r>
            <a:r>
              <a:rPr kumimoji="1" lang="en-US" altLang="ja-JP" sz="2000" baseline="0" dirty="0"/>
              <a:t>–</a:t>
            </a:r>
            <a:r>
              <a:rPr kumimoji="1" lang="ja-JP" altLang="en-US" sz="2000" baseline="0"/>
              <a:t>溶質間相互作用エネルギーへの共溶媒効果をプロットした図を示します．</a:t>
            </a:r>
            <a:endParaRPr kumimoji="1" lang="en-US" altLang="ja-JP" sz="2000" baseline="0" dirty="0"/>
          </a:p>
          <a:p>
            <a:endParaRPr kumimoji="1" lang="en-US" altLang="ja-JP" sz="2000" baseline="0" dirty="0"/>
          </a:p>
          <a:p>
            <a:r>
              <a:rPr kumimoji="1" lang="ja-JP" altLang="en-US" sz="2000" baseline="0"/>
              <a:t> 動径分布関数でも見られた，疎水性溶質に対するアニオン特異性がこの図からもわかります．</a:t>
            </a:r>
            <a:endParaRPr kumimoji="1" lang="en-US" altLang="ja-JP" sz="2000" baseline="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22</a:t>
            </a:fld>
            <a:endParaRPr kumimoji="1" lang="ja-JP" altLang="en-US"/>
          </a:p>
        </p:txBody>
      </p:sp>
    </p:spTree>
    <p:extLst>
      <p:ext uri="{BB962C8B-B14F-4D97-AF65-F5344CB8AC3E}">
        <p14:creationId xmlns:p14="http://schemas.microsoft.com/office/powerpoint/2010/main" val="2151376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図に示していますのは，各塩での溶媒和自由エネルギーに対するイオン共溶媒効果です．</a:t>
            </a:r>
            <a:endParaRPr kumimoji="1" lang="en-US" altLang="ja-JP" sz="2000" dirty="0"/>
          </a:p>
          <a:p>
            <a:r>
              <a:rPr kumimoji="1" lang="ja-JP" altLang="en-US" sz="2000"/>
              <a:t>横軸にカチオン，縦軸はアニオンを取っており，各塩を入れた場合の共溶媒効果を示しています．</a:t>
            </a:r>
            <a:endParaRPr kumimoji="1" lang="en-US" altLang="ja-JP" sz="2000" dirty="0"/>
          </a:p>
          <a:p>
            <a:endParaRPr kumimoji="1" lang="en-US" altLang="ja-JP" sz="2000" dirty="0"/>
          </a:p>
          <a:p>
            <a:r>
              <a:rPr kumimoji="1" lang="ja-JP" altLang="en-US" sz="2000"/>
              <a:t>アニオンを固定し，カチオンを変えた場合は変化が小さいのに対して，</a:t>
            </a:r>
            <a:endParaRPr kumimoji="1" lang="en-US" altLang="ja-JP" sz="2000" dirty="0"/>
          </a:p>
          <a:p>
            <a:r>
              <a:rPr kumimoji="1" lang="ja-JP" altLang="en-US" sz="2000"/>
              <a:t>カチオンを固定しアニオンを変化させた場合には大きく傾向が変化していることがわかります．</a:t>
            </a:r>
            <a:endParaRPr kumimoji="1" lang="en-US" altLang="ja-JP" sz="2000" dirty="0"/>
          </a:p>
          <a:p>
            <a:endParaRPr kumimoji="1" lang="en-US" altLang="ja-JP" sz="2000" dirty="0"/>
          </a:p>
          <a:p>
            <a:r>
              <a:rPr kumimoji="1" lang="ja-JP" altLang="en-US" sz="2000"/>
              <a:t>つまり，疎水性溶質においてはアニオン依存性のほうがカチオン依存性より大きいことがわかります．</a:t>
            </a:r>
            <a:endParaRPr kumimoji="1" lang="en-US" altLang="ja-JP" sz="2000" dirty="0"/>
          </a:p>
          <a:p>
            <a:endParaRPr kumimoji="1" lang="en-US" altLang="ja-JP" sz="2000" dirty="0"/>
          </a:p>
          <a:p>
            <a:r>
              <a:rPr kumimoji="1" lang="ja-JP" altLang="en-US" sz="2000"/>
              <a:t>次に共溶媒効果のアニオン依存性を考察するために，各成分に分割しました．</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23</a:t>
            </a:fld>
            <a:endParaRPr kumimoji="1" lang="ja-JP" altLang="en-US"/>
          </a:p>
        </p:txBody>
      </p:sp>
    </p:spTree>
    <p:extLst>
      <p:ext uri="{BB962C8B-B14F-4D97-AF65-F5344CB8AC3E}">
        <p14:creationId xmlns:p14="http://schemas.microsoft.com/office/powerpoint/2010/main" val="21545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イオンを水溶液に添加すると，溶質の溶解度に影響します．</a:t>
            </a:r>
            <a:endParaRPr kumimoji="1" lang="en-US" altLang="ja-JP" sz="2000" dirty="0"/>
          </a:p>
          <a:p>
            <a:r>
              <a:rPr kumimoji="1" lang="ja-JP" altLang="en-US" sz="2000"/>
              <a:t>ホフマイスター系列はその溶解度への影響の大小の順にイオンを並べたものです．</a:t>
            </a:r>
            <a:endParaRPr kumimoji="1" lang="en-US" altLang="ja-JP" sz="2000" dirty="0"/>
          </a:p>
          <a:p>
            <a:endParaRPr kumimoji="1" lang="en-US" altLang="ja-JP" sz="2000" dirty="0"/>
          </a:p>
          <a:p>
            <a:r>
              <a:rPr kumimoji="1" lang="en-US" altLang="ja-JP" sz="2000" dirty="0"/>
              <a:t>(</a:t>
            </a:r>
            <a:r>
              <a:rPr kumimoji="1" lang="ja-JP" altLang="en-US" sz="2000"/>
              <a:t>アニメ</a:t>
            </a:r>
            <a:r>
              <a:rPr kumimoji="1" lang="en-US" altLang="ja-JP" sz="2000" dirty="0"/>
              <a:t>)</a:t>
            </a:r>
            <a:r>
              <a:rPr kumimoji="1" lang="ja-JP" altLang="en-US" sz="2000"/>
              <a:t>左側のイオンを添加すると溶質が析出し，</a:t>
            </a:r>
            <a:r>
              <a:rPr kumimoji="1" lang="en-US" altLang="ja-JP" sz="2000" dirty="0"/>
              <a:t>(</a:t>
            </a:r>
            <a:r>
              <a:rPr kumimoji="1" lang="ja-JP" altLang="en-US" sz="2000"/>
              <a:t>アニメ</a:t>
            </a:r>
            <a:r>
              <a:rPr kumimoji="1" lang="en-US" altLang="ja-JP" sz="2000" dirty="0"/>
              <a:t>)</a:t>
            </a:r>
            <a:r>
              <a:rPr kumimoji="1" lang="ja-JP" altLang="en-US" sz="2000"/>
              <a:t>右側にあるイオンを添加すると溶質が溶解します．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a:t>
            </a:fld>
            <a:endParaRPr kumimoji="1" lang="ja-JP" altLang="en-US"/>
          </a:p>
        </p:txBody>
      </p:sp>
    </p:spTree>
    <p:extLst>
      <p:ext uri="{BB962C8B-B14F-4D97-AF65-F5344CB8AC3E}">
        <p14:creationId xmlns:p14="http://schemas.microsoft.com/office/powerpoint/2010/main" val="4038713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図に示していますのは，各塩での溶媒和自由エネルギーに対するイオン共溶媒効果です．</a:t>
            </a:r>
            <a:endParaRPr kumimoji="1" lang="en-US" altLang="ja-JP" sz="2000" dirty="0"/>
          </a:p>
          <a:p>
            <a:r>
              <a:rPr kumimoji="1" lang="ja-JP" altLang="en-US" sz="2000"/>
              <a:t>横軸にカチオン，縦軸はアニオンを取っており，各塩を入れた場合の共溶媒効果を示しています．</a:t>
            </a:r>
            <a:endParaRPr kumimoji="1" lang="en-US" altLang="ja-JP" sz="2000" dirty="0"/>
          </a:p>
          <a:p>
            <a:endParaRPr kumimoji="1" lang="en-US" altLang="ja-JP" sz="2000" dirty="0"/>
          </a:p>
          <a:p>
            <a:r>
              <a:rPr kumimoji="1" lang="ja-JP" altLang="en-US" sz="2000"/>
              <a:t>アニオンを固定し，カチオンを変えた場合は変化が小さいのに対して，</a:t>
            </a:r>
            <a:endParaRPr kumimoji="1" lang="en-US" altLang="ja-JP" sz="2000" dirty="0"/>
          </a:p>
          <a:p>
            <a:r>
              <a:rPr kumimoji="1" lang="ja-JP" altLang="en-US" sz="2000"/>
              <a:t>カチオンを固定しアニオンを変化させた場合には大きく傾向が変化していることがわかります．</a:t>
            </a:r>
            <a:endParaRPr kumimoji="1" lang="en-US" altLang="ja-JP" sz="2000" dirty="0"/>
          </a:p>
          <a:p>
            <a:endParaRPr kumimoji="1" lang="en-US" altLang="ja-JP" sz="2000" dirty="0"/>
          </a:p>
          <a:p>
            <a:r>
              <a:rPr kumimoji="1" lang="ja-JP" altLang="en-US" sz="2000"/>
              <a:t>つまり，疎水性溶質においてはアニオン依存性のほうがカチオン依存性より大きいことがわかります．</a:t>
            </a:r>
            <a:endParaRPr kumimoji="1" lang="en-US" altLang="ja-JP" sz="2000" dirty="0"/>
          </a:p>
          <a:p>
            <a:endParaRPr kumimoji="1" lang="en-US" altLang="ja-JP" sz="2000" dirty="0"/>
          </a:p>
          <a:p>
            <a:r>
              <a:rPr kumimoji="1" lang="ja-JP" altLang="en-US" sz="2000"/>
              <a:t>次に共溶媒効果のアニオン依存性を考察するために，各成分に分割しました．</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24</a:t>
            </a:fld>
            <a:endParaRPr kumimoji="1" lang="ja-JP" altLang="en-US"/>
          </a:p>
        </p:txBody>
      </p:sp>
    </p:spTree>
    <p:extLst>
      <p:ext uri="{BB962C8B-B14F-4D97-AF65-F5344CB8AC3E}">
        <p14:creationId xmlns:p14="http://schemas.microsoft.com/office/powerpoint/2010/main" val="3169551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25</a:t>
            </a:fld>
            <a:endParaRPr kumimoji="1" lang="ja-JP" altLang="en-US"/>
          </a:p>
        </p:txBody>
      </p:sp>
    </p:spTree>
    <p:extLst>
      <p:ext uri="{BB962C8B-B14F-4D97-AF65-F5344CB8AC3E}">
        <p14:creationId xmlns:p14="http://schemas.microsoft.com/office/powerpoint/2010/main" val="3152522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26</a:t>
            </a:fld>
            <a:endParaRPr kumimoji="1" lang="ja-JP" altLang="en-US"/>
          </a:p>
        </p:txBody>
      </p:sp>
    </p:spTree>
    <p:extLst>
      <p:ext uri="{BB962C8B-B14F-4D97-AF65-F5344CB8AC3E}">
        <p14:creationId xmlns:p14="http://schemas.microsoft.com/office/powerpoint/2010/main" val="3161726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27</a:t>
            </a:fld>
            <a:endParaRPr kumimoji="1" lang="ja-JP" altLang="en-US"/>
          </a:p>
        </p:txBody>
      </p:sp>
    </p:spTree>
    <p:extLst>
      <p:ext uri="{BB962C8B-B14F-4D97-AF65-F5344CB8AC3E}">
        <p14:creationId xmlns:p14="http://schemas.microsoft.com/office/powerpoint/2010/main" val="1933865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28</a:t>
            </a:fld>
            <a:endParaRPr kumimoji="1" lang="ja-JP" altLang="en-US"/>
          </a:p>
        </p:txBody>
      </p:sp>
    </p:spTree>
    <p:extLst>
      <p:ext uri="{BB962C8B-B14F-4D97-AF65-F5344CB8AC3E}">
        <p14:creationId xmlns:p14="http://schemas.microsoft.com/office/powerpoint/2010/main" val="2128761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次にアニオンを固定し，カチオンを変化させた場合の溶媒和自由エネルギーを図に示します．</a:t>
            </a:r>
            <a:endParaRPr kumimoji="1" lang="en-US" altLang="ja-JP" sz="2000" dirty="0"/>
          </a:p>
          <a:p>
            <a:r>
              <a:rPr kumimoji="1" lang="ja-JP" altLang="en-US" sz="2000" baseline="0"/>
              <a:t>左右の図，それぞれのアニオンはフッ化物イオンとヨウ化物イオン，溶質はノルマルヘキサンです．</a:t>
            </a:r>
            <a:endParaRPr kumimoji="1" lang="en-US" altLang="ja-JP" sz="2000" baseline="0" dirty="0"/>
          </a:p>
          <a:p>
            <a:endParaRPr kumimoji="1" lang="en-US" altLang="ja-JP" sz="2000" dirty="0"/>
          </a:p>
          <a:p>
            <a:r>
              <a:rPr kumimoji="1" lang="ja-JP" altLang="en-US" sz="2000"/>
              <a:t>カチオンを変化させた場合でも溶媒和自由エネルギーへは，先程アニオンを変化させた場合よりも変化が顕著ではなく，</a:t>
            </a:r>
            <a:endParaRPr kumimoji="1" lang="en-US" altLang="ja-JP" sz="2000" dirty="0"/>
          </a:p>
          <a:p>
            <a:r>
              <a:rPr kumimoji="1" lang="ja-JP" altLang="en-US" sz="2000"/>
              <a:t>極性基を持たない疎水性溶質においては溶媒和自由エネルギーのカチオン依存性が低いことがわかります．</a:t>
            </a:r>
            <a:endParaRPr kumimoji="1" lang="en-US" altLang="ja-JP" sz="2000" dirty="0"/>
          </a:p>
          <a:p>
            <a:endParaRPr kumimoji="1" lang="en-US" altLang="ja-JP" sz="2000" dirty="0"/>
          </a:p>
          <a:p>
            <a:endParaRPr kumimoji="1" lang="ja-JP" altLang="en-US" sz="200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29</a:t>
            </a:fld>
            <a:endParaRPr kumimoji="1" lang="ja-JP" altLang="en-US"/>
          </a:p>
        </p:txBody>
      </p:sp>
    </p:spTree>
    <p:extLst>
      <p:ext uri="{BB962C8B-B14F-4D97-AF65-F5344CB8AC3E}">
        <p14:creationId xmlns:p14="http://schemas.microsoft.com/office/powerpoint/2010/main" val="3809412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baseline="0"/>
              <a:t>次により詳しく溶媒和自由エネルギーへのイオン共溶媒効果を分析するために，排除体積効果に対するイオン共溶媒効果の成分分割した結果を示します．</a:t>
            </a:r>
            <a:endParaRPr kumimoji="1" lang="en-US" altLang="ja-JP" sz="2000" baseline="0" dirty="0"/>
          </a:p>
          <a:p>
            <a:endParaRPr kumimoji="1" lang="en-US" altLang="ja-JP" sz="2000" baseline="0" dirty="0"/>
          </a:p>
          <a:p>
            <a:r>
              <a:rPr kumimoji="1" lang="ja-JP" altLang="en-US" sz="2000" baseline="0"/>
              <a:t>カチオンを固定し，アニオンを変化させた場合の溶媒和自由エネルギーを図に示します．</a:t>
            </a:r>
            <a:endParaRPr kumimoji="1" lang="en-US" altLang="ja-JP" sz="2000" baseline="0" dirty="0"/>
          </a:p>
          <a:p>
            <a:r>
              <a:rPr kumimoji="1" lang="ja-JP" altLang="en-US" sz="2000" baseline="0"/>
              <a:t>左右の図，それぞれのカチオンはカリウムイオンとルビジウムイオンです．</a:t>
            </a:r>
            <a:endParaRPr kumimoji="1" lang="en-US" altLang="ja-JP" sz="2000" baseline="0" dirty="0"/>
          </a:p>
          <a:p>
            <a:endParaRPr kumimoji="1" lang="en-US" altLang="ja-JP" sz="2000" baseline="0" dirty="0"/>
          </a:p>
          <a:p>
            <a:r>
              <a:rPr kumimoji="1" lang="ja-JP" altLang="en-US" sz="2000" baseline="0"/>
              <a:t>アニオンからの寄与にはイオン半径との相関が見られます．</a:t>
            </a:r>
            <a:endParaRPr kumimoji="1" lang="en-US" altLang="ja-JP" sz="2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aseline="0"/>
              <a:t>また，水からの寄与において，イオン半径は大きい方が水和力が小さくなりますが，</a:t>
            </a:r>
            <a:endParaRPr kumimoji="1" lang="en-US" altLang="ja-JP" sz="2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水和力の弱いイオンの導入によって水からの排除体積効果は低減していることがわかります．</a:t>
            </a:r>
            <a:endParaRPr kumimoji="1" lang="en-US" altLang="ja-JP" sz="2000" dirty="0"/>
          </a:p>
          <a:p>
            <a:r>
              <a:rPr kumimoji="1" lang="ja-JP" altLang="en-US" sz="2000"/>
              <a:t>結果的に，全体の排除体積効果への共溶媒効果としては，アニオンからの寄与を水からの寄与のアニオン依存性が打ち消しており，（スライドにも書く）</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疎水性溶質に対しては，陰イオンが排除体積効果を通して，溶媒和自由エネルギーを制御し，ホフマイスター系列を示すことがわかります．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30</a:t>
            </a:fld>
            <a:endParaRPr kumimoji="1" lang="ja-JP" altLang="en-US"/>
          </a:p>
        </p:txBody>
      </p:sp>
    </p:spTree>
    <p:extLst>
      <p:ext uri="{BB962C8B-B14F-4D97-AF65-F5344CB8AC3E}">
        <p14:creationId xmlns:p14="http://schemas.microsoft.com/office/powerpoint/2010/main" val="2548472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基本的には陰イオンの水からの寄与が支配的</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34</a:t>
            </a:fld>
            <a:endParaRPr kumimoji="1" lang="ja-JP" altLang="en-US"/>
          </a:p>
        </p:txBody>
      </p:sp>
    </p:spTree>
    <p:extLst>
      <p:ext uri="{BB962C8B-B14F-4D97-AF65-F5344CB8AC3E}">
        <p14:creationId xmlns:p14="http://schemas.microsoft.com/office/powerpoint/2010/main" val="269599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ホフマイスター系列を示す理由として，これまでイオン自体が水の構造を形成する，もしくは，破壊するためにこの序列が現れると説明されてきましたが，加えてイオンと溶質間の直接相互作用，排除体積効果への作用が要因であるという報告がされています．</a:t>
            </a:r>
            <a:endParaRPr kumimoji="1" lang="en-US" altLang="ja-JP" sz="2000" dirty="0"/>
          </a:p>
          <a:p>
            <a:endParaRPr kumimoji="1" lang="en-US" altLang="ja-JP" sz="2000" dirty="0"/>
          </a:p>
          <a:p>
            <a:r>
              <a:rPr kumimoji="1" lang="ja-JP" altLang="en-US" sz="2000"/>
              <a:t>本研究では各要因を切り分けるために，溶質を疎水性溶質とした場合に注目します．</a:t>
            </a:r>
            <a:endParaRPr kumimoji="1" lang="en-US" altLang="ja-JP" sz="2000" dirty="0"/>
          </a:p>
          <a:p>
            <a:r>
              <a:rPr kumimoji="1" lang="ja-JP" altLang="en-US" sz="2000"/>
              <a:t>分子動力学シミュレーションとエネルギー表示法を用いて，疎水性溶質の溶媒和自由エネルギーに対するイオン共溶媒効果を成分ごとに分割し，系列発現の要因を同定します．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3</a:t>
            </a:fld>
            <a:endParaRPr kumimoji="1" lang="ja-JP" altLang="en-US"/>
          </a:p>
        </p:txBody>
      </p:sp>
    </p:spTree>
    <p:extLst>
      <p:ext uri="{BB962C8B-B14F-4D97-AF65-F5344CB8AC3E}">
        <p14:creationId xmlns:p14="http://schemas.microsoft.com/office/powerpoint/2010/main" val="322275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系の条件は示したとおりです．</a:t>
            </a:r>
            <a:endParaRPr kumimoji="1" lang="en-US" altLang="ja-JP" sz="2000" dirty="0"/>
          </a:p>
          <a:p>
            <a:endParaRPr kumimoji="1" lang="en-US" altLang="ja-JP" sz="2000" dirty="0"/>
          </a:p>
          <a:p>
            <a:r>
              <a:rPr kumimoji="1" lang="en-US" altLang="ja-JP" sz="2000" dirty="0"/>
              <a:t>(</a:t>
            </a:r>
            <a:r>
              <a:rPr kumimoji="1" lang="ja-JP" altLang="en-US" sz="2000"/>
              <a:t>アニメ</a:t>
            </a:r>
            <a:r>
              <a:rPr kumimoji="1" lang="en-US" altLang="ja-JP" sz="2000" dirty="0"/>
              <a:t>)</a:t>
            </a:r>
            <a:r>
              <a:rPr kumimoji="1" lang="ja-JP" altLang="en-US" sz="2000"/>
              <a:t>イオンを添加した溶液系での溶媒和自由エネルギーから，</a:t>
            </a:r>
            <a:r>
              <a:rPr kumimoji="1" lang="en-US" altLang="ja-JP" sz="2000" dirty="0"/>
              <a:t>(</a:t>
            </a:r>
            <a:r>
              <a:rPr kumimoji="1" lang="ja-JP" altLang="en-US" sz="2000"/>
              <a:t>アニメ</a:t>
            </a:r>
            <a:r>
              <a:rPr kumimoji="1" lang="en-US" altLang="ja-JP" sz="2000" dirty="0"/>
              <a:t>)</a:t>
            </a:r>
            <a:r>
              <a:rPr kumimoji="1" lang="ja-JP" altLang="en-US" sz="2000"/>
              <a:t>溶媒を純水とした溶液系での溶媒和自由エネルギーを差し引いて，</a:t>
            </a:r>
            <a:r>
              <a:rPr kumimoji="1" lang="en-US" altLang="ja-JP" sz="2000" dirty="0"/>
              <a:t>(</a:t>
            </a:r>
            <a:r>
              <a:rPr kumimoji="1" lang="ja-JP" altLang="en-US" sz="2000"/>
              <a:t>アニメ</a:t>
            </a:r>
            <a:r>
              <a:rPr kumimoji="1" lang="en-US" altLang="ja-JP" sz="2000" dirty="0"/>
              <a:t>)</a:t>
            </a:r>
            <a:r>
              <a:rPr kumimoji="1" lang="ja-JP" altLang="en-US" sz="2000"/>
              <a:t>イオン共溶媒効果とします．</a:t>
            </a:r>
            <a:endParaRPr kumimoji="1" lang="en-US" altLang="ja-JP" sz="2000" dirty="0"/>
          </a:p>
          <a:p>
            <a:endParaRPr kumimoji="1" lang="en-US" altLang="ja-JP" sz="2000" dirty="0"/>
          </a:p>
          <a:p>
            <a:r>
              <a:rPr kumimoji="1" lang="ja-JP" altLang="en-US" sz="2000"/>
              <a:t>イオンを加えた際の，</a:t>
            </a:r>
            <a:r>
              <a:rPr kumimoji="1" lang="en-US" altLang="ja-JP" sz="2000" dirty="0"/>
              <a:t>(</a:t>
            </a:r>
            <a:r>
              <a:rPr kumimoji="1" lang="ja-JP" altLang="en-US" sz="2000"/>
              <a:t>アニメ</a:t>
            </a:r>
            <a:r>
              <a:rPr kumimoji="1" lang="en-US" altLang="ja-JP" sz="2000" dirty="0"/>
              <a:t>)</a:t>
            </a:r>
            <a:r>
              <a:rPr kumimoji="1" lang="ja-JP" altLang="en-US" sz="2000"/>
              <a:t>イオン共溶媒効果が正の値であれば塩析，</a:t>
            </a:r>
            <a:r>
              <a:rPr kumimoji="1" lang="en-US" altLang="ja-JP" sz="2000" dirty="0"/>
              <a:t>(</a:t>
            </a:r>
            <a:r>
              <a:rPr kumimoji="1" lang="ja-JP" altLang="en-US" sz="2000"/>
              <a:t>アニメ</a:t>
            </a:r>
            <a:r>
              <a:rPr kumimoji="1" lang="en-US" altLang="ja-JP" sz="2000" dirty="0"/>
              <a:t>)</a:t>
            </a:r>
            <a:r>
              <a:rPr kumimoji="1" lang="ja-JP" altLang="en-US" sz="2000"/>
              <a:t>負であれば塩溶させるイオンであることがわかります．</a:t>
            </a:r>
            <a:endParaRPr kumimoji="1" lang="en-US" altLang="ja-JP" sz="2000" dirty="0"/>
          </a:p>
          <a:p>
            <a:endParaRPr kumimoji="1" lang="en-US" altLang="ja-JP" sz="2000" dirty="0"/>
          </a:p>
          <a:p>
            <a:r>
              <a:rPr kumimoji="1" lang="ja-JP" altLang="en-US" sz="2000"/>
              <a:t>次に得られた結果を示します．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4</a:t>
            </a:fld>
            <a:endParaRPr kumimoji="1" lang="ja-JP" altLang="en-US"/>
          </a:p>
        </p:txBody>
      </p:sp>
    </p:spTree>
    <p:extLst>
      <p:ext uri="{BB962C8B-B14F-4D97-AF65-F5344CB8AC3E}">
        <p14:creationId xmlns:p14="http://schemas.microsoft.com/office/powerpoint/2010/main" val="18806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図に示していますのは，各塩での溶媒和自由エネルギーに対するイオン共溶媒効果です．</a:t>
            </a:r>
            <a:endParaRPr kumimoji="1" lang="en-US" altLang="ja-JP" sz="2000" dirty="0"/>
          </a:p>
          <a:p>
            <a:endParaRPr kumimoji="1" lang="en-US" altLang="ja-JP" sz="2000" dirty="0"/>
          </a:p>
          <a:p>
            <a:r>
              <a:rPr kumimoji="1" lang="en-US" altLang="ja-JP" sz="2000" dirty="0"/>
              <a:t>(</a:t>
            </a:r>
            <a:r>
              <a:rPr kumimoji="1" lang="ja-JP" altLang="en-US" sz="2000"/>
              <a:t>アニメ</a:t>
            </a:r>
            <a:r>
              <a:rPr kumimoji="1" lang="en-US" altLang="ja-JP" sz="2000" dirty="0"/>
              <a:t>)</a:t>
            </a:r>
            <a:r>
              <a:rPr kumimoji="1" lang="ja-JP" altLang="en-US" sz="2000"/>
              <a:t>アニオンを固定し，カチオンを変えた場合は変化が小さいのに対して，</a:t>
            </a:r>
            <a:endParaRPr kumimoji="1" lang="en-US" altLang="ja-JP" sz="2000" dirty="0"/>
          </a:p>
          <a:p>
            <a:r>
              <a:rPr kumimoji="1" lang="en-US" altLang="ja-JP" sz="2000" dirty="0"/>
              <a:t>(</a:t>
            </a:r>
            <a:r>
              <a:rPr kumimoji="1" lang="ja-JP" altLang="en-US" sz="2000"/>
              <a:t>アニメ</a:t>
            </a:r>
            <a:r>
              <a:rPr kumimoji="1" lang="en-US" altLang="ja-JP" sz="2000" dirty="0"/>
              <a:t>)</a:t>
            </a:r>
            <a:r>
              <a:rPr kumimoji="1" lang="ja-JP" altLang="en-US" sz="2000"/>
              <a:t>カチオンを固定しアニオンを変化させた場合には大きく傾向が変化していることがわかります．</a:t>
            </a:r>
            <a:endParaRPr kumimoji="1" lang="en-US" altLang="ja-JP" sz="2000" dirty="0"/>
          </a:p>
          <a:p>
            <a:endParaRPr kumimoji="1" lang="en-US" altLang="ja-JP" sz="2000" dirty="0"/>
          </a:p>
          <a:p>
            <a:r>
              <a:rPr kumimoji="1" lang="ja-JP" altLang="en-US" sz="2000"/>
              <a:t>つまり，疎水性溶質においてはアニオン依存性のほうがカチオン依存性より大きいことがわかります．</a:t>
            </a:r>
            <a:endParaRPr kumimoji="1" lang="en-US" altLang="ja-JP" sz="2000" dirty="0"/>
          </a:p>
          <a:p>
            <a:endParaRPr kumimoji="1" lang="en-US" altLang="ja-JP" sz="2000" dirty="0"/>
          </a:p>
          <a:p>
            <a:r>
              <a:rPr kumimoji="1" lang="ja-JP" altLang="en-US" sz="2000"/>
              <a:t>次に共溶媒効果のアニオン依存性を考察するために，各成分に分割します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5</a:t>
            </a:fld>
            <a:endParaRPr kumimoji="1" lang="ja-JP" altLang="en-US"/>
          </a:p>
        </p:txBody>
      </p:sp>
    </p:spTree>
    <p:extLst>
      <p:ext uri="{BB962C8B-B14F-4D97-AF65-F5344CB8AC3E}">
        <p14:creationId xmlns:p14="http://schemas.microsoft.com/office/powerpoint/2010/main" val="296385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溶媒和自由エネルギーの成分分割について説明します．</a:t>
            </a:r>
            <a:endParaRPr kumimoji="1" lang="en-US" altLang="ja-JP" sz="2000" dirty="0"/>
          </a:p>
          <a:p>
            <a:endParaRPr kumimoji="1" lang="en-US" altLang="ja-JP" sz="2000" dirty="0"/>
          </a:p>
          <a:p>
            <a:r>
              <a:rPr kumimoji="1" lang="ja-JP" altLang="en-US" sz="2000"/>
              <a:t>溶媒和自由エネルギーを溶質</a:t>
            </a:r>
            <a:r>
              <a:rPr kumimoji="1" lang="en-US" altLang="ja-JP" sz="2000" dirty="0"/>
              <a:t>–</a:t>
            </a:r>
            <a:r>
              <a:rPr kumimoji="1" lang="ja-JP" altLang="en-US" sz="2000"/>
              <a:t>溶媒間直接相互作用と，排除体積効果に分割できます．</a:t>
            </a:r>
            <a:endParaRPr kumimoji="1" lang="en-US" altLang="ja-JP" sz="2000" dirty="0"/>
          </a:p>
          <a:p>
            <a:endParaRPr kumimoji="1" lang="en-US" altLang="ja-JP" sz="2000" dirty="0"/>
          </a:p>
          <a:p>
            <a:r>
              <a:rPr kumimoji="1" lang="en-US" altLang="ja-JP" sz="2000" dirty="0"/>
              <a:t>###</a:t>
            </a:r>
          </a:p>
          <a:p>
            <a:r>
              <a:rPr kumimoji="1" lang="en-US" altLang="ja-JP" sz="2000" dirty="0"/>
              <a:t>Others</a:t>
            </a:r>
            <a:r>
              <a:rPr kumimoji="1" lang="ja-JP" altLang="en-US" sz="2000"/>
              <a:t>についての質問があった場合</a:t>
            </a:r>
            <a:endParaRPr kumimoji="1" lang="en-US" altLang="ja-JP" sz="2000" dirty="0"/>
          </a:p>
          <a:p>
            <a:endParaRPr kumimoji="1" lang="en-US" altLang="ja-JP" sz="2000" dirty="0"/>
          </a:p>
          <a:p>
            <a:r>
              <a:rPr kumimoji="1" lang="ja-JP" altLang="en-US" sz="2000"/>
              <a:t>溶質から離れた場所での水素結合の組み換えなどによる寄与</a:t>
            </a:r>
            <a:endParaRPr kumimoji="1" lang="en-US" altLang="ja-JP" sz="2000" dirty="0"/>
          </a:p>
          <a:p>
            <a:r>
              <a:rPr kumimoji="1" lang="ja-JP" altLang="en-US" sz="2000"/>
              <a:t>本研究で扱わなかった理由として，先に挙げた</a:t>
            </a:r>
            <a:r>
              <a:rPr kumimoji="1" lang="en-US" altLang="ja-JP" sz="2000" dirty="0"/>
              <a:t>2</a:t>
            </a:r>
            <a:r>
              <a:rPr kumimoji="1" lang="ja-JP" altLang="en-US" sz="2000"/>
              <a:t>つがよく取り上げられるので</a:t>
            </a:r>
            <a:r>
              <a:rPr kumimoji="1" lang="en-US" altLang="ja-JP" sz="2000" dirty="0"/>
              <a:t>…</a:t>
            </a:r>
          </a:p>
          <a:p>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6</a:t>
            </a:fld>
            <a:endParaRPr kumimoji="1" lang="ja-JP" altLang="en-US"/>
          </a:p>
        </p:txBody>
      </p:sp>
    </p:spTree>
    <p:extLst>
      <p:ext uri="{BB962C8B-B14F-4D97-AF65-F5344CB8AC3E}">
        <p14:creationId xmlns:p14="http://schemas.microsoft.com/office/powerpoint/2010/main" val="81743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まず，溶質</a:t>
            </a:r>
            <a:r>
              <a:rPr kumimoji="1" lang="en-US" altLang="ja-JP" sz="2000" dirty="0"/>
              <a:t>–</a:t>
            </a:r>
            <a:r>
              <a:rPr kumimoji="1" lang="ja-JP" altLang="en-US" sz="2000"/>
              <a:t>溶媒間直接相互作用についてです．</a:t>
            </a:r>
            <a:endParaRPr kumimoji="1" lang="en-US" altLang="ja-JP" sz="2000" dirty="0"/>
          </a:p>
          <a:p>
            <a:endParaRPr kumimoji="1" lang="en-US" altLang="ja-JP" sz="2000" dirty="0"/>
          </a:p>
          <a:p>
            <a:r>
              <a:rPr kumimoji="1" lang="ja-JP" altLang="en-US" sz="2000"/>
              <a:t>溶媒和自由エネルギーと同様に，</a:t>
            </a:r>
            <a:r>
              <a:rPr kumimoji="1" lang="en-US" altLang="ja-JP" sz="2000" dirty="0"/>
              <a:t>(</a:t>
            </a:r>
            <a:r>
              <a:rPr kumimoji="1" lang="ja-JP" altLang="en-US" sz="2000"/>
              <a:t>アニメ</a:t>
            </a:r>
            <a:r>
              <a:rPr kumimoji="1" lang="en-US" altLang="ja-JP" sz="2000" dirty="0"/>
              <a:t>)</a:t>
            </a:r>
            <a:r>
              <a:rPr kumimoji="1" lang="ja-JP" altLang="en-US" sz="2000"/>
              <a:t>イオンを添加した系での値から純水溶媒系での値を差し引くことで，イオン共溶媒効果を抜き出しました．</a:t>
            </a:r>
            <a:endParaRPr kumimoji="1" lang="en-US" altLang="ja-JP" sz="2000" dirty="0"/>
          </a:p>
          <a:p>
            <a:r>
              <a:rPr kumimoji="1" lang="ja-JP" altLang="en-US" sz="2000"/>
              <a:t>その結果を次のスライドに示します．</a:t>
            </a:r>
            <a:endParaRPr kumimoji="1" lang="en-US" altLang="ja-JP" sz="2000" dirty="0"/>
          </a:p>
          <a:p>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7</a:t>
            </a:fld>
            <a:endParaRPr kumimoji="1" lang="ja-JP" altLang="en-US"/>
          </a:p>
        </p:txBody>
      </p:sp>
    </p:spTree>
    <p:extLst>
      <p:ext uri="{BB962C8B-B14F-4D97-AF65-F5344CB8AC3E}">
        <p14:creationId xmlns:p14="http://schemas.microsoft.com/office/powerpoint/2010/main" val="396341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baseline="0"/>
              <a:t>カチオンを固定し，アニオンを変化させた場合の溶質</a:t>
            </a:r>
            <a:r>
              <a:rPr kumimoji="1" lang="en-US" altLang="ja-JP" sz="2000" baseline="0" dirty="0"/>
              <a:t>–</a:t>
            </a:r>
            <a:r>
              <a:rPr kumimoji="1" lang="ja-JP" altLang="en-US" sz="2000" baseline="0"/>
              <a:t>溶媒直接相互作用を図に示します．</a:t>
            </a:r>
            <a:endParaRPr kumimoji="1" lang="en-US" altLang="ja-JP" sz="2000" baseline="0" dirty="0"/>
          </a:p>
          <a:p>
            <a:endParaRPr kumimoji="1" lang="en-US" altLang="ja-JP" sz="2000" baseline="0" dirty="0"/>
          </a:p>
          <a:p>
            <a:r>
              <a:rPr kumimoji="1" lang="en-US" altLang="ja-JP" sz="2000" baseline="0" dirty="0"/>
              <a:t>(</a:t>
            </a:r>
            <a:r>
              <a:rPr kumimoji="1" lang="ja-JP" altLang="en-US" sz="2000" baseline="0"/>
              <a:t>アニメ</a:t>
            </a:r>
            <a:r>
              <a:rPr kumimoji="1" lang="en-US" altLang="ja-JP" sz="2000" baseline="0" dirty="0"/>
              <a:t>1)</a:t>
            </a:r>
            <a:r>
              <a:rPr kumimoji="1" lang="ja-JP" altLang="en-US" sz="2000" baseline="0"/>
              <a:t>水からの寄与はフッ化物イオンが最も小さく，ヨウ化物イオンが最も大きくなっているものの，</a:t>
            </a:r>
            <a:endParaRPr kumimoji="1" lang="en-US" altLang="ja-JP" sz="2000" baseline="0" dirty="0"/>
          </a:p>
          <a:p>
            <a:r>
              <a:rPr kumimoji="1" lang="en-US" altLang="ja-JP" sz="2000" baseline="0" dirty="0"/>
              <a:t>(</a:t>
            </a:r>
            <a:r>
              <a:rPr kumimoji="1" lang="ja-JP" altLang="en-US" sz="2000" baseline="0"/>
              <a:t>アニメ</a:t>
            </a:r>
            <a:r>
              <a:rPr kumimoji="1" lang="en-US" altLang="ja-JP" sz="2000" baseline="0" dirty="0"/>
              <a:t>2)</a:t>
            </a:r>
            <a:r>
              <a:rPr kumimoji="1" lang="ja-JP" altLang="en-US" sz="2000" baseline="0"/>
              <a:t>アニオンからの寄与がそれを打ち消し，</a:t>
            </a:r>
            <a:r>
              <a:rPr kumimoji="1" lang="en-US" altLang="ja-JP" sz="2000" baseline="0" dirty="0"/>
              <a:t>(</a:t>
            </a:r>
            <a:r>
              <a:rPr kumimoji="1" lang="ja-JP" altLang="en-US" sz="2000" baseline="0"/>
              <a:t>アニメ</a:t>
            </a:r>
            <a:r>
              <a:rPr kumimoji="1" lang="en-US" altLang="ja-JP" sz="2000" baseline="0" dirty="0"/>
              <a:t>3)</a:t>
            </a:r>
            <a:r>
              <a:rPr kumimoji="1" lang="ja-JP" altLang="en-US" sz="2000" baseline="0"/>
              <a:t>結果的に全体ではアニオンからの寄与に基づいた，ホフマイスター系列をもたらしていることがわかります．</a:t>
            </a:r>
            <a:endParaRPr kumimoji="1" lang="en-US" altLang="ja-JP" sz="2000" baseline="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8</a:t>
            </a:fld>
            <a:endParaRPr kumimoji="1" lang="ja-JP" altLang="en-US"/>
          </a:p>
        </p:txBody>
      </p:sp>
    </p:spTree>
    <p:extLst>
      <p:ext uri="{BB962C8B-B14F-4D97-AF65-F5344CB8AC3E}">
        <p14:creationId xmlns:p14="http://schemas.microsoft.com/office/powerpoint/2010/main" val="393126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溶質分子を中心として，イオンの存在確率を示した動径分布関数においても，</a:t>
            </a:r>
            <a:endParaRPr kumimoji="1" lang="en-US" altLang="ja-JP" sz="2000" dirty="0"/>
          </a:p>
          <a:p>
            <a:r>
              <a:rPr kumimoji="1" lang="ja-JP" altLang="en-US" sz="2000"/>
              <a:t>溶質の近傍において，アニオンの中で，</a:t>
            </a:r>
            <a:r>
              <a:rPr kumimoji="1" lang="en-US" altLang="ja-JP" sz="2000" dirty="0"/>
              <a:t>(</a:t>
            </a:r>
            <a:r>
              <a:rPr kumimoji="1" lang="ja-JP" altLang="en-US" sz="2000"/>
              <a:t>アニメ</a:t>
            </a:r>
            <a:r>
              <a:rPr kumimoji="1" lang="en-US" altLang="ja-JP" sz="2000" dirty="0"/>
              <a:t>)</a:t>
            </a:r>
            <a:r>
              <a:rPr kumimoji="1" lang="ja-JP" altLang="en-US" sz="2000"/>
              <a:t>溶質を塩溶させる傾向があるヨウ化物イオンが最も存在確率が高く，</a:t>
            </a:r>
            <a:endParaRPr kumimoji="1" lang="en-US" altLang="ja-JP" sz="2000" dirty="0"/>
          </a:p>
          <a:p>
            <a:r>
              <a:rPr kumimoji="1" lang="en-US" altLang="ja-JP" sz="2000" dirty="0"/>
              <a:t>(</a:t>
            </a:r>
            <a:r>
              <a:rPr kumimoji="1" lang="ja-JP" altLang="en-US" sz="2000"/>
              <a:t>アニメ</a:t>
            </a:r>
            <a:r>
              <a:rPr kumimoji="1" lang="en-US" altLang="ja-JP" sz="2000" dirty="0"/>
              <a:t>)</a:t>
            </a:r>
            <a:r>
              <a:rPr kumimoji="1" lang="ja-JP" altLang="en-US" sz="2000"/>
              <a:t>対して溶質を塩析させる傾向があるフッ化物イオンがもっとも溶質近傍に少ないことがわかります．</a:t>
            </a:r>
            <a:endParaRPr kumimoji="1" lang="en-US" altLang="ja-JP" sz="2000" dirty="0"/>
          </a:p>
        </p:txBody>
      </p:sp>
      <p:sp>
        <p:nvSpPr>
          <p:cNvPr id="4" name="スライド番号プレースホルダー 3"/>
          <p:cNvSpPr>
            <a:spLocks noGrp="1"/>
          </p:cNvSpPr>
          <p:nvPr>
            <p:ph type="sldNum" sz="quarter" idx="5"/>
          </p:nvPr>
        </p:nvSpPr>
        <p:spPr/>
        <p:txBody>
          <a:bodyPr/>
          <a:lstStyle/>
          <a:p>
            <a:fld id="{B49B8584-628B-B043-8BD5-CC70A9C7AB31}" type="slidenum">
              <a:rPr kumimoji="1" lang="ja-JP" altLang="en-US" smtClean="0"/>
              <a:t>9</a:t>
            </a:fld>
            <a:endParaRPr kumimoji="1" lang="ja-JP" altLang="en-US"/>
          </a:p>
        </p:txBody>
      </p:sp>
    </p:spTree>
    <p:extLst>
      <p:ext uri="{BB962C8B-B14F-4D97-AF65-F5344CB8AC3E}">
        <p14:creationId xmlns:p14="http://schemas.microsoft.com/office/powerpoint/2010/main" val="161779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314835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97623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160067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06109"/>
            <a:ext cx="7886700" cy="5270854"/>
          </a:xfrm>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B9528FA-8000-9FEE-3229-5BC050980E66}"/>
              </a:ext>
            </a:extLst>
          </p:cNvPr>
          <p:cNvSpPr/>
          <p:nvPr userDrawn="1"/>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タイトル 8">
            <a:extLst>
              <a:ext uri="{FF2B5EF4-FFF2-40B4-BE49-F238E27FC236}">
                <a16:creationId xmlns:a16="http://schemas.microsoft.com/office/drawing/2014/main" id="{BB20A78C-8C20-2CB4-1FE2-CF545DB61139}"/>
              </a:ext>
            </a:extLst>
          </p:cNvPr>
          <p:cNvSpPr>
            <a:spLocks noGrp="1"/>
          </p:cNvSpPr>
          <p:nvPr>
            <p:ph type="title"/>
          </p:nvPr>
        </p:nvSpPr>
        <p:spPr>
          <a:xfrm>
            <a:off x="100616" y="88056"/>
            <a:ext cx="7886700" cy="622690"/>
          </a:xfrm>
        </p:spPr>
        <p:txBody>
          <a:bodyPr/>
          <a:lstStyle>
            <a:lvl1pPr>
              <a:defRPr b="1">
                <a:latin typeface="Hiragino Kaku Gothic Pro W3" panose="020B0300000000000000" pitchFamily="34" charset="-128"/>
                <a:ea typeface="Hiragino Kaku Gothic Pro W3" panose="020B0300000000000000" pitchFamily="34" charset="-128"/>
              </a:defRPr>
            </a:lvl1pPr>
          </a:lstStyle>
          <a:p>
            <a:r>
              <a:rPr kumimoji="1" lang="ja-JP" altLang="en-US"/>
              <a:t>マスター タイトルの書式設定</a:t>
            </a:r>
          </a:p>
        </p:txBody>
      </p:sp>
    </p:spTree>
    <p:extLst>
      <p:ext uri="{BB962C8B-B14F-4D97-AF65-F5344CB8AC3E}">
        <p14:creationId xmlns:p14="http://schemas.microsoft.com/office/powerpoint/2010/main" val="26996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108161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9394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104978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301295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381443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244305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CA5DF8E-D0B8-2C4E-8CC3-52389AD8D8AA}" type="datetimeFigureOut">
              <a:rPr kumimoji="1" lang="ja-JP" altLang="en-US" smtClean="0"/>
              <a:t>2023/3/7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329722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5DF8E-D0B8-2C4E-8CC3-52389AD8D8AA}" type="datetimeFigureOut">
              <a:rPr kumimoji="1" lang="ja-JP" altLang="en-US" smtClean="0"/>
              <a:t>2023/3/7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CF3A4-AABF-D04B-AB11-FBD7DFB4AD38}" type="slidenum">
              <a:rPr kumimoji="1" lang="ja-JP" altLang="en-US" smtClean="0"/>
              <a:t>‹#›</a:t>
            </a:fld>
            <a:endParaRPr kumimoji="1" lang="ja-JP" altLang="en-US"/>
          </a:p>
        </p:txBody>
      </p:sp>
    </p:spTree>
    <p:extLst>
      <p:ext uri="{BB962C8B-B14F-4D97-AF65-F5344CB8AC3E}">
        <p14:creationId xmlns:p14="http://schemas.microsoft.com/office/powerpoint/2010/main" val="2552690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2.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40.png"/><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430.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4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9.png"/><Relationship Id="rId4" Type="http://schemas.openxmlformats.org/officeDocument/2006/relationships/image" Target="../media/image4.png"/><Relationship Id="rId9"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E9512-BFE6-C39D-55EE-2B139981955C}"/>
              </a:ext>
            </a:extLst>
          </p:cNvPr>
          <p:cNvSpPr>
            <a:spLocks noGrp="1"/>
          </p:cNvSpPr>
          <p:nvPr>
            <p:ph type="ctrTitle"/>
          </p:nvPr>
        </p:nvSpPr>
        <p:spPr>
          <a:xfrm>
            <a:off x="993226" y="2316718"/>
            <a:ext cx="7157545" cy="1112282"/>
          </a:xfrm>
        </p:spPr>
        <p:txBody>
          <a:bodyPr>
            <a:normAutofit/>
          </a:bodyPr>
          <a:lstStyle/>
          <a:p>
            <a:r>
              <a:rPr lang="ja-JP" altLang="en-US" sz="3000" b="1">
                <a:latin typeface="Hiragino Kaku Gothic ProN W3" panose="020B0300000000000000" pitchFamily="34" charset="-128"/>
                <a:ea typeface="Hiragino Kaku Gothic ProN W3" panose="020B0300000000000000" pitchFamily="34" charset="-128"/>
              </a:rPr>
              <a:t>疎水性水和に対するイオン共溶媒効果のエネルギー成分分割</a:t>
            </a:r>
          </a:p>
        </p:txBody>
      </p:sp>
      <p:sp>
        <p:nvSpPr>
          <p:cNvPr id="3" name="字幕 2">
            <a:extLst>
              <a:ext uri="{FF2B5EF4-FFF2-40B4-BE49-F238E27FC236}">
                <a16:creationId xmlns:a16="http://schemas.microsoft.com/office/drawing/2014/main" id="{9051C23A-443D-87C6-89C5-2206F6D14C7F}"/>
              </a:ext>
            </a:extLst>
          </p:cNvPr>
          <p:cNvSpPr>
            <a:spLocks noGrp="1"/>
          </p:cNvSpPr>
          <p:nvPr>
            <p:ph type="subTitle" idx="1"/>
          </p:nvPr>
        </p:nvSpPr>
        <p:spPr>
          <a:xfrm>
            <a:off x="5379921" y="4723455"/>
            <a:ext cx="3240579" cy="523220"/>
          </a:xfrm>
        </p:spPr>
        <p:txBody>
          <a:bodyPr>
            <a:noAutofit/>
          </a:bodyPr>
          <a:lstStyle/>
          <a:p>
            <a:r>
              <a:rPr lang="ja-JP" altLang="en-US">
                <a:latin typeface="Hiragino Kaku Gothic ProN W3" panose="020B0300000000000000" pitchFamily="34" charset="-128"/>
                <a:ea typeface="Hiragino Kaku Gothic ProN W3" panose="020B0300000000000000" pitchFamily="34" charset="-128"/>
              </a:rPr>
              <a:t>松林研究室  林 道洋</a:t>
            </a:r>
          </a:p>
        </p:txBody>
      </p:sp>
      <p:sp>
        <p:nvSpPr>
          <p:cNvPr id="6" name="テキスト ボックス 5">
            <a:extLst>
              <a:ext uri="{FF2B5EF4-FFF2-40B4-BE49-F238E27FC236}">
                <a16:creationId xmlns:a16="http://schemas.microsoft.com/office/drawing/2014/main" id="{DCD80E80-1752-654E-B165-9CADB426507E}"/>
              </a:ext>
            </a:extLst>
          </p:cNvPr>
          <p:cNvSpPr txBox="1"/>
          <p:nvPr/>
        </p:nvSpPr>
        <p:spPr>
          <a:xfrm>
            <a:off x="7626096" y="980954"/>
            <a:ext cx="1185157" cy="523220"/>
          </a:xfrm>
          <a:prstGeom prst="rect">
            <a:avLst/>
          </a:prstGeom>
          <a:noFill/>
        </p:spPr>
        <p:txBody>
          <a:bodyPr wrap="square" rtlCol="0">
            <a:spAutoFit/>
          </a:bodyPr>
          <a:lstStyle/>
          <a:p>
            <a:r>
              <a:rPr lang="ja-JP" altLang="en-US" sz="2800" b="1"/>
              <a:t>㊙︎</a:t>
            </a:r>
          </a:p>
        </p:txBody>
      </p:sp>
      <p:sp>
        <p:nvSpPr>
          <p:cNvPr id="4" name="テキスト ボックス 3">
            <a:extLst>
              <a:ext uri="{FF2B5EF4-FFF2-40B4-BE49-F238E27FC236}">
                <a16:creationId xmlns:a16="http://schemas.microsoft.com/office/drawing/2014/main" id="{CDF9DFAB-1219-77C4-F70C-0C8D0A5FD50C}"/>
              </a:ext>
            </a:extLst>
          </p:cNvPr>
          <p:cNvSpPr txBox="1"/>
          <p:nvPr/>
        </p:nvSpPr>
        <p:spPr>
          <a:xfrm>
            <a:off x="3764078" y="1319508"/>
            <a:ext cx="1615843" cy="523220"/>
          </a:xfrm>
          <a:prstGeom prst="rect">
            <a:avLst/>
          </a:prstGeom>
          <a:noFill/>
        </p:spPr>
        <p:txBody>
          <a:bodyPr wrap="square" rtlCol="0">
            <a:spAutoFit/>
          </a:bodyPr>
          <a:lstStyle/>
          <a:p>
            <a:pPr algn="ctr"/>
            <a:r>
              <a:rPr lang="ja-JP" altLang="en-US" sz="2800">
                <a:latin typeface="Hiragino Kaku Gothic ProN W3" panose="020B0300000000000000" pitchFamily="34" charset="-128"/>
                <a:ea typeface="Hiragino Kaku Gothic ProN W3" panose="020B0300000000000000" pitchFamily="34" charset="-128"/>
              </a:rPr>
              <a:t>特別研究</a:t>
            </a:r>
            <a:endParaRPr lang="en-US" altLang="ja-JP" sz="2800" dirty="0">
              <a:latin typeface="Hiragino Kaku Gothic ProN W3" panose="020B0300000000000000" pitchFamily="34" charset="-128"/>
              <a:ea typeface="Hiragino Kaku Gothic ProN W3" panose="020B0300000000000000" pitchFamily="34" charset="-128"/>
            </a:endParaRPr>
          </a:p>
        </p:txBody>
      </p:sp>
      <p:sp>
        <p:nvSpPr>
          <p:cNvPr id="5" name="正方形/長方形 4">
            <a:extLst>
              <a:ext uri="{FF2B5EF4-FFF2-40B4-BE49-F238E27FC236}">
                <a16:creationId xmlns:a16="http://schemas.microsoft.com/office/drawing/2014/main" id="{C574FFA2-151F-B50C-F65E-2A9611252592}"/>
              </a:ext>
            </a:extLst>
          </p:cNvPr>
          <p:cNvSpPr/>
          <p:nvPr/>
        </p:nvSpPr>
        <p:spPr>
          <a:xfrm>
            <a:off x="0" y="1842728"/>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288381"/>
      </p:ext>
    </p:extLst>
  </p:cSld>
  <p:clrMapOvr>
    <a:masterClrMapping/>
  </p:clrMapOvr>
  <mc:AlternateContent xmlns:mc="http://schemas.openxmlformats.org/markup-compatibility/2006" xmlns:p14="http://schemas.microsoft.com/office/powerpoint/2010/main">
    <mc:Choice Requires="p14">
      <p:transition spd="slow" p14:dur="2000" advTm="11118"/>
    </mc:Choice>
    <mc:Fallback xmlns="">
      <p:transition spd="slow" advTm="111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7B1217A-20D4-8BA8-8DB3-CA846AF13DD3}"/>
                  </a:ext>
                </a:extLst>
              </p:cNvPr>
              <p:cNvSpPr>
                <a:spLocks noGrp="1"/>
              </p:cNvSpPr>
              <p:nvPr>
                <p:ph idx="1"/>
              </p:nvPr>
            </p:nvSpPr>
            <p:spPr>
              <a:xfrm>
                <a:off x="628650" y="1878662"/>
                <a:ext cx="7886700" cy="622690"/>
              </a:xfrm>
            </p:spPr>
            <p:txBody>
              <a:bodyPr/>
              <a:lstStyle/>
              <a:p>
                <a:pPr marL="0" indent="0" algn="ctr">
                  <a:buNone/>
                </a:pPr>
                <a14:m>
                  <m:oMath xmlns:m="http://schemas.openxmlformats.org/officeDocument/2006/math">
                    <m:r>
                      <m:rPr>
                        <m:sty m:val="p"/>
                      </m:rPr>
                      <a:rPr lang="en-US" altLang="ja-JP" b="0" i="1" smtClean="0">
                        <a:latin typeface="Cambria Math" panose="02040503050406030204" pitchFamily="18" charset="0"/>
                      </a:rPr>
                      <m:t>Δ</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𝐺</m:t>
                        </m:r>
                      </m:e>
                      <m:sub>
                        <m:r>
                          <m:rPr>
                            <m:sty m:val="p"/>
                          </m:rPr>
                          <a:rPr lang="en-US" altLang="ja-JP" b="0" i="1">
                            <a:latin typeface="Cambria Math" panose="02040503050406030204" pitchFamily="18" charset="0"/>
                          </a:rPr>
                          <m:t>sol</m:t>
                        </m:r>
                      </m:sub>
                    </m:sSub>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m:rPr>
                            <m:sty m:val="p"/>
                          </m:rPr>
                          <a:rPr kumimoji="1" lang="en-US" altLang="ja-JP" b="0" i="0" smtClean="0">
                            <a:latin typeface="Cambria Math" panose="02040503050406030204" pitchFamily="18" charset="0"/>
                          </a:rPr>
                          <m:t>excl</m:t>
                        </m:r>
                      </m:sub>
                    </m:sSub>
                    <m:r>
                      <a:rPr kumimoji="1" lang="en-US" altLang="ja-JP" b="0" i="1" smtClean="0">
                        <a:latin typeface="Cambria Math" panose="02040503050406030204" pitchFamily="18" charset="0"/>
                      </a:rPr>
                      <m:t>+</m:t>
                    </m:r>
                  </m:oMath>
                </a14:m>
                <a:r>
                  <a:rPr kumimoji="1" lang="en-US" altLang="ja-JP" sz="2000" dirty="0"/>
                  <a:t>(others)</a:t>
                </a:r>
                <a:endParaRPr kumimoji="1" lang="ja-JP" altLang="en-US" sz="2000"/>
              </a:p>
            </p:txBody>
          </p:sp>
        </mc:Choice>
        <mc:Fallback xmlns="">
          <p:sp>
            <p:nvSpPr>
              <p:cNvPr id="2" name="コンテンツ プレースホルダー 1">
                <a:extLst>
                  <a:ext uri="{FF2B5EF4-FFF2-40B4-BE49-F238E27FC236}">
                    <a16:creationId xmlns:a16="http://schemas.microsoft.com/office/drawing/2014/main" id="{F7B1217A-20D4-8BA8-8DB3-CA846AF13DD3}"/>
                  </a:ext>
                </a:extLst>
              </p:cNvPr>
              <p:cNvSpPr>
                <a:spLocks noGrp="1" noRot="1" noChangeAspect="1" noMove="1" noResize="1" noEditPoints="1" noAdjustHandles="1" noChangeArrowheads="1" noChangeShapeType="1" noTextEdit="1"/>
              </p:cNvSpPr>
              <p:nvPr>
                <p:ph idx="1"/>
              </p:nvPr>
            </p:nvSpPr>
            <p:spPr>
              <a:xfrm>
                <a:off x="628650" y="1878662"/>
                <a:ext cx="7886700" cy="622690"/>
              </a:xfrm>
              <a:blipFill>
                <a:blip r:embed="rId3"/>
                <a:stretch>
                  <a:fillRect t="-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CAAD47EF-86F6-F6B0-0AF1-040EB75AFF21}"/>
                  </a:ext>
                </a:extLst>
              </p:cNvPr>
              <p:cNvSpPr>
                <a:spLocks noGrp="1"/>
              </p:cNvSpPr>
              <p:nvPr>
                <p:ph type="title"/>
              </p:nvPr>
            </p:nvSpPr>
            <p:spPr/>
            <p:txBody>
              <a:bodyPr>
                <a:normAutofit fontScale="90000"/>
              </a:bodyPr>
              <a:lstStyle/>
              <a:p>
                <a14:m>
                  <m:oMath xmlns:m="http://schemas.openxmlformats.org/officeDocument/2006/math">
                    <m:r>
                      <a:rPr kumimoji="1" lang="en-US" altLang="ja-JP" b="1" i="0" smtClean="0">
                        <a:latin typeface="Cambria Math" panose="02040503050406030204" pitchFamily="18" charset="0"/>
                      </a:rPr>
                      <m:t>𝚫</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0" smtClean="0">
                            <a:latin typeface="Cambria Math" panose="02040503050406030204" pitchFamily="18" charset="0"/>
                          </a:rPr>
                          <m:t>𝐬𝐨𝐥</m:t>
                        </m:r>
                      </m:sub>
                    </m:sSub>
                  </m:oMath>
                </a14:m>
                <a:r>
                  <a:rPr kumimoji="1" lang="ja-JP" altLang="en-US"/>
                  <a:t>の成分分割</a:t>
                </a:r>
              </a:p>
            </p:txBody>
          </p:sp>
        </mc:Choice>
        <mc:Fallback xmlns="">
          <p:sp>
            <p:nvSpPr>
              <p:cNvPr id="3" name="タイトル 2">
                <a:extLst>
                  <a:ext uri="{FF2B5EF4-FFF2-40B4-BE49-F238E27FC236}">
                    <a16:creationId xmlns:a16="http://schemas.microsoft.com/office/drawing/2014/main" id="{CAAD47EF-86F6-F6B0-0AF1-040EB75AFF21}"/>
                  </a:ext>
                </a:extLst>
              </p:cNvPr>
              <p:cNvSpPr>
                <a:spLocks noGrp="1" noRot="1" noChangeAspect="1" noMove="1" noResize="1" noEditPoints="1" noAdjustHandles="1" noChangeArrowheads="1" noChangeShapeType="1" noTextEdit="1"/>
              </p:cNvSpPr>
              <p:nvPr>
                <p:ph type="title"/>
              </p:nvPr>
            </p:nvSpPr>
            <p:spPr>
              <a:blipFill>
                <a:blip r:embed="rId4"/>
                <a:stretch>
                  <a:fillRect l="-1127" t="-27451" b="-41176"/>
                </a:stretch>
              </a:blipFill>
            </p:spPr>
            <p:txBody>
              <a:bodyPr/>
              <a:lstStyle/>
              <a:p>
                <a:r>
                  <a:rPr lang="ja-JP" altLang="en-US">
                    <a:noFill/>
                  </a:rPr>
                  <a:t> </a:t>
                </a:r>
              </a:p>
            </p:txBody>
          </p:sp>
        </mc:Fallback>
      </mc:AlternateContent>
      <p:sp>
        <p:nvSpPr>
          <p:cNvPr id="6" name="角丸四角形 5">
            <a:extLst>
              <a:ext uri="{FF2B5EF4-FFF2-40B4-BE49-F238E27FC236}">
                <a16:creationId xmlns:a16="http://schemas.microsoft.com/office/drawing/2014/main" id="{BFE30E4F-97A0-ABB9-CDA8-8B9CB96FB7B2}"/>
              </a:ext>
            </a:extLst>
          </p:cNvPr>
          <p:cNvSpPr/>
          <p:nvPr/>
        </p:nvSpPr>
        <p:spPr>
          <a:xfrm>
            <a:off x="4565559" y="1868572"/>
            <a:ext cx="1043189" cy="4976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44F14A5-B26C-52F8-CA1E-61D549F9B895}"/>
                  </a:ext>
                </a:extLst>
              </p:cNvPr>
              <p:cNvSpPr txBox="1"/>
              <p:nvPr/>
            </p:nvSpPr>
            <p:spPr>
              <a:xfrm>
                <a:off x="2958114" y="2501352"/>
                <a:ext cx="3214890" cy="510778"/>
              </a:xfrm>
              <a:prstGeom prst="roundRect">
                <a:avLst/>
              </a:prstGeom>
              <a:noFill/>
              <a:ln w="28575">
                <a:solidFill>
                  <a:srgbClr val="FF0000"/>
                </a:solidFill>
              </a:ln>
            </p:spPr>
            <p:txBody>
              <a:bodyPr wrap="square" rtlCol="0">
                <a:spAutoFit/>
              </a:bodyPr>
              <a:lstStyle/>
              <a:p>
                <a:pPr algn="ctr"/>
                <a14:m>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m:rPr>
                            <m:sty m:val="p"/>
                          </m:rPr>
                          <a:rPr kumimoji="1" lang="en-US" altLang="ja-JP" sz="2400" b="0" i="0" smtClean="0">
                            <a:latin typeface="Cambria Math" panose="02040503050406030204" pitchFamily="18" charset="0"/>
                          </a:rPr>
                          <m:t>excl</m:t>
                        </m:r>
                      </m:sub>
                    </m:sSub>
                  </m:oMath>
                </a14:m>
                <a:r>
                  <a:rPr kumimoji="1" lang="ja-JP" altLang="en-US" sz="2400">
                    <a:latin typeface="Hiragino Kaku Gothic Pro W3" panose="020B0300000000000000" pitchFamily="34" charset="-128"/>
                    <a:ea typeface="Hiragino Kaku Gothic Pro W3" panose="020B0300000000000000" pitchFamily="34" charset="-128"/>
                  </a:rPr>
                  <a:t>：排除体積効果</a:t>
                </a:r>
              </a:p>
            </p:txBody>
          </p:sp>
        </mc:Choice>
        <mc:Fallback xmlns="">
          <p:sp>
            <p:nvSpPr>
              <p:cNvPr id="10" name="テキスト ボックス 9">
                <a:extLst>
                  <a:ext uri="{FF2B5EF4-FFF2-40B4-BE49-F238E27FC236}">
                    <a16:creationId xmlns:a16="http://schemas.microsoft.com/office/drawing/2014/main" id="{B44F14A5-B26C-52F8-CA1E-61D549F9B895}"/>
                  </a:ext>
                </a:extLst>
              </p:cNvPr>
              <p:cNvSpPr txBox="1">
                <a:spLocks noRot="1" noChangeAspect="1" noMove="1" noResize="1" noEditPoints="1" noAdjustHandles="1" noChangeArrowheads="1" noChangeShapeType="1" noTextEdit="1"/>
              </p:cNvSpPr>
              <p:nvPr/>
            </p:nvSpPr>
            <p:spPr>
              <a:xfrm>
                <a:off x="2958114" y="2501352"/>
                <a:ext cx="3214890" cy="510778"/>
              </a:xfrm>
              <a:prstGeom prst="roundRect">
                <a:avLst/>
              </a:prstGeom>
              <a:blipFill>
                <a:blip r:embed="rId5"/>
                <a:stretch>
                  <a:fillRect t="-2273" r="-778" b="-15909"/>
                </a:stretch>
              </a:blipFill>
              <a:ln w="28575">
                <a:solidFill>
                  <a:srgbClr val="FF0000"/>
                </a:solidFill>
              </a:ln>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710F649-956B-45D2-E1F2-260D692B476E}"/>
              </a:ext>
            </a:extLst>
          </p:cNvPr>
          <p:cNvSpPr txBox="1"/>
          <p:nvPr/>
        </p:nvSpPr>
        <p:spPr>
          <a:xfrm>
            <a:off x="883593" y="3134901"/>
            <a:ext cx="7376814" cy="400110"/>
          </a:xfrm>
          <a:prstGeom prst="rect">
            <a:avLst/>
          </a:prstGeom>
          <a:noFill/>
        </p:spPr>
        <p:txBody>
          <a:bodyPr wrap="square" rtlCol="0">
            <a:spAutoFit/>
          </a:bodyPr>
          <a:lstStyle/>
          <a:p>
            <a:r>
              <a:rPr kumimoji="1" lang="ja-JP" altLang="en-US" sz="2000">
                <a:latin typeface="Hiragino Kaku Gothic Pro W3" panose="020B0300000000000000" pitchFamily="34" charset="-128"/>
                <a:ea typeface="Hiragino Kaku Gothic Pro W3" panose="020B0300000000000000" pitchFamily="34" charset="-128"/>
              </a:rPr>
              <a:t>溶質を配置することで溶媒を押しのける際に必要なエネルギー</a:t>
            </a:r>
            <a:endParaRPr kumimoji="1" lang="en-US" altLang="ja-JP" sz="2000" dirty="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647239B-DBB8-E995-C358-9679B19FF5F7}"/>
                  </a:ext>
                </a:extLst>
              </p:cNvPr>
              <p:cNvSpPr txBox="1"/>
              <p:nvPr/>
            </p:nvSpPr>
            <p:spPr>
              <a:xfrm>
                <a:off x="2063832" y="6120616"/>
                <a:ext cx="5016333" cy="616385"/>
              </a:xfrm>
              <a:prstGeom prst="rect">
                <a:avLst/>
              </a:prstGeom>
              <a:ln w="38100">
                <a:solidFill>
                  <a:srgbClr val="FFC000"/>
                </a:solidFill>
              </a:ln>
            </p:spPr>
            <p:txBody>
              <a:bodyPr vert="horz" wrap="none" lIns="0" tIns="0" rIns="0" bIns="0" rtlCol="0">
                <a:norm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ΔΔ</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m:rPr>
                              <m:sty m:val="p"/>
                            </m:rPr>
                            <a:rPr kumimoji="1" lang="en-US" altLang="ja-JP" sz="3200" b="0" i="0" smtClean="0">
                              <a:latin typeface="Cambria Math" panose="02040503050406030204" pitchFamily="18" charset="0"/>
                            </a:rPr>
                            <m:t>excl</m:t>
                          </m:r>
                        </m:sub>
                      </m:sSub>
                      <m:r>
                        <a:rPr kumimoji="1" lang="en-US" altLang="ja-JP" sz="3200" b="0" i="0" smtClean="0">
                          <a:latin typeface="Cambria Math" panose="02040503050406030204" pitchFamily="18" charset="0"/>
                        </a:rPr>
                        <m:t>=</m:t>
                      </m:r>
                      <m:r>
                        <m:rPr>
                          <m:sty m:val="p"/>
                        </m:rPr>
                        <a:rPr kumimoji="1" lang="en-US" altLang="ja-JP" sz="3200" b="0" i="0" smtClean="0">
                          <a:latin typeface="Cambria Math" panose="02040503050406030204" pitchFamily="18" charset="0"/>
                        </a:rPr>
                        <m:t>Δ</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𝜇</m:t>
                          </m:r>
                        </m:e>
                        <m:sub>
                          <m:r>
                            <m:rPr>
                              <m:sty m:val="p"/>
                            </m:rPr>
                            <a:rPr kumimoji="1" lang="en-US" altLang="ja-JP" sz="3200" b="0" i="0" smtClean="0">
                              <a:latin typeface="Cambria Math" panose="02040503050406030204" pitchFamily="18" charset="0"/>
                            </a:rPr>
                            <m:t>excl</m:t>
                          </m:r>
                        </m:sub>
                        <m:sup>
                          <m:r>
                            <m:rPr>
                              <m:sty m:val="p"/>
                            </m:rPr>
                            <a:rPr kumimoji="1" lang="en-US" altLang="ja-JP" sz="3200" b="0" i="0" smtClean="0">
                              <a:latin typeface="Cambria Math" panose="02040503050406030204" pitchFamily="18" charset="0"/>
                            </a:rPr>
                            <m:t>mix</m:t>
                          </m:r>
                        </m:sup>
                      </m:sSubSup>
                      <m:r>
                        <a:rPr kumimoji="1" lang="en-US" altLang="ja-JP" sz="3200" b="0" i="1" smtClean="0">
                          <a:latin typeface="Cambria Math" panose="02040503050406030204" pitchFamily="18" charset="0"/>
                        </a:rPr>
                        <m:t>−</m:t>
                      </m:r>
                      <m:r>
                        <m:rPr>
                          <m:sty m:val="p"/>
                        </m:rPr>
                        <a:rPr kumimoji="1" lang="en-US" altLang="ja-JP" sz="3200">
                          <a:latin typeface="Cambria Math" panose="02040503050406030204" pitchFamily="18" charset="0"/>
                        </a:rPr>
                        <m:t>Δ</m:t>
                      </m:r>
                      <m:sSubSup>
                        <m:sSubSupPr>
                          <m:ctrlPr>
                            <a:rPr kumimoji="1" lang="en-US" altLang="ja-JP" sz="3200" i="1">
                              <a:latin typeface="Cambria Math" panose="02040503050406030204" pitchFamily="18" charset="0"/>
                            </a:rPr>
                          </m:ctrlPr>
                        </m:sSubSupPr>
                        <m:e>
                          <m:r>
                            <a:rPr kumimoji="1" lang="en-US" altLang="ja-JP" sz="3200" i="1">
                              <a:latin typeface="Cambria Math" panose="02040503050406030204" pitchFamily="18" charset="0"/>
                            </a:rPr>
                            <m:t>𝜇</m:t>
                          </m:r>
                        </m:e>
                        <m:sub>
                          <m:r>
                            <m:rPr>
                              <m:sty m:val="p"/>
                            </m:rPr>
                            <a:rPr kumimoji="1" lang="en-US" altLang="ja-JP" sz="3200">
                              <a:latin typeface="Cambria Math" panose="02040503050406030204" pitchFamily="18" charset="0"/>
                            </a:rPr>
                            <m:t>excl</m:t>
                          </m:r>
                        </m:sub>
                        <m:sup>
                          <m:r>
                            <m:rPr>
                              <m:sty m:val="p"/>
                            </m:rPr>
                            <a:rPr kumimoji="1" lang="en-US" altLang="ja-JP" sz="3200" b="0" i="0" smtClean="0">
                              <a:latin typeface="Cambria Math" panose="02040503050406030204" pitchFamily="18" charset="0"/>
                            </a:rPr>
                            <m:t>water</m:t>
                          </m:r>
                        </m:sup>
                      </m:sSubSup>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647239B-DBB8-E995-C358-9679B19FF5F7}"/>
                  </a:ext>
                </a:extLst>
              </p:cNvPr>
              <p:cNvSpPr txBox="1">
                <a:spLocks noRot="1" noChangeAspect="1" noMove="1" noResize="1" noEditPoints="1" noAdjustHandles="1" noChangeArrowheads="1" noChangeShapeType="1" noTextEdit="1"/>
              </p:cNvSpPr>
              <p:nvPr/>
            </p:nvSpPr>
            <p:spPr>
              <a:xfrm>
                <a:off x="2063832" y="6120616"/>
                <a:ext cx="5016333" cy="616385"/>
              </a:xfrm>
              <a:prstGeom prst="rect">
                <a:avLst/>
              </a:prstGeom>
              <a:blipFill>
                <a:blip r:embed="rId6"/>
                <a:stretch>
                  <a:fillRect b="-1923"/>
                </a:stretch>
              </a:blipFill>
              <a:ln w="38100">
                <a:solidFill>
                  <a:srgbClr val="FFC000"/>
                </a:solid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86B6D2A-2A1B-422B-796E-28E5920F8D9F}"/>
              </a:ext>
            </a:extLst>
          </p:cNvPr>
          <p:cNvSpPr txBox="1"/>
          <p:nvPr/>
        </p:nvSpPr>
        <p:spPr>
          <a:xfrm>
            <a:off x="2308404" y="1299482"/>
            <a:ext cx="4527190" cy="467836"/>
          </a:xfrm>
          <a:prstGeom prst="rect">
            <a:avLst/>
          </a:prstGeom>
        </p:spPr>
        <p:txBody>
          <a:bodyPr vert="horz" wrap="none" lIns="0" tIns="0" rIns="0" bIns="0" rtlCol="0">
            <a:no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溶媒和自由エネルギーの成分分割</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17" name="右矢印 16">
            <a:extLst>
              <a:ext uri="{FF2B5EF4-FFF2-40B4-BE49-F238E27FC236}">
                <a16:creationId xmlns:a16="http://schemas.microsoft.com/office/drawing/2014/main" id="{F881633F-D5E4-E84A-6658-2B8B24A95989}"/>
              </a:ext>
            </a:extLst>
          </p:cNvPr>
          <p:cNvSpPr/>
          <p:nvPr/>
        </p:nvSpPr>
        <p:spPr>
          <a:xfrm>
            <a:off x="4031087" y="4198511"/>
            <a:ext cx="1210614" cy="482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D3D9AEF-3856-BC4E-E36A-5A77C5740488}"/>
              </a:ext>
            </a:extLst>
          </p:cNvPr>
          <p:cNvSpPr/>
          <p:nvPr/>
        </p:nvSpPr>
        <p:spPr>
          <a:xfrm>
            <a:off x="2233674" y="3717731"/>
            <a:ext cx="1601428" cy="1529935"/>
          </a:xfrm>
          <a:prstGeom prst="rect">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2" name="グループ化 21">
            <a:extLst>
              <a:ext uri="{FF2B5EF4-FFF2-40B4-BE49-F238E27FC236}">
                <a16:creationId xmlns:a16="http://schemas.microsoft.com/office/drawing/2014/main" id="{0F5389AB-F661-91EE-D489-915B93CBAA92}"/>
              </a:ext>
            </a:extLst>
          </p:cNvPr>
          <p:cNvGrpSpPr/>
          <p:nvPr/>
        </p:nvGrpSpPr>
        <p:grpSpPr>
          <a:xfrm>
            <a:off x="5437686" y="3717730"/>
            <a:ext cx="1601428" cy="1529935"/>
            <a:chOff x="5803511" y="4151360"/>
            <a:chExt cx="1601428" cy="1529935"/>
          </a:xfrm>
        </p:grpSpPr>
        <p:sp>
          <p:nvSpPr>
            <p:cNvPr id="19" name="正方形/長方形 18">
              <a:extLst>
                <a:ext uri="{FF2B5EF4-FFF2-40B4-BE49-F238E27FC236}">
                  <a16:creationId xmlns:a16="http://schemas.microsoft.com/office/drawing/2014/main" id="{7A39AFB7-28C9-5CE1-01E9-1628E9242154}"/>
                </a:ext>
              </a:extLst>
            </p:cNvPr>
            <p:cNvSpPr/>
            <p:nvPr/>
          </p:nvSpPr>
          <p:spPr>
            <a:xfrm>
              <a:off x="5803511" y="4151360"/>
              <a:ext cx="1601428" cy="1529935"/>
            </a:xfrm>
            <a:prstGeom prst="rect">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951F2E58-FC8D-ABF0-CDDF-02A6FF6A1F9A}"/>
                </a:ext>
              </a:extLst>
            </p:cNvPr>
            <p:cNvSpPr/>
            <p:nvPr/>
          </p:nvSpPr>
          <p:spPr>
            <a:xfrm>
              <a:off x="6108245" y="4659558"/>
              <a:ext cx="1100709" cy="599322"/>
            </a:xfrm>
            <a:custGeom>
              <a:avLst/>
              <a:gdLst>
                <a:gd name="connsiteX0" fmla="*/ 0 w 782396"/>
                <a:gd name="connsiteY0" fmla="*/ 341325 h 682649"/>
                <a:gd name="connsiteX1" fmla="*/ 391198 w 782396"/>
                <a:gd name="connsiteY1" fmla="*/ 0 h 682649"/>
                <a:gd name="connsiteX2" fmla="*/ 782396 w 782396"/>
                <a:gd name="connsiteY2" fmla="*/ 341325 h 682649"/>
                <a:gd name="connsiteX3" fmla="*/ 391198 w 782396"/>
                <a:gd name="connsiteY3" fmla="*/ 682650 h 682649"/>
                <a:gd name="connsiteX4" fmla="*/ 0 w 782396"/>
                <a:gd name="connsiteY4" fmla="*/ 341325 h 682649"/>
                <a:gd name="connsiteX0" fmla="*/ 108785 w 891181"/>
                <a:gd name="connsiteY0" fmla="*/ 663297 h 1004622"/>
                <a:gd name="connsiteX1" fmla="*/ 113617 w 891181"/>
                <a:gd name="connsiteY1" fmla="*/ 0 h 1004622"/>
                <a:gd name="connsiteX2" fmla="*/ 891181 w 891181"/>
                <a:gd name="connsiteY2" fmla="*/ 663297 h 1004622"/>
                <a:gd name="connsiteX3" fmla="*/ 499983 w 891181"/>
                <a:gd name="connsiteY3" fmla="*/ 1004622 h 1004622"/>
                <a:gd name="connsiteX4" fmla="*/ 108785 w 891181"/>
                <a:gd name="connsiteY4" fmla="*/ 663297 h 1004622"/>
                <a:gd name="connsiteX0" fmla="*/ 74526 w 856922"/>
                <a:gd name="connsiteY0" fmla="*/ 482992 h 824317"/>
                <a:gd name="connsiteX1" fmla="*/ 130874 w 856922"/>
                <a:gd name="connsiteY1" fmla="*/ 0 h 824317"/>
                <a:gd name="connsiteX2" fmla="*/ 856922 w 856922"/>
                <a:gd name="connsiteY2" fmla="*/ 482992 h 824317"/>
                <a:gd name="connsiteX3" fmla="*/ 465724 w 856922"/>
                <a:gd name="connsiteY3" fmla="*/ 824317 h 824317"/>
                <a:gd name="connsiteX4" fmla="*/ 74526 w 856922"/>
                <a:gd name="connsiteY4" fmla="*/ 482992 h 824317"/>
                <a:gd name="connsiteX0" fmla="*/ 73795 w 856191"/>
                <a:gd name="connsiteY0" fmla="*/ 482992 h 695528"/>
                <a:gd name="connsiteX1" fmla="*/ 130143 w 856191"/>
                <a:gd name="connsiteY1" fmla="*/ 0 h 695528"/>
                <a:gd name="connsiteX2" fmla="*/ 856191 w 856191"/>
                <a:gd name="connsiteY2" fmla="*/ 482992 h 695528"/>
                <a:gd name="connsiteX3" fmla="*/ 452114 w 856191"/>
                <a:gd name="connsiteY3" fmla="*/ 695528 h 695528"/>
                <a:gd name="connsiteX4" fmla="*/ 73795 w 856191"/>
                <a:gd name="connsiteY4" fmla="*/ 482992 h 695528"/>
                <a:gd name="connsiteX0" fmla="*/ 12295 w 974995"/>
                <a:gd name="connsiteY0" fmla="*/ 639001 h 721582"/>
                <a:gd name="connsiteX1" fmla="*/ 248947 w 974995"/>
                <a:gd name="connsiteY1" fmla="*/ 1463 h 721582"/>
                <a:gd name="connsiteX2" fmla="*/ 974995 w 974995"/>
                <a:gd name="connsiteY2" fmla="*/ 484455 h 721582"/>
                <a:gd name="connsiteX3" fmla="*/ 570918 w 974995"/>
                <a:gd name="connsiteY3" fmla="*/ 696991 h 721582"/>
                <a:gd name="connsiteX4" fmla="*/ 12295 w 974995"/>
                <a:gd name="connsiteY4" fmla="*/ 639001 h 721582"/>
                <a:gd name="connsiteX0" fmla="*/ 13758 w 1105247"/>
                <a:gd name="connsiteY0" fmla="*/ 648312 h 743445"/>
                <a:gd name="connsiteX1" fmla="*/ 250410 w 1105247"/>
                <a:gd name="connsiteY1" fmla="*/ 10774 h 743445"/>
                <a:gd name="connsiteX2" fmla="*/ 1105247 w 1105247"/>
                <a:gd name="connsiteY2" fmla="*/ 313461 h 743445"/>
                <a:gd name="connsiteX3" fmla="*/ 572381 w 1105247"/>
                <a:gd name="connsiteY3" fmla="*/ 706302 h 743445"/>
                <a:gd name="connsiteX4" fmla="*/ 13758 w 1105247"/>
                <a:gd name="connsiteY4" fmla="*/ 648312 h 743445"/>
                <a:gd name="connsiteX0" fmla="*/ 9220 w 1100709"/>
                <a:gd name="connsiteY0" fmla="*/ 511344 h 599322"/>
                <a:gd name="connsiteX1" fmla="*/ 284508 w 1100709"/>
                <a:gd name="connsiteY1" fmla="*/ 28353 h 599322"/>
                <a:gd name="connsiteX2" fmla="*/ 1100709 w 1100709"/>
                <a:gd name="connsiteY2" fmla="*/ 176493 h 599322"/>
                <a:gd name="connsiteX3" fmla="*/ 567843 w 1100709"/>
                <a:gd name="connsiteY3" fmla="*/ 569334 h 599322"/>
                <a:gd name="connsiteX4" fmla="*/ 9220 w 1100709"/>
                <a:gd name="connsiteY4" fmla="*/ 511344 h 599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709" h="599322">
                  <a:moveTo>
                    <a:pt x="9220" y="511344"/>
                  </a:moveTo>
                  <a:cubicBezTo>
                    <a:pt x="-38002" y="421181"/>
                    <a:pt x="102593" y="84161"/>
                    <a:pt x="284508" y="28353"/>
                  </a:cubicBezTo>
                  <a:cubicBezTo>
                    <a:pt x="466423" y="-27455"/>
                    <a:pt x="1100709" y="-12016"/>
                    <a:pt x="1100709" y="176493"/>
                  </a:cubicBezTo>
                  <a:cubicBezTo>
                    <a:pt x="1100709" y="365002"/>
                    <a:pt x="749758" y="513526"/>
                    <a:pt x="567843" y="569334"/>
                  </a:cubicBezTo>
                  <a:cubicBezTo>
                    <a:pt x="385928" y="625142"/>
                    <a:pt x="56442" y="601507"/>
                    <a:pt x="9220" y="511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6A0A36B7-0D14-5C40-E233-DFD7FCDD2ECE}"/>
              </a:ext>
            </a:extLst>
          </p:cNvPr>
          <p:cNvSpPr txBox="1"/>
          <p:nvPr/>
        </p:nvSpPr>
        <p:spPr>
          <a:xfrm>
            <a:off x="2578580" y="5618451"/>
            <a:ext cx="4115627" cy="467836"/>
          </a:xfrm>
          <a:prstGeom prst="rect">
            <a:avLst/>
          </a:prstGeom>
        </p:spPr>
        <p:txBody>
          <a:bodyPr vert="horz" wrap="none" lIns="0" tIns="0" rIns="0" bIns="0" rtlCol="0">
            <a:noAutofit/>
          </a:bodyPr>
          <a:lstStyle/>
          <a:p>
            <a:pPr marL="0" indent="0" algn="ctr">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イオン共溶媒効果の抜き出し</a:t>
            </a:r>
            <a:endParaRPr kumimoji="1" lang="ja-JP" altLang="en-US" sz="2400" dirty="0">
              <a:latin typeface="Hiragino Kaku Gothic Pro W3" panose="020B0300000000000000" pitchFamily="34" charset="-128"/>
              <a:ea typeface="Hiragino Kaku Gothic Pro W3" panose="020B0300000000000000" pitchFamily="34" charset="-128"/>
            </a:endParaRPr>
          </a:p>
        </p:txBody>
      </p:sp>
      <p:grpSp>
        <p:nvGrpSpPr>
          <p:cNvPr id="5" name="グループ化 4">
            <a:extLst>
              <a:ext uri="{FF2B5EF4-FFF2-40B4-BE49-F238E27FC236}">
                <a16:creationId xmlns:a16="http://schemas.microsoft.com/office/drawing/2014/main" id="{ADCC6361-5C5D-9DC4-5CDC-4BBCF5DCEE22}"/>
              </a:ext>
            </a:extLst>
          </p:cNvPr>
          <p:cNvGrpSpPr>
            <a:grpSpLocks noChangeAspect="1"/>
          </p:cNvGrpSpPr>
          <p:nvPr/>
        </p:nvGrpSpPr>
        <p:grpSpPr>
          <a:xfrm rot="282986">
            <a:off x="5876821" y="4287253"/>
            <a:ext cx="831905" cy="507217"/>
            <a:chOff x="6981857" y="3159583"/>
            <a:chExt cx="635326" cy="387362"/>
          </a:xfrm>
        </p:grpSpPr>
        <p:sp>
          <p:nvSpPr>
            <p:cNvPr id="8" name="正方形/長方形 7">
              <a:extLst>
                <a:ext uri="{FF2B5EF4-FFF2-40B4-BE49-F238E27FC236}">
                  <a16:creationId xmlns:a16="http://schemas.microsoft.com/office/drawing/2014/main" id="{2F1D438E-2DD4-E508-72CF-A237192E5DE6}"/>
                </a:ext>
              </a:extLst>
            </p:cNvPr>
            <p:cNvSpPr/>
            <p:nvPr/>
          </p:nvSpPr>
          <p:spPr>
            <a:xfrm rot="2663680">
              <a:off x="7110339" y="3300949"/>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E5E4686-3FC8-E73A-80DC-3FDF86B65527}"/>
                </a:ext>
              </a:extLst>
            </p:cNvPr>
            <p:cNvSpPr/>
            <p:nvPr/>
          </p:nvSpPr>
          <p:spPr>
            <a:xfrm rot="6266044">
              <a:off x="7296106" y="3243174"/>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B6C01F29-A676-4B9D-874F-55889E2F05FC}"/>
                </a:ext>
              </a:extLst>
            </p:cNvPr>
            <p:cNvSpPr/>
            <p:nvPr/>
          </p:nvSpPr>
          <p:spPr>
            <a:xfrm rot="20663765">
              <a:off x="6981857" y="3423581"/>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84FF103-BED7-4303-1DC9-28159F9511C7}"/>
                </a:ext>
              </a:extLst>
            </p:cNvPr>
            <p:cNvSpPr/>
            <p:nvPr/>
          </p:nvSpPr>
          <p:spPr>
            <a:xfrm rot="2663680">
              <a:off x="7472407" y="3202551"/>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28F27B56-43AC-5C45-7FE0-58030A73B965}"/>
                </a:ext>
              </a:extLst>
            </p:cNvPr>
            <p:cNvSpPr/>
            <p:nvPr/>
          </p:nvSpPr>
          <p:spPr>
            <a:xfrm rot="20663765">
              <a:off x="7356444" y="3318967"/>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018671D8-F002-66EF-A40B-E4E3CF2B27A8}"/>
                </a:ext>
              </a:extLst>
            </p:cNvPr>
            <p:cNvSpPr/>
            <p:nvPr/>
          </p:nvSpPr>
          <p:spPr>
            <a:xfrm rot="20663765">
              <a:off x="7137510" y="3257982"/>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6A98812F-3926-DE5E-A2EA-E18C8EB84126}"/>
                </a:ext>
              </a:extLst>
            </p:cNvPr>
            <p:cNvSpPr/>
            <p:nvPr/>
          </p:nvSpPr>
          <p:spPr>
            <a:xfrm rot="20663765">
              <a:off x="7499578" y="3159583"/>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5018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smtClean="0">
                            <a:latin typeface="Cambria Math" panose="02040503050406030204" pitchFamily="18" charset="0"/>
                            <a:ea typeface="Hiragino Kaku Gothic Pro W3" panose="020B0300000000000000" pitchFamily="34" charset="-128"/>
                          </a:rPr>
                          <m:t>𝝁</m:t>
                        </m:r>
                      </m:e>
                      <m:sub>
                        <m:r>
                          <a:rPr lang="en-US" altLang="ja-JP" b="1" i="0" smtClean="0">
                            <a:latin typeface="Cambria Math" panose="02040503050406030204" pitchFamily="18" charset="0"/>
                            <a:ea typeface="Hiragino Kaku Gothic Pro W3" panose="020B0300000000000000" pitchFamily="34" charset="-128"/>
                          </a:rPr>
                          <m:t>𝐞𝐱𝐜𝐥</m:t>
                        </m:r>
                      </m:sub>
                    </m:sSub>
                  </m:oMath>
                </a14:m>
                <a:r>
                  <a:rPr lang="ja-JP" altLang="en-US" b="1">
                    <a:latin typeface="Hiragino Kaku Gothic Pro W3" panose="020B0300000000000000" pitchFamily="34" charset="-128"/>
                    <a:ea typeface="Hiragino Kaku Gothic Pro W3" panose="020B0300000000000000" pitchFamily="34" charset="-128"/>
                  </a:rPr>
                  <a:t>の成分分割</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6" name="タイトル 1">
                <a:extLst>
                  <a:ext uri="{FF2B5EF4-FFF2-40B4-BE49-F238E27FC236}">
                    <a16:creationId xmlns:a16="http://schemas.microsoft.com/office/drawing/2014/main" id="{960E6279-CBC2-326F-22C8-D6701A02EAAA}"/>
                  </a:ext>
                </a:extLst>
              </p:cNvPr>
              <p:cNvSpPr txBox="1">
                <a:spLocks noRot="1" noChangeAspect="1" noMove="1" noResize="1" noEditPoints="1" noAdjustHandles="1" noChangeArrowheads="1" noChangeShapeType="1" noTextEdit="1"/>
              </p:cNvSpPr>
              <p:nvPr/>
            </p:nvSpPr>
            <p:spPr>
              <a:xfrm>
                <a:off x="141889" y="180439"/>
                <a:ext cx="8860221" cy="641826"/>
              </a:xfrm>
              <a:prstGeom prst="rect">
                <a:avLst/>
              </a:prstGeom>
              <a:blipFill>
                <a:blip r:embed="rId3"/>
                <a:stretch>
                  <a:fillRect l="-1146" t="-37255" b="-43137"/>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BD55D9F-8213-A7B6-89B1-5BA563478D6E}"/>
              </a:ext>
            </a:extLst>
          </p:cNvPr>
          <p:cNvSpPr txBox="1"/>
          <p:nvPr/>
        </p:nvSpPr>
        <p:spPr>
          <a:xfrm rot="16200000">
            <a:off x="6200105" y="2839552"/>
            <a:ext cx="3295782"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9" name="テキスト ボックス 8">
            <a:extLst>
              <a:ext uri="{FF2B5EF4-FFF2-40B4-BE49-F238E27FC236}">
                <a16:creationId xmlns:a16="http://schemas.microsoft.com/office/drawing/2014/main" id="{53B5B355-9DA3-E456-D5BA-1A74462D31B6}"/>
              </a:ext>
            </a:extLst>
          </p:cNvPr>
          <p:cNvSpPr txBox="1"/>
          <p:nvPr/>
        </p:nvSpPr>
        <p:spPr>
          <a:xfrm>
            <a:off x="6975783" y="1551551"/>
            <a:ext cx="581891" cy="523220"/>
          </a:xfrm>
          <a:prstGeom prst="rect">
            <a:avLst/>
          </a:prstGeom>
          <a:noFill/>
        </p:spPr>
        <p:txBody>
          <a:bodyPr wrap="square" rtlCol="0">
            <a:spAutoFit/>
          </a:bodyPr>
          <a:lstStyle/>
          <a:p>
            <a:pPr algn="ctr"/>
            <a:r>
              <a:rPr kumimoji="1" lang="en-US" altLang="ja-JP" sz="2800" dirty="0"/>
              <a:t>F</a:t>
            </a:r>
            <a:r>
              <a:rPr kumimoji="1" lang="en-US" altLang="ja-JP" sz="2800" baseline="30000" dirty="0"/>
              <a:t>–</a:t>
            </a:r>
            <a:endParaRPr kumimoji="1" lang="ja-JP" altLang="en-US" sz="2800"/>
          </a:p>
        </p:txBody>
      </p:sp>
      <p:sp>
        <p:nvSpPr>
          <p:cNvPr id="10" name="テキスト ボックス 9">
            <a:extLst>
              <a:ext uri="{FF2B5EF4-FFF2-40B4-BE49-F238E27FC236}">
                <a16:creationId xmlns:a16="http://schemas.microsoft.com/office/drawing/2014/main" id="{B2F0D8A4-F38D-6346-26EF-704DA78A81E4}"/>
              </a:ext>
            </a:extLst>
          </p:cNvPr>
          <p:cNvSpPr txBox="1"/>
          <p:nvPr/>
        </p:nvSpPr>
        <p:spPr>
          <a:xfrm>
            <a:off x="6916857" y="2947610"/>
            <a:ext cx="699742" cy="523220"/>
          </a:xfrm>
          <a:prstGeom prst="rect">
            <a:avLst/>
          </a:prstGeom>
          <a:noFill/>
        </p:spPr>
        <p:txBody>
          <a:bodyPr wrap="square" rtlCol="0">
            <a:spAutoFit/>
          </a:bodyPr>
          <a:lstStyle/>
          <a:p>
            <a:pPr algn="ctr"/>
            <a:r>
              <a:rPr kumimoji="1" lang="en-US" altLang="ja-JP" sz="2800" dirty="0"/>
              <a:t>Cl</a:t>
            </a:r>
            <a:r>
              <a:rPr kumimoji="1" lang="en-US" altLang="ja-JP" sz="2800" baseline="30000" dirty="0"/>
              <a:t>–</a:t>
            </a:r>
            <a:endParaRPr kumimoji="1" lang="ja-JP" altLang="en-US" sz="2800"/>
          </a:p>
        </p:txBody>
      </p:sp>
      <p:sp>
        <p:nvSpPr>
          <p:cNvPr id="13" name="テキスト ボックス 12">
            <a:extLst>
              <a:ext uri="{FF2B5EF4-FFF2-40B4-BE49-F238E27FC236}">
                <a16:creationId xmlns:a16="http://schemas.microsoft.com/office/drawing/2014/main" id="{9119A502-B10E-11D9-2841-587C603AD19A}"/>
              </a:ext>
            </a:extLst>
          </p:cNvPr>
          <p:cNvSpPr txBox="1"/>
          <p:nvPr/>
        </p:nvSpPr>
        <p:spPr>
          <a:xfrm>
            <a:off x="6975783" y="4245950"/>
            <a:ext cx="581891" cy="523220"/>
          </a:xfrm>
          <a:prstGeom prst="rect">
            <a:avLst/>
          </a:prstGeom>
          <a:noFill/>
        </p:spPr>
        <p:txBody>
          <a:bodyPr wrap="square" rtlCol="0">
            <a:spAutoFit/>
          </a:bodyPr>
          <a:lstStyle/>
          <a:p>
            <a:pPr algn="ctr"/>
            <a:r>
              <a:rPr kumimoji="1" lang="en-US" altLang="ja-JP" sz="2800" dirty="0"/>
              <a:t>I</a:t>
            </a:r>
            <a:r>
              <a:rPr kumimoji="1" lang="en-US" altLang="ja-JP" sz="2800" baseline="30000" dirty="0"/>
              <a:t>–</a:t>
            </a:r>
            <a:endParaRPr kumimoji="1" lang="ja-JP" altLang="en-US" sz="2800"/>
          </a:p>
        </p:txBody>
      </p:sp>
      <p:cxnSp>
        <p:nvCxnSpPr>
          <p:cNvPr id="18" name="直線矢印コネクタ 17">
            <a:extLst>
              <a:ext uri="{FF2B5EF4-FFF2-40B4-BE49-F238E27FC236}">
                <a16:creationId xmlns:a16="http://schemas.microsoft.com/office/drawing/2014/main" id="{9EE929DF-A989-0ED8-B962-E73386E6CDC3}"/>
              </a:ext>
            </a:extLst>
          </p:cNvPr>
          <p:cNvCxnSpPr>
            <a:cxnSpLocks/>
          </p:cNvCxnSpPr>
          <p:nvPr/>
        </p:nvCxnSpPr>
        <p:spPr>
          <a:xfrm>
            <a:off x="8238054" y="1428144"/>
            <a:ext cx="0" cy="329578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コンテンツ プレースホルダー 10">
            <a:extLst>
              <a:ext uri="{FF2B5EF4-FFF2-40B4-BE49-F238E27FC236}">
                <a16:creationId xmlns:a16="http://schemas.microsoft.com/office/drawing/2014/main" id="{116047E7-FDF2-12C5-F736-89738EA7F13D}"/>
              </a:ext>
            </a:extLst>
          </p:cNvPr>
          <p:cNvPicPr>
            <a:picLocks noChangeAspect="1"/>
          </p:cNvPicPr>
          <p:nvPr/>
        </p:nvPicPr>
        <p:blipFill>
          <a:blip r:embed="rId4"/>
          <a:srcRect/>
          <a:stretch/>
        </p:blipFill>
        <p:spPr>
          <a:xfrm>
            <a:off x="273081" y="1410358"/>
            <a:ext cx="5908160" cy="4336531"/>
          </a:xfrm>
          <a:prstGeom prst="rect">
            <a:avLst/>
          </a:prstGeom>
        </p:spPr>
      </p:pic>
      <p:sp>
        <p:nvSpPr>
          <p:cNvPr id="21" name="角丸四角形 20">
            <a:extLst>
              <a:ext uri="{FF2B5EF4-FFF2-40B4-BE49-F238E27FC236}">
                <a16:creationId xmlns:a16="http://schemas.microsoft.com/office/drawing/2014/main" id="{6187475B-D821-3AE9-132C-6268C2EF4288}"/>
              </a:ext>
            </a:extLst>
          </p:cNvPr>
          <p:cNvSpPr/>
          <p:nvPr/>
        </p:nvSpPr>
        <p:spPr>
          <a:xfrm>
            <a:off x="4807777" y="2811109"/>
            <a:ext cx="1000980" cy="189503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E3790350-BB00-AFF7-6062-837056B427EB}"/>
              </a:ext>
            </a:extLst>
          </p:cNvPr>
          <p:cNvSpPr/>
          <p:nvPr/>
        </p:nvSpPr>
        <p:spPr>
          <a:xfrm>
            <a:off x="1406786" y="2233517"/>
            <a:ext cx="1000980" cy="122437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F93FD6E-B7F0-BEA6-C4C5-CE9AF5496FF2}"/>
              </a:ext>
            </a:extLst>
          </p:cNvPr>
          <p:cNvSpPr txBox="1"/>
          <p:nvPr/>
        </p:nvSpPr>
        <p:spPr>
          <a:xfrm>
            <a:off x="10264531" y="1884286"/>
            <a:ext cx="902811" cy="523220"/>
          </a:xfrm>
          <a:prstGeom prst="rect">
            <a:avLst/>
          </a:prstGeom>
          <a:noFill/>
        </p:spPr>
        <p:txBody>
          <a:bodyPr wrap="non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形成</a:t>
            </a:r>
          </a:p>
        </p:txBody>
      </p:sp>
      <p:sp>
        <p:nvSpPr>
          <p:cNvPr id="3" name="テキスト ボックス 2">
            <a:extLst>
              <a:ext uri="{FF2B5EF4-FFF2-40B4-BE49-F238E27FC236}">
                <a16:creationId xmlns:a16="http://schemas.microsoft.com/office/drawing/2014/main" id="{317F6FEC-A320-7FEB-DEBA-C437F48DBF4E}"/>
              </a:ext>
            </a:extLst>
          </p:cNvPr>
          <p:cNvSpPr txBox="1"/>
          <p:nvPr/>
        </p:nvSpPr>
        <p:spPr>
          <a:xfrm>
            <a:off x="10270511" y="4512364"/>
            <a:ext cx="902811" cy="523220"/>
          </a:xfrm>
          <a:prstGeom prst="rect">
            <a:avLst/>
          </a:prstGeom>
          <a:noFill/>
        </p:spPr>
        <p:txBody>
          <a:bodyPr wrap="non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破壊</a:t>
            </a:r>
          </a:p>
        </p:txBody>
      </p:sp>
      <p:sp>
        <p:nvSpPr>
          <p:cNvPr id="4" name="テキスト ボックス 3">
            <a:extLst>
              <a:ext uri="{FF2B5EF4-FFF2-40B4-BE49-F238E27FC236}">
                <a16:creationId xmlns:a16="http://schemas.microsoft.com/office/drawing/2014/main" id="{CA68E019-5C63-2801-2B72-303DEEBFCE2F}"/>
              </a:ext>
            </a:extLst>
          </p:cNvPr>
          <p:cNvSpPr txBox="1"/>
          <p:nvPr/>
        </p:nvSpPr>
        <p:spPr>
          <a:xfrm>
            <a:off x="10408159" y="2695623"/>
            <a:ext cx="615553" cy="1528624"/>
          </a:xfrm>
          <a:prstGeom prst="rect">
            <a:avLst/>
          </a:prstGeom>
          <a:noFill/>
        </p:spPr>
        <p:txBody>
          <a:bodyPr vert="eaVert" wrap="non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水の構造</a:t>
            </a:r>
          </a:p>
        </p:txBody>
      </p:sp>
      <p:sp>
        <p:nvSpPr>
          <p:cNvPr id="7" name="テキスト ボックス 6">
            <a:extLst>
              <a:ext uri="{FF2B5EF4-FFF2-40B4-BE49-F238E27FC236}">
                <a16:creationId xmlns:a16="http://schemas.microsoft.com/office/drawing/2014/main" id="{E3018F03-247A-F2B7-0A2A-6D427EB547C1}"/>
              </a:ext>
            </a:extLst>
          </p:cNvPr>
          <p:cNvSpPr txBox="1"/>
          <p:nvPr/>
        </p:nvSpPr>
        <p:spPr>
          <a:xfrm>
            <a:off x="7527374" y="153274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11" name="テキスト ボックス 10">
            <a:extLst>
              <a:ext uri="{FF2B5EF4-FFF2-40B4-BE49-F238E27FC236}">
                <a16:creationId xmlns:a16="http://schemas.microsoft.com/office/drawing/2014/main" id="{55F57235-3480-AFF7-923E-2B0838FF34C1}"/>
              </a:ext>
            </a:extLst>
          </p:cNvPr>
          <p:cNvSpPr txBox="1"/>
          <p:nvPr/>
        </p:nvSpPr>
        <p:spPr>
          <a:xfrm>
            <a:off x="7527374" y="427024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sp>
        <p:nvSpPr>
          <p:cNvPr id="12" name="テキスト ボックス 11">
            <a:extLst>
              <a:ext uri="{FF2B5EF4-FFF2-40B4-BE49-F238E27FC236}">
                <a16:creationId xmlns:a16="http://schemas.microsoft.com/office/drawing/2014/main" id="{5C0B2370-1C6C-A4ED-BEDC-178162AAC7E8}"/>
              </a:ext>
            </a:extLst>
          </p:cNvPr>
          <p:cNvSpPr txBox="1"/>
          <p:nvPr/>
        </p:nvSpPr>
        <p:spPr>
          <a:xfrm>
            <a:off x="120287" y="6172963"/>
            <a:ext cx="8903423" cy="584775"/>
          </a:xfrm>
          <a:prstGeom prst="rect">
            <a:avLst/>
          </a:prstGeom>
          <a:noFill/>
        </p:spPr>
        <p:txBody>
          <a:bodyPr wrap="square" rtlCol="0">
            <a:spAutoFit/>
          </a:bodyPr>
          <a:lstStyle/>
          <a:p>
            <a:pPr algn="ctr"/>
            <a:r>
              <a:rPr kumimoji="1" lang="ja-JP" altLang="en-US" sz="3200">
                <a:latin typeface="Hiragino Kaku Gothic Pro W3" panose="020B0300000000000000" pitchFamily="34" charset="-128"/>
                <a:ea typeface="Hiragino Kaku Gothic Pro W3" panose="020B0300000000000000" pitchFamily="34" charset="-128"/>
              </a:rPr>
              <a:t>水からの寄与が支配的</a:t>
            </a:r>
          </a:p>
        </p:txBody>
      </p:sp>
      <p:sp>
        <p:nvSpPr>
          <p:cNvPr id="15" name="角丸四角形 14">
            <a:extLst>
              <a:ext uri="{FF2B5EF4-FFF2-40B4-BE49-F238E27FC236}">
                <a16:creationId xmlns:a16="http://schemas.microsoft.com/office/drawing/2014/main" id="{0CE7435E-4318-6D36-6B00-365E5D2BAE7B}"/>
              </a:ext>
            </a:extLst>
          </p:cNvPr>
          <p:cNvSpPr/>
          <p:nvPr/>
        </p:nvSpPr>
        <p:spPr>
          <a:xfrm>
            <a:off x="3678290" y="2056985"/>
            <a:ext cx="1000980" cy="101428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AFA4559-D765-57B1-9AC7-76291F3F9B0E}"/>
              </a:ext>
            </a:extLst>
          </p:cNvPr>
          <p:cNvSpPr txBox="1"/>
          <p:nvPr/>
        </p:nvSpPr>
        <p:spPr>
          <a:xfrm flipH="1">
            <a:off x="742266" y="1038906"/>
            <a:ext cx="5793044" cy="369332"/>
          </a:xfrm>
          <a:prstGeom prst="rect">
            <a:avLst/>
          </a:prstGeom>
        </p:spPr>
        <p:txBody>
          <a:bodyPr vert="horz" wrap="square" lIns="0" tIns="0" rIns="0" bIns="0" rtlCol="0">
            <a:spAutoFit/>
          </a:bodyPr>
          <a:lstStyle/>
          <a:p>
            <a:pPr marL="0" indent="0" algn="ctr">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排除体積効果に対する共溶媒効果</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978172000"/>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smtClean="0">
                            <a:latin typeface="Cambria Math" panose="02040503050406030204" pitchFamily="18" charset="0"/>
                            <a:ea typeface="Hiragino Kaku Gothic Pro W3" panose="020B0300000000000000" pitchFamily="34" charset="-128"/>
                          </a:rPr>
                          <m:t>𝝁</m:t>
                        </m:r>
                      </m:e>
                      <m:sub>
                        <m:r>
                          <a:rPr lang="en-US" altLang="ja-JP" b="1" i="0" smtClean="0">
                            <a:latin typeface="Cambria Math" panose="02040503050406030204" pitchFamily="18" charset="0"/>
                            <a:ea typeface="Hiragino Kaku Gothic Pro W3" panose="020B0300000000000000" pitchFamily="34" charset="-128"/>
                          </a:rPr>
                          <m:t>𝐞𝐱𝐜𝐥</m:t>
                        </m:r>
                      </m:sub>
                    </m:sSub>
                  </m:oMath>
                </a14:m>
                <a:r>
                  <a:rPr lang="ja-JP" altLang="en-US" b="1" dirty="0">
                    <a:latin typeface="Hiragino Kaku Gothic Pro W3" panose="020B0300000000000000" pitchFamily="34" charset="-128"/>
                    <a:ea typeface="Hiragino Kaku Gothic Pro W3" panose="020B0300000000000000" pitchFamily="34" charset="-128"/>
                  </a:rPr>
                  <a:t>と</a:t>
                </a:r>
                <a:r>
                  <a:rPr lang="ja-JP" altLang="en-US" b="1">
                    <a:latin typeface="Hiragino Kaku Gothic Pro W3" panose="020B0300000000000000" pitchFamily="34" charset="-128"/>
                    <a:ea typeface="Hiragino Kaku Gothic Pro W3" panose="020B0300000000000000" pitchFamily="34" charset="-128"/>
                  </a:rPr>
                  <a:t>水の密度の関係</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6" name="タイトル 1">
                <a:extLst>
                  <a:ext uri="{FF2B5EF4-FFF2-40B4-BE49-F238E27FC236}">
                    <a16:creationId xmlns:a16="http://schemas.microsoft.com/office/drawing/2014/main" id="{960E6279-CBC2-326F-22C8-D6701A02EAAA}"/>
                  </a:ext>
                </a:extLst>
              </p:cNvPr>
              <p:cNvSpPr txBox="1">
                <a:spLocks noRot="1" noChangeAspect="1" noMove="1" noResize="1" noEditPoints="1" noAdjustHandles="1" noChangeArrowheads="1" noChangeShapeType="1" noTextEdit="1"/>
              </p:cNvSpPr>
              <p:nvPr/>
            </p:nvSpPr>
            <p:spPr>
              <a:xfrm>
                <a:off x="141889" y="180439"/>
                <a:ext cx="8860221" cy="641826"/>
              </a:xfrm>
              <a:prstGeom prst="rect">
                <a:avLst/>
              </a:prstGeom>
              <a:blipFill>
                <a:blip r:embed="rId3"/>
                <a:stretch>
                  <a:fillRect l="-1146" t="-37255" b="-43137"/>
                </a:stretch>
              </a:blipFill>
            </p:spPr>
            <p:txBody>
              <a:bodyPr/>
              <a:lstStyle/>
              <a:p>
                <a:r>
                  <a:rPr lang="ja-JP" altLang="en-US">
                    <a:noFill/>
                  </a:rPr>
                  <a:t> </a:t>
                </a:r>
              </a:p>
            </p:txBody>
          </p:sp>
        </mc:Fallback>
      </mc:AlternateContent>
      <p:pic>
        <p:nvPicPr>
          <p:cNvPr id="22" name="コンテンツ プレースホルダー 10">
            <a:extLst>
              <a:ext uri="{FF2B5EF4-FFF2-40B4-BE49-F238E27FC236}">
                <a16:creationId xmlns:a16="http://schemas.microsoft.com/office/drawing/2014/main" id="{116047E7-FDF2-12C5-F736-89738EA7F13D}"/>
              </a:ext>
            </a:extLst>
          </p:cNvPr>
          <p:cNvPicPr>
            <a:picLocks noChangeAspect="1"/>
          </p:cNvPicPr>
          <p:nvPr/>
        </p:nvPicPr>
        <p:blipFill>
          <a:blip r:embed="rId4"/>
          <a:srcRect/>
          <a:stretch/>
        </p:blipFill>
        <p:spPr>
          <a:xfrm>
            <a:off x="1556679" y="1840324"/>
            <a:ext cx="6030641" cy="4113130"/>
          </a:xfrm>
          <a:prstGeom prst="rect">
            <a:avLst/>
          </a:prstGeom>
        </p:spPr>
      </p:pic>
      <p:sp>
        <p:nvSpPr>
          <p:cNvPr id="3" name="テキスト ボックス 2">
            <a:extLst>
              <a:ext uri="{FF2B5EF4-FFF2-40B4-BE49-F238E27FC236}">
                <a16:creationId xmlns:a16="http://schemas.microsoft.com/office/drawing/2014/main" id="{57D0A5AE-92B4-79D8-FFF8-BFC41FE8A6DF}"/>
              </a:ext>
            </a:extLst>
          </p:cNvPr>
          <p:cNvSpPr txBox="1"/>
          <p:nvPr/>
        </p:nvSpPr>
        <p:spPr>
          <a:xfrm rot="16200000">
            <a:off x="9756297" y="5716970"/>
            <a:ext cx="243458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27" name="テキスト ボックス 26">
            <a:extLst>
              <a:ext uri="{FF2B5EF4-FFF2-40B4-BE49-F238E27FC236}">
                <a16:creationId xmlns:a16="http://schemas.microsoft.com/office/drawing/2014/main" id="{85A158AE-C349-8CEB-E443-2622D6F2A616}"/>
              </a:ext>
            </a:extLst>
          </p:cNvPr>
          <p:cNvSpPr txBox="1"/>
          <p:nvPr/>
        </p:nvSpPr>
        <p:spPr>
          <a:xfrm>
            <a:off x="10650424" y="475934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28" name="テキスト ボックス 27">
            <a:extLst>
              <a:ext uri="{FF2B5EF4-FFF2-40B4-BE49-F238E27FC236}">
                <a16:creationId xmlns:a16="http://schemas.microsoft.com/office/drawing/2014/main" id="{D14F2D06-7A57-ABBD-4136-4F3C9AD33A5F}"/>
              </a:ext>
            </a:extLst>
          </p:cNvPr>
          <p:cNvSpPr txBox="1"/>
          <p:nvPr/>
        </p:nvSpPr>
        <p:spPr>
          <a:xfrm>
            <a:off x="10650424" y="6835139"/>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sp>
        <p:nvSpPr>
          <p:cNvPr id="7" name="テキスト ボックス 6">
            <a:extLst>
              <a:ext uri="{FF2B5EF4-FFF2-40B4-BE49-F238E27FC236}">
                <a16:creationId xmlns:a16="http://schemas.microsoft.com/office/drawing/2014/main" id="{701E0314-599C-E834-E97C-C8A8E1C54DF2}"/>
              </a:ext>
            </a:extLst>
          </p:cNvPr>
          <p:cNvSpPr txBox="1"/>
          <p:nvPr/>
        </p:nvSpPr>
        <p:spPr>
          <a:xfrm>
            <a:off x="120287" y="6172963"/>
            <a:ext cx="8903423" cy="461665"/>
          </a:xfrm>
          <a:prstGeom prst="rect">
            <a:avLst/>
          </a:prstGeom>
          <a:noFill/>
        </p:spPr>
        <p:txBody>
          <a:bodyPr wrap="square" rtlCol="0">
            <a:spAutoFit/>
          </a:bodyPr>
          <a:lstStyle/>
          <a:p>
            <a:pPr algn="ctr"/>
            <a:r>
              <a:rPr kumimoji="1" lang="ja-JP" altLang="en-US" sz="2400">
                <a:latin typeface="Hiragino Kaku Gothic Pro W3" panose="020B0300000000000000" pitchFamily="34" charset="-128"/>
                <a:ea typeface="Hiragino Kaku Gothic Pro W3" panose="020B0300000000000000" pitchFamily="34" charset="-128"/>
              </a:rPr>
              <a:t>イオンの水構造形成・破壊能が水からの排除体積効果と相関</a:t>
            </a:r>
          </a:p>
        </p:txBody>
      </p:sp>
      <p:sp>
        <p:nvSpPr>
          <p:cNvPr id="2" name="テキスト ボックス 1">
            <a:extLst>
              <a:ext uri="{FF2B5EF4-FFF2-40B4-BE49-F238E27FC236}">
                <a16:creationId xmlns:a16="http://schemas.microsoft.com/office/drawing/2014/main" id="{BE763D26-DD9A-554D-6EF6-20EA9BA9EBEC}"/>
              </a:ext>
            </a:extLst>
          </p:cNvPr>
          <p:cNvSpPr txBox="1"/>
          <p:nvPr/>
        </p:nvSpPr>
        <p:spPr>
          <a:xfrm>
            <a:off x="2776629" y="1506019"/>
            <a:ext cx="3590727" cy="307777"/>
          </a:xfrm>
          <a:prstGeom prst="rect">
            <a:avLst/>
          </a:prstGeom>
        </p:spPr>
        <p:txBody>
          <a:bodyPr vert="horz" wrap="none" lIns="0" tIns="0" rIns="0" bIns="0" rtlCol="0">
            <a:spAutoFit/>
          </a:bodyPr>
          <a:lstStyle/>
          <a:p>
            <a:pPr marL="0" indent="0" algn="ctr">
              <a:buFont typeface="Arial" panose="020B0604020202020204" pitchFamily="34" charset="0"/>
              <a:buNone/>
            </a:pPr>
            <a:r>
              <a:rPr kumimoji="1" lang="ja-JP" altLang="en-US" sz="2000">
                <a:latin typeface="Hiragino Kaku Gothic Pro W3" panose="020B0300000000000000" pitchFamily="34" charset="-128"/>
                <a:ea typeface="Hiragino Kaku Gothic Pro W3" panose="020B0300000000000000" pitchFamily="34" charset="-128"/>
              </a:rPr>
              <a:t>排除体積効果は水の密度に相関</a:t>
            </a:r>
            <a:endParaRPr kumimoji="1" lang="ja-JP" altLang="en-US" sz="2000" dirty="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1488F655-8D05-2BC3-7FCB-B4E697FFDBCA}"/>
              </a:ext>
            </a:extLst>
          </p:cNvPr>
          <p:cNvSpPr txBox="1"/>
          <p:nvPr/>
        </p:nvSpPr>
        <p:spPr>
          <a:xfrm>
            <a:off x="913860" y="1126029"/>
            <a:ext cx="7316270" cy="400110"/>
          </a:xfrm>
          <a:prstGeom prst="rect">
            <a:avLst/>
          </a:prstGeom>
          <a:noFill/>
        </p:spPr>
        <p:txBody>
          <a:bodyPr wrap="square" rtlCol="0">
            <a:spAutoFit/>
          </a:bodyPr>
          <a:lstStyle/>
          <a:p>
            <a:r>
              <a:rPr kumimoji="1" lang="ja-JP" altLang="en-US" sz="2000">
                <a:latin typeface="Hiragino Kaku Gothic Pro W3" panose="020B0300000000000000" pitchFamily="34" charset="-128"/>
                <a:ea typeface="Hiragino Kaku Gothic Pro W3" panose="020B0300000000000000" pitchFamily="34" charset="-128"/>
              </a:rPr>
              <a:t>溶質を配置することで溶媒を押しのける際に必要なエネルギー</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9" name="右矢印 8">
            <a:extLst>
              <a:ext uri="{FF2B5EF4-FFF2-40B4-BE49-F238E27FC236}">
                <a16:creationId xmlns:a16="http://schemas.microsoft.com/office/drawing/2014/main" id="{A7AE3BEA-9667-6783-6248-9B5C605AB944}"/>
              </a:ext>
            </a:extLst>
          </p:cNvPr>
          <p:cNvSpPr/>
          <p:nvPr/>
        </p:nvSpPr>
        <p:spPr>
          <a:xfrm>
            <a:off x="2050488" y="1516078"/>
            <a:ext cx="726141" cy="287657"/>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3884150"/>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EA95BD2-F638-BF54-00A0-55BFE62CD49F}"/>
              </a:ext>
            </a:extLst>
          </p:cNvPr>
          <p:cNvSpPr>
            <a:spLocks noGrp="1"/>
          </p:cNvSpPr>
          <p:nvPr>
            <p:ph idx="1"/>
          </p:nvPr>
        </p:nvSpPr>
        <p:spPr>
          <a:xfrm>
            <a:off x="628650" y="1825625"/>
            <a:ext cx="7886700" cy="875372"/>
          </a:xfrm>
        </p:spPr>
        <p:txBody>
          <a:bodyPr>
            <a:normAutofit fontScale="92500" lnSpcReduction="10000"/>
          </a:bodyPr>
          <a:lstStyle/>
          <a:p>
            <a:pPr marL="0" indent="0" algn="ctr">
              <a:buNone/>
            </a:pPr>
            <a:r>
              <a:rPr kumimoji="1" lang="ja-JP" altLang="en-US">
                <a:latin typeface="Hiragino Kaku Gothic Pro W3" panose="020B0300000000000000" pitchFamily="34" charset="-128"/>
                <a:ea typeface="Hiragino Kaku Gothic Pro W3" panose="020B0300000000000000" pitchFamily="34" charset="-128"/>
              </a:rPr>
              <a:t>疎水性溶質に対するイオン共溶媒効果を</a:t>
            </a:r>
            <a:endParaRPr kumimoji="1" lang="en-US" altLang="ja-JP" dirty="0">
              <a:latin typeface="Hiragino Kaku Gothic Pro W3" panose="020B0300000000000000" pitchFamily="34" charset="-128"/>
              <a:ea typeface="Hiragino Kaku Gothic Pro W3" panose="020B0300000000000000" pitchFamily="34" charset="-128"/>
            </a:endParaRPr>
          </a:p>
          <a:p>
            <a:pPr marL="0" indent="0" algn="ctr">
              <a:buNone/>
            </a:pPr>
            <a:r>
              <a:rPr kumimoji="1" lang="ja-JP" altLang="en-US">
                <a:latin typeface="Hiragino Kaku Gothic Pro W3" panose="020B0300000000000000" pitchFamily="34" charset="-128"/>
                <a:ea typeface="Hiragino Kaku Gothic Pro W3" panose="020B0300000000000000" pitchFamily="34" charset="-128"/>
              </a:rPr>
              <a:t>溶媒和自由エネルギーの成分分割により解析</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4" name="正方形/長方形 3">
            <a:extLst>
              <a:ext uri="{FF2B5EF4-FFF2-40B4-BE49-F238E27FC236}">
                <a16:creationId xmlns:a16="http://schemas.microsoft.com/office/drawing/2014/main" id="{29C6F5DE-C78F-5BA5-50E9-E8EDE1907B0E}"/>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1">
            <a:extLst>
              <a:ext uri="{FF2B5EF4-FFF2-40B4-BE49-F238E27FC236}">
                <a16:creationId xmlns:a16="http://schemas.microsoft.com/office/drawing/2014/main" id="{66218012-87CA-67A4-D8D3-178A78799CA7}"/>
              </a:ext>
            </a:extLst>
          </p:cNvPr>
          <p:cNvSpPr txBox="1">
            <a:spLocks/>
          </p:cNvSpPr>
          <p:nvPr/>
        </p:nvSpPr>
        <p:spPr>
          <a:xfrm>
            <a:off x="141889" y="180439"/>
            <a:ext cx="8860221" cy="6418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結言</a:t>
            </a:r>
            <a:endParaRPr lang="en-US" altLang="ja-JP" b="1" dirty="0">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FB720D12-0559-1A2A-9317-CD564FFBF3C8}"/>
              </a:ext>
            </a:extLst>
          </p:cNvPr>
          <p:cNvSpPr txBox="1"/>
          <p:nvPr/>
        </p:nvSpPr>
        <p:spPr>
          <a:xfrm>
            <a:off x="186095" y="3123349"/>
            <a:ext cx="3077766"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ホフマイスター系列は</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79EA8F96-B03D-3B69-A3A5-EB3489CCC007}"/>
              </a:ext>
            </a:extLst>
          </p:cNvPr>
          <p:cNvSpPr txBox="1"/>
          <p:nvPr/>
        </p:nvSpPr>
        <p:spPr>
          <a:xfrm>
            <a:off x="8045262" y="3123349"/>
            <a:ext cx="923330"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に相関</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12" name="テキスト ボックス 11">
            <a:extLst>
              <a:ext uri="{FF2B5EF4-FFF2-40B4-BE49-F238E27FC236}">
                <a16:creationId xmlns:a16="http://schemas.microsoft.com/office/drawing/2014/main" id="{208AAF07-8548-81E3-2059-BA08FD62D08F}"/>
              </a:ext>
            </a:extLst>
          </p:cNvPr>
          <p:cNvSpPr txBox="1"/>
          <p:nvPr/>
        </p:nvSpPr>
        <p:spPr>
          <a:xfrm>
            <a:off x="927571" y="4273348"/>
            <a:ext cx="7386638"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水の排除体積効果はイオンの構造形成・破壊能に相関</a:t>
            </a:r>
            <a:endParaRPr kumimoji="1" lang="ja-JP" altLang="en-US" sz="2400" dirty="0">
              <a:latin typeface="Hiragino Kaku Gothic Pro W3" panose="020B0300000000000000" pitchFamily="34" charset="-128"/>
              <a:ea typeface="Hiragino Kaku Gothic Pro W3" panose="020B0300000000000000" pitchFamily="34" charset="-128"/>
            </a:endParaRPr>
          </a:p>
        </p:txBody>
      </p:sp>
      <p:grpSp>
        <p:nvGrpSpPr>
          <p:cNvPr id="15" name="グループ化 14">
            <a:extLst>
              <a:ext uri="{FF2B5EF4-FFF2-40B4-BE49-F238E27FC236}">
                <a16:creationId xmlns:a16="http://schemas.microsoft.com/office/drawing/2014/main" id="{D5886F7F-F7F6-D06E-F993-8A146FC81FCA}"/>
              </a:ext>
            </a:extLst>
          </p:cNvPr>
          <p:cNvGrpSpPr/>
          <p:nvPr/>
        </p:nvGrpSpPr>
        <p:grpSpPr>
          <a:xfrm>
            <a:off x="3327143" y="2965693"/>
            <a:ext cx="4718119" cy="738664"/>
            <a:chOff x="3327143" y="2965693"/>
            <a:chExt cx="4718119" cy="738664"/>
          </a:xfrm>
        </p:grpSpPr>
        <p:sp>
          <p:nvSpPr>
            <p:cNvPr id="6" name="テキスト ボックス 5">
              <a:extLst>
                <a:ext uri="{FF2B5EF4-FFF2-40B4-BE49-F238E27FC236}">
                  <a16:creationId xmlns:a16="http://schemas.microsoft.com/office/drawing/2014/main" id="{E55999E3-DC84-5783-AC0B-CB3D2680198F}"/>
                </a:ext>
              </a:extLst>
            </p:cNvPr>
            <p:cNvSpPr txBox="1"/>
            <p:nvPr/>
          </p:nvSpPr>
          <p:spPr>
            <a:xfrm>
              <a:off x="3553921" y="2965693"/>
              <a:ext cx="4304371" cy="738664"/>
            </a:xfrm>
            <a:prstGeom prst="rect">
              <a:avLst/>
            </a:prstGeom>
          </p:spPr>
          <p:txBody>
            <a:bodyPr vert="horz" wrap="square" lIns="0" tIns="0" rIns="0" bIns="0" rtlCol="0">
              <a:spAutoFit/>
            </a:bodyPr>
            <a:lstStyle/>
            <a:p>
              <a:pPr marL="457200" lvl="1" indent="-450850"/>
              <a:r>
                <a:rPr lang="ja-JP" altLang="en-US" sz="2400">
                  <a:latin typeface="Hiragino Kaku Gothic Pro W3" panose="020B0300000000000000" pitchFamily="34" charset="-128"/>
                  <a:ea typeface="Hiragino Kaku Gothic Pro W3" panose="020B0300000000000000" pitchFamily="34" charset="-128"/>
                </a:rPr>
                <a:t>アニオンと溶質の直接相互作用</a:t>
              </a:r>
              <a:endParaRPr lang="en-US" altLang="ja-JP" sz="2400" dirty="0">
                <a:latin typeface="Hiragino Kaku Gothic Pro W3" panose="020B0300000000000000" pitchFamily="34" charset="-128"/>
                <a:ea typeface="Hiragino Kaku Gothic Pro W3" panose="020B0300000000000000" pitchFamily="34" charset="-128"/>
              </a:endParaRPr>
            </a:p>
            <a:p>
              <a:pPr marL="457200" lvl="1" indent="-450850"/>
              <a:r>
                <a:rPr lang="ja-JP" altLang="en-US" sz="2400">
                  <a:latin typeface="Hiragino Kaku Gothic Pro W3" panose="020B0300000000000000" pitchFamily="34" charset="-128"/>
                  <a:ea typeface="Hiragino Kaku Gothic Pro W3" panose="020B0300000000000000" pitchFamily="34" charset="-128"/>
                </a:rPr>
                <a:t>水の排除体積効果</a:t>
              </a:r>
              <a:endParaRPr lang="en-US" altLang="ja-JP" sz="2400" dirty="0">
                <a:latin typeface="Hiragino Kaku Gothic Pro W3" panose="020B0300000000000000" pitchFamily="34" charset="-128"/>
                <a:ea typeface="Hiragino Kaku Gothic Pro W3" panose="020B0300000000000000" pitchFamily="34" charset="-128"/>
              </a:endParaRPr>
            </a:p>
          </p:txBody>
        </p:sp>
        <p:sp>
          <p:nvSpPr>
            <p:cNvPr id="8" name="左中かっこ 7">
              <a:extLst>
                <a:ext uri="{FF2B5EF4-FFF2-40B4-BE49-F238E27FC236}">
                  <a16:creationId xmlns:a16="http://schemas.microsoft.com/office/drawing/2014/main" id="{E83D8D10-ED72-67B5-BE60-F37762A85DFE}"/>
                </a:ext>
              </a:extLst>
            </p:cNvPr>
            <p:cNvSpPr/>
            <p:nvPr/>
          </p:nvSpPr>
          <p:spPr>
            <a:xfrm>
              <a:off x="3327143" y="2973134"/>
              <a:ext cx="200324" cy="728003"/>
            </a:xfrm>
            <a:prstGeom prst="leftBrace">
              <a:avLst>
                <a:gd name="adj1" fmla="val 4237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3" name="左中かっこ 12">
              <a:extLst>
                <a:ext uri="{FF2B5EF4-FFF2-40B4-BE49-F238E27FC236}">
                  <a16:creationId xmlns:a16="http://schemas.microsoft.com/office/drawing/2014/main" id="{6D0A1D66-C385-A6A5-92E9-27BE22BBDFDF}"/>
                </a:ext>
              </a:extLst>
            </p:cNvPr>
            <p:cNvSpPr/>
            <p:nvPr/>
          </p:nvSpPr>
          <p:spPr>
            <a:xfrm rot="10800000">
              <a:off x="7844938" y="2965693"/>
              <a:ext cx="200324" cy="728003"/>
            </a:xfrm>
            <a:prstGeom prst="leftBrace">
              <a:avLst>
                <a:gd name="adj1" fmla="val 4237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grpSp>
    </p:spTree>
    <p:extLst>
      <p:ext uri="{BB962C8B-B14F-4D97-AF65-F5344CB8AC3E}">
        <p14:creationId xmlns:p14="http://schemas.microsoft.com/office/powerpoint/2010/main" val="3627031692"/>
      </p:ext>
    </p:extLst>
  </p:cSld>
  <p:clrMapOvr>
    <a:masterClrMapping/>
  </p:clrMapOvr>
  <mc:AlternateContent xmlns:mc="http://schemas.openxmlformats.org/markup-compatibility/2006" xmlns:p14="http://schemas.microsoft.com/office/powerpoint/2010/main">
    <mc:Choice Requires="p14">
      <p:transition spd="slow" p14:dur="2000" advTm="6853"/>
    </mc:Choice>
    <mc:Fallback xmlns="">
      <p:transition spd="slow" advTm="68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7FCD3FD-FE0E-0ED6-D266-FCE833B09183}"/>
              </a:ext>
            </a:extLst>
          </p:cNvPr>
          <p:cNvSpPr>
            <a:spLocks noGrp="1"/>
          </p:cNvSpPr>
          <p:nvPr>
            <p:ph type="title"/>
          </p:nvPr>
        </p:nvSpPr>
        <p:spPr>
          <a:xfrm>
            <a:off x="3189879" y="3117655"/>
            <a:ext cx="2764241" cy="622690"/>
          </a:xfrm>
        </p:spPr>
        <p:txBody>
          <a:bodyPr>
            <a:normAutofit fontScale="90000"/>
          </a:bodyPr>
          <a:lstStyle/>
          <a:p>
            <a:pPr algn="ctr"/>
            <a:r>
              <a:rPr kumimoji="1" lang="en-US" altLang="ja-JP" dirty="0"/>
              <a:t>Appendix</a:t>
            </a:r>
            <a:endParaRPr kumimoji="1" lang="ja-JP" altLang="en-US"/>
          </a:p>
        </p:txBody>
      </p:sp>
    </p:spTree>
    <p:extLst>
      <p:ext uri="{BB962C8B-B14F-4D97-AF65-F5344CB8AC3E}">
        <p14:creationId xmlns:p14="http://schemas.microsoft.com/office/powerpoint/2010/main" val="27964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7FCD3FD-FE0E-0ED6-D266-FCE833B09183}"/>
              </a:ext>
            </a:extLst>
          </p:cNvPr>
          <p:cNvSpPr>
            <a:spLocks noGrp="1"/>
          </p:cNvSpPr>
          <p:nvPr>
            <p:ph type="title"/>
          </p:nvPr>
        </p:nvSpPr>
        <p:spPr/>
        <p:txBody>
          <a:bodyPr>
            <a:normAutofit fontScale="90000"/>
          </a:bodyPr>
          <a:lstStyle/>
          <a:p>
            <a:r>
              <a:rPr kumimoji="1" lang="ja-JP" altLang="en-US"/>
              <a:t>計算条件</a:t>
            </a:r>
          </a:p>
        </p:txBody>
      </p:sp>
      <p:pic>
        <p:nvPicPr>
          <p:cNvPr id="4" name="図 3" descr="テキスト, 手紙&#10;&#10;自動的に生成された説明">
            <a:extLst>
              <a:ext uri="{FF2B5EF4-FFF2-40B4-BE49-F238E27FC236}">
                <a16:creationId xmlns:a16="http://schemas.microsoft.com/office/drawing/2014/main" id="{92C9EA66-A28B-09F4-8093-35997A473D3D}"/>
              </a:ext>
            </a:extLst>
          </p:cNvPr>
          <p:cNvPicPr>
            <a:picLocks noChangeAspect="1"/>
          </p:cNvPicPr>
          <p:nvPr/>
        </p:nvPicPr>
        <p:blipFill rotWithShape="1">
          <a:blip r:embed="rId2"/>
          <a:srcRect t="17331"/>
          <a:stretch/>
        </p:blipFill>
        <p:spPr>
          <a:xfrm>
            <a:off x="685800" y="845127"/>
            <a:ext cx="7772400" cy="1531984"/>
          </a:xfrm>
          <a:prstGeom prst="rect">
            <a:avLst/>
          </a:prstGeom>
        </p:spPr>
      </p:pic>
      <p:pic>
        <p:nvPicPr>
          <p:cNvPr id="7" name="図 6" descr="テーブル&#10;&#10;自動的に生成された説明">
            <a:extLst>
              <a:ext uri="{FF2B5EF4-FFF2-40B4-BE49-F238E27FC236}">
                <a16:creationId xmlns:a16="http://schemas.microsoft.com/office/drawing/2014/main" id="{62908B70-A117-CF26-4617-19E3B68D51B1}"/>
              </a:ext>
            </a:extLst>
          </p:cNvPr>
          <p:cNvPicPr>
            <a:picLocks noChangeAspect="1"/>
          </p:cNvPicPr>
          <p:nvPr/>
        </p:nvPicPr>
        <p:blipFill>
          <a:blip r:embed="rId3"/>
          <a:stretch>
            <a:fillRect/>
          </a:stretch>
        </p:blipFill>
        <p:spPr>
          <a:xfrm>
            <a:off x="685800" y="2511492"/>
            <a:ext cx="7772400" cy="2191427"/>
          </a:xfrm>
          <a:prstGeom prst="rect">
            <a:avLst/>
          </a:prstGeom>
        </p:spPr>
      </p:pic>
      <p:pic>
        <p:nvPicPr>
          <p:cNvPr id="9" name="図 8" descr="テーブル&#10;&#10;自動的に生成された説明">
            <a:extLst>
              <a:ext uri="{FF2B5EF4-FFF2-40B4-BE49-F238E27FC236}">
                <a16:creationId xmlns:a16="http://schemas.microsoft.com/office/drawing/2014/main" id="{B8D89F23-A249-5EBD-211C-0D1CC5258F32}"/>
              </a:ext>
            </a:extLst>
          </p:cNvPr>
          <p:cNvPicPr>
            <a:picLocks noChangeAspect="1"/>
          </p:cNvPicPr>
          <p:nvPr/>
        </p:nvPicPr>
        <p:blipFill>
          <a:blip r:embed="rId4"/>
          <a:stretch>
            <a:fillRect/>
          </a:stretch>
        </p:blipFill>
        <p:spPr>
          <a:xfrm>
            <a:off x="3898587" y="5013034"/>
            <a:ext cx="4926422" cy="1567873"/>
          </a:xfrm>
          <a:prstGeom prst="rect">
            <a:avLst/>
          </a:prstGeom>
        </p:spPr>
      </p:pic>
      <p:pic>
        <p:nvPicPr>
          <p:cNvPr id="11" name="図 10" descr="テキスト&#10;&#10;自動的に生成された説明">
            <a:extLst>
              <a:ext uri="{FF2B5EF4-FFF2-40B4-BE49-F238E27FC236}">
                <a16:creationId xmlns:a16="http://schemas.microsoft.com/office/drawing/2014/main" id="{024BE21B-B27B-6E63-37E4-5DB446DE2FAE}"/>
              </a:ext>
            </a:extLst>
          </p:cNvPr>
          <p:cNvPicPr>
            <a:picLocks noChangeAspect="1"/>
          </p:cNvPicPr>
          <p:nvPr/>
        </p:nvPicPr>
        <p:blipFill>
          <a:blip r:embed="rId5"/>
          <a:stretch>
            <a:fillRect/>
          </a:stretch>
        </p:blipFill>
        <p:spPr>
          <a:xfrm>
            <a:off x="318991" y="5200071"/>
            <a:ext cx="3447884" cy="1193800"/>
          </a:xfrm>
          <a:prstGeom prst="rect">
            <a:avLst/>
          </a:prstGeom>
        </p:spPr>
      </p:pic>
    </p:spTree>
    <p:extLst>
      <p:ext uri="{BB962C8B-B14F-4D97-AF65-F5344CB8AC3E}">
        <p14:creationId xmlns:p14="http://schemas.microsoft.com/office/powerpoint/2010/main" val="362805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10">
            <a:extLst>
              <a:ext uri="{FF2B5EF4-FFF2-40B4-BE49-F238E27FC236}">
                <a16:creationId xmlns:a16="http://schemas.microsoft.com/office/drawing/2014/main" id="{00FA2768-E081-7773-53FB-8021F35F5775}"/>
              </a:ext>
            </a:extLst>
          </p:cNvPr>
          <p:cNvPicPr>
            <a:picLocks noChangeAspect="1"/>
          </p:cNvPicPr>
          <p:nvPr/>
        </p:nvPicPr>
        <p:blipFill>
          <a:blip r:embed="rId3"/>
          <a:srcRect/>
          <a:stretch/>
        </p:blipFill>
        <p:spPr>
          <a:xfrm>
            <a:off x="368675" y="1470576"/>
            <a:ext cx="5716970" cy="4216094"/>
          </a:xfrm>
          <a:prstGeom prst="rect">
            <a:avLst/>
          </a:prstGeom>
        </p:spPr>
      </p:pic>
      <p:sp>
        <p:nvSpPr>
          <p:cNvPr id="16" name="テキスト ボックス 15">
            <a:extLst>
              <a:ext uri="{FF2B5EF4-FFF2-40B4-BE49-F238E27FC236}">
                <a16:creationId xmlns:a16="http://schemas.microsoft.com/office/drawing/2014/main" id="{2A8B7A67-DFC6-9129-8D76-35F2F0C7C235}"/>
              </a:ext>
            </a:extLst>
          </p:cNvPr>
          <p:cNvSpPr txBox="1"/>
          <p:nvPr/>
        </p:nvSpPr>
        <p:spPr>
          <a:xfrm>
            <a:off x="1247987" y="6127937"/>
            <a:ext cx="6620256" cy="461665"/>
          </a:xfrm>
          <a:prstGeom prst="rect">
            <a:avLst/>
          </a:prstGeom>
          <a:noFill/>
        </p:spPr>
        <p:txBody>
          <a:bodyPr wrap="square" rtlCol="0">
            <a:spAutoFit/>
          </a:bodyPr>
          <a:lstStyle/>
          <a:p>
            <a:pPr algn="ctr"/>
            <a:r>
              <a:rPr kumimoji="1" lang="ja-JP" altLang="en-US" sz="2400">
                <a:latin typeface="Hiragino Kaku Gothic Pro W3" panose="020B0300000000000000" pitchFamily="34" charset="-128"/>
                <a:ea typeface="Hiragino Kaku Gothic Pro W3" panose="020B0300000000000000" pitchFamily="34" charset="-128"/>
              </a:rPr>
              <a:t>水とアニオンからの寄与が全体の効果を規定</a:t>
            </a:r>
          </a:p>
        </p:txBody>
      </p:sp>
      <p:sp>
        <p:nvSpPr>
          <p:cNvPr id="2" name="正方形/長方形 1">
            <a:extLst>
              <a:ext uri="{FF2B5EF4-FFF2-40B4-BE49-F238E27FC236}">
                <a16:creationId xmlns:a16="http://schemas.microsoft.com/office/drawing/2014/main" id="{62D8A1EC-6413-79F5-773E-F02AF3AC17E1}"/>
              </a:ext>
            </a:extLst>
          </p:cNvPr>
          <p:cNvSpPr/>
          <p:nvPr/>
        </p:nvSpPr>
        <p:spPr>
          <a:xfrm>
            <a:off x="0" y="9291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 name="タイトル 1">
                <a:extLst>
                  <a:ext uri="{FF2B5EF4-FFF2-40B4-BE49-F238E27FC236}">
                    <a16:creationId xmlns:a16="http://schemas.microsoft.com/office/drawing/2014/main" id="{9AA6C5E1-746A-C2F4-FD0B-F36D39DB893A}"/>
                  </a:ext>
                </a:extLst>
              </p:cNvPr>
              <p:cNvSpPr txBox="1">
                <a:spLocks/>
              </p:cNvSpPr>
              <p:nvPr/>
            </p:nvSpPr>
            <p:spPr>
              <a:xfrm>
                <a:off x="141889" y="166602"/>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a:latin typeface="Cambria Math" panose="02040503050406030204" pitchFamily="18" charset="0"/>
                            <a:ea typeface="Hiragino Kaku Gothic Pro W3" panose="020B0300000000000000" pitchFamily="34" charset="-128"/>
                          </a:rPr>
                          <m:t>𝑮</m:t>
                        </m:r>
                      </m:e>
                      <m:sub>
                        <m:r>
                          <a:rPr lang="en-US" altLang="ja-JP" b="1" i="0" smtClean="0">
                            <a:latin typeface="Cambria Math" panose="02040503050406030204" pitchFamily="18" charset="0"/>
                            <a:ea typeface="Hiragino Kaku Gothic Pro W3" panose="020B0300000000000000" pitchFamily="34" charset="-128"/>
                          </a:rPr>
                          <m:t>𝐬𝐨𝐥</m:t>
                        </m:r>
                      </m:sub>
                    </m:sSub>
                  </m:oMath>
                </a14:m>
                <a:r>
                  <a:rPr lang="ja-JP" altLang="en-US" b="1">
                    <a:latin typeface="Hiragino Kaku Gothic Pro W3" panose="020B0300000000000000" pitchFamily="34" charset="-128"/>
                    <a:ea typeface="Hiragino Kaku Gothic Pro W3" panose="020B0300000000000000" pitchFamily="34" charset="-128"/>
                  </a:rPr>
                  <a:t>の成分分割</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3" name="タイトル 1">
                <a:extLst>
                  <a:ext uri="{FF2B5EF4-FFF2-40B4-BE49-F238E27FC236}">
                    <a16:creationId xmlns:a16="http://schemas.microsoft.com/office/drawing/2014/main" id="{9AA6C5E1-746A-C2F4-FD0B-F36D39DB893A}"/>
                  </a:ext>
                </a:extLst>
              </p:cNvPr>
              <p:cNvSpPr txBox="1">
                <a:spLocks noRot="1" noChangeAspect="1" noMove="1" noResize="1" noEditPoints="1" noAdjustHandles="1" noChangeArrowheads="1" noChangeShapeType="1" noTextEdit="1"/>
              </p:cNvSpPr>
              <p:nvPr/>
            </p:nvSpPr>
            <p:spPr>
              <a:xfrm>
                <a:off x="141889" y="166602"/>
                <a:ext cx="8860221" cy="641826"/>
              </a:xfrm>
              <a:prstGeom prst="rect">
                <a:avLst/>
              </a:prstGeom>
              <a:blipFill>
                <a:blip r:embed="rId4"/>
                <a:stretch>
                  <a:fillRect l="-1146" t="-34615" b="-42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1">
                <a:extLst>
                  <a:ext uri="{FF2B5EF4-FFF2-40B4-BE49-F238E27FC236}">
                    <a16:creationId xmlns:a16="http://schemas.microsoft.com/office/drawing/2014/main" id="{081BAD6D-5DEA-BEC7-9D3C-6B8835CD1081}"/>
                  </a:ext>
                </a:extLst>
              </p:cNvPr>
              <p:cNvSpPr>
                <a:spLocks noGrp="1"/>
              </p:cNvSpPr>
              <p:nvPr>
                <p:ph idx="1"/>
              </p:nvPr>
            </p:nvSpPr>
            <p:spPr>
              <a:xfrm>
                <a:off x="234949" y="910968"/>
                <a:ext cx="8674100" cy="62269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ΔΔ</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𝐺</m:t>
                          </m:r>
                        </m:e>
                        <m:sub>
                          <m:r>
                            <m:rPr>
                              <m:sty m:val="p"/>
                            </m:rPr>
                            <a:rPr kumimoji="1" lang="en-US" altLang="ja-JP" sz="2000" b="0" i="0" smtClean="0">
                              <a:latin typeface="Cambria Math" panose="02040503050406030204" pitchFamily="18" charset="0"/>
                            </a:rPr>
                            <m:t>sol</m:t>
                          </m:r>
                        </m:sub>
                        <m:sup>
                          <m:r>
                            <m:rPr>
                              <m:sty m:val="p"/>
                            </m:rPr>
                            <a:rPr kumimoji="1" lang="en-US" altLang="ja-JP" sz="2000" b="0" i="0" smtClean="0">
                              <a:latin typeface="Cambria Math" panose="02040503050406030204" pitchFamily="18" charset="0"/>
                            </a:rPr>
                            <m:t>Total</m:t>
                          </m:r>
                        </m:sup>
                      </m:sSubSup>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Δ</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𝐺</m:t>
                          </m:r>
                        </m:e>
                        <m:sub>
                          <m:r>
                            <m:rPr>
                              <m:sty m:val="p"/>
                            </m:rPr>
                            <a:rPr kumimoji="1" lang="en-US" altLang="ja-JP" sz="2000" b="0" i="0" smtClean="0">
                              <a:latin typeface="Cambria Math" panose="02040503050406030204" pitchFamily="18" charset="0"/>
                            </a:rPr>
                            <m:t>anion</m:t>
                          </m:r>
                        </m:sub>
                      </m:sSub>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Δ</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𝐺</m:t>
                          </m:r>
                        </m:e>
                        <m:sub>
                          <m:r>
                            <m:rPr>
                              <m:sty m:val="p"/>
                            </m:rPr>
                            <a:rPr kumimoji="1" lang="en-US" altLang="ja-JP" sz="2000" b="0" i="0" smtClean="0">
                              <a:latin typeface="Cambria Math" panose="02040503050406030204" pitchFamily="18" charset="0"/>
                            </a:rPr>
                            <m:t>cation</m:t>
                          </m:r>
                        </m:sub>
                      </m:sSub>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Δ</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𝐺</m:t>
                          </m:r>
                        </m:e>
                        <m:sub>
                          <m:r>
                            <m:rPr>
                              <m:sty m:val="p"/>
                            </m:rPr>
                            <a:rPr kumimoji="1" lang="en-US" altLang="ja-JP" sz="2000" b="0" i="0" smtClean="0">
                              <a:latin typeface="Cambria Math" panose="02040503050406030204" pitchFamily="18" charset="0"/>
                            </a:rPr>
                            <m:t>water</m:t>
                          </m:r>
                        </m:sub>
                      </m:sSub>
                    </m:oMath>
                  </m:oMathPara>
                </a14:m>
                <a:endParaRPr kumimoji="1" lang="ja-JP" altLang="en-US" sz="2000"/>
              </a:p>
            </p:txBody>
          </p:sp>
        </mc:Choice>
        <mc:Fallback xmlns="">
          <p:sp>
            <p:nvSpPr>
              <p:cNvPr id="24" name="コンテンツ プレースホルダー 1">
                <a:extLst>
                  <a:ext uri="{FF2B5EF4-FFF2-40B4-BE49-F238E27FC236}">
                    <a16:creationId xmlns:a16="http://schemas.microsoft.com/office/drawing/2014/main" id="{081BAD6D-5DEA-BEC7-9D3C-6B8835CD1081}"/>
                  </a:ext>
                </a:extLst>
              </p:cNvPr>
              <p:cNvSpPr>
                <a:spLocks noGrp="1" noRot="1" noChangeAspect="1" noMove="1" noResize="1" noEditPoints="1" noAdjustHandles="1" noChangeArrowheads="1" noChangeShapeType="1" noTextEdit="1"/>
              </p:cNvSpPr>
              <p:nvPr>
                <p:ph idx="1"/>
              </p:nvPr>
            </p:nvSpPr>
            <p:spPr>
              <a:xfrm>
                <a:off x="234949" y="910968"/>
                <a:ext cx="8674100" cy="622691"/>
              </a:xfrm>
              <a:blipFill>
                <a:blip r:embed="rId5"/>
                <a:stretch>
                  <a:fillRect/>
                </a:stretch>
              </a:blipFill>
            </p:spPr>
            <p:txBody>
              <a:bodyPr/>
              <a:lstStyle/>
              <a:p>
                <a:r>
                  <a:rPr lang="ja-JP" altLang="en-US">
                    <a:noFill/>
                  </a:rPr>
                  <a:t> </a:t>
                </a:r>
              </a:p>
            </p:txBody>
          </p:sp>
        </mc:Fallback>
      </mc:AlternateContent>
      <p:sp>
        <p:nvSpPr>
          <p:cNvPr id="27" name="角丸四角形 26">
            <a:extLst>
              <a:ext uri="{FF2B5EF4-FFF2-40B4-BE49-F238E27FC236}">
                <a16:creationId xmlns:a16="http://schemas.microsoft.com/office/drawing/2014/main" id="{4E601174-44EE-7304-8C94-84B03B39BCEF}"/>
              </a:ext>
            </a:extLst>
          </p:cNvPr>
          <p:cNvSpPr/>
          <p:nvPr/>
        </p:nvSpPr>
        <p:spPr>
          <a:xfrm>
            <a:off x="1429733" y="1897759"/>
            <a:ext cx="946485" cy="163469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a:extLst>
              <a:ext uri="{FF2B5EF4-FFF2-40B4-BE49-F238E27FC236}">
                <a16:creationId xmlns:a16="http://schemas.microsoft.com/office/drawing/2014/main" id="{45DF008F-FDF6-858F-045A-65421804709F}"/>
              </a:ext>
            </a:extLst>
          </p:cNvPr>
          <p:cNvSpPr/>
          <p:nvPr/>
        </p:nvSpPr>
        <p:spPr>
          <a:xfrm>
            <a:off x="3557857" y="2978280"/>
            <a:ext cx="946485" cy="144132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a:extLst>
              <a:ext uri="{FF2B5EF4-FFF2-40B4-BE49-F238E27FC236}">
                <a16:creationId xmlns:a16="http://schemas.microsoft.com/office/drawing/2014/main" id="{6B153824-9CC8-7576-510B-924658EA32C6}"/>
              </a:ext>
            </a:extLst>
          </p:cNvPr>
          <p:cNvSpPr/>
          <p:nvPr/>
        </p:nvSpPr>
        <p:spPr>
          <a:xfrm>
            <a:off x="4598095" y="2037605"/>
            <a:ext cx="946485" cy="122108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2570D2-528C-9DD0-283C-F86A5B30EE44}"/>
              </a:ext>
            </a:extLst>
          </p:cNvPr>
          <p:cNvSpPr txBox="1"/>
          <p:nvPr/>
        </p:nvSpPr>
        <p:spPr>
          <a:xfrm rot="16200000">
            <a:off x="5838987" y="2821766"/>
            <a:ext cx="3295782"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7" name="テキスト ボックス 6">
            <a:extLst>
              <a:ext uri="{FF2B5EF4-FFF2-40B4-BE49-F238E27FC236}">
                <a16:creationId xmlns:a16="http://schemas.microsoft.com/office/drawing/2014/main" id="{51D188B7-EEB2-2FA2-0147-A0BED6195BA5}"/>
              </a:ext>
            </a:extLst>
          </p:cNvPr>
          <p:cNvSpPr txBox="1"/>
          <p:nvPr/>
        </p:nvSpPr>
        <p:spPr>
          <a:xfrm>
            <a:off x="6408601" y="1533765"/>
            <a:ext cx="581891" cy="523220"/>
          </a:xfrm>
          <a:prstGeom prst="rect">
            <a:avLst/>
          </a:prstGeom>
          <a:noFill/>
        </p:spPr>
        <p:txBody>
          <a:bodyPr wrap="square" rtlCol="0">
            <a:spAutoFit/>
          </a:bodyPr>
          <a:lstStyle/>
          <a:p>
            <a:pPr algn="ctr"/>
            <a:r>
              <a:rPr kumimoji="1" lang="en-US" altLang="ja-JP" sz="2800" dirty="0"/>
              <a:t>F</a:t>
            </a:r>
            <a:r>
              <a:rPr kumimoji="1" lang="en-US" altLang="ja-JP" sz="2800" baseline="30000" dirty="0"/>
              <a:t>–</a:t>
            </a:r>
            <a:endParaRPr kumimoji="1" lang="ja-JP" altLang="en-US" sz="2800"/>
          </a:p>
        </p:txBody>
      </p:sp>
      <p:sp>
        <p:nvSpPr>
          <p:cNvPr id="8" name="テキスト ボックス 7">
            <a:extLst>
              <a:ext uri="{FF2B5EF4-FFF2-40B4-BE49-F238E27FC236}">
                <a16:creationId xmlns:a16="http://schemas.microsoft.com/office/drawing/2014/main" id="{9718A5A5-2A1D-CD2D-9229-D5E8629A4D0B}"/>
              </a:ext>
            </a:extLst>
          </p:cNvPr>
          <p:cNvSpPr txBox="1"/>
          <p:nvPr/>
        </p:nvSpPr>
        <p:spPr>
          <a:xfrm>
            <a:off x="6349675" y="2929824"/>
            <a:ext cx="699742" cy="523220"/>
          </a:xfrm>
          <a:prstGeom prst="rect">
            <a:avLst/>
          </a:prstGeom>
          <a:noFill/>
        </p:spPr>
        <p:txBody>
          <a:bodyPr wrap="square" rtlCol="0">
            <a:spAutoFit/>
          </a:bodyPr>
          <a:lstStyle/>
          <a:p>
            <a:pPr algn="ctr"/>
            <a:r>
              <a:rPr kumimoji="1" lang="en-US" altLang="ja-JP" sz="2800" dirty="0"/>
              <a:t>Cl</a:t>
            </a:r>
            <a:r>
              <a:rPr kumimoji="1" lang="en-US" altLang="ja-JP" sz="2800" baseline="30000" dirty="0"/>
              <a:t>–</a:t>
            </a:r>
            <a:endParaRPr kumimoji="1" lang="ja-JP" altLang="en-US" sz="2800"/>
          </a:p>
        </p:txBody>
      </p:sp>
      <p:sp>
        <p:nvSpPr>
          <p:cNvPr id="15" name="テキスト ボックス 14">
            <a:extLst>
              <a:ext uri="{FF2B5EF4-FFF2-40B4-BE49-F238E27FC236}">
                <a16:creationId xmlns:a16="http://schemas.microsoft.com/office/drawing/2014/main" id="{470E42EB-554D-6E5C-309F-7F338A48D879}"/>
              </a:ext>
            </a:extLst>
          </p:cNvPr>
          <p:cNvSpPr txBox="1"/>
          <p:nvPr/>
        </p:nvSpPr>
        <p:spPr>
          <a:xfrm>
            <a:off x="6408601" y="4228164"/>
            <a:ext cx="581891" cy="523220"/>
          </a:xfrm>
          <a:prstGeom prst="rect">
            <a:avLst/>
          </a:prstGeom>
          <a:noFill/>
        </p:spPr>
        <p:txBody>
          <a:bodyPr wrap="square" rtlCol="0">
            <a:spAutoFit/>
          </a:bodyPr>
          <a:lstStyle/>
          <a:p>
            <a:pPr algn="ctr"/>
            <a:r>
              <a:rPr kumimoji="1" lang="en-US" altLang="ja-JP" sz="2800" dirty="0"/>
              <a:t>I</a:t>
            </a:r>
            <a:r>
              <a:rPr kumimoji="1" lang="en-US" altLang="ja-JP" sz="2800" baseline="30000" dirty="0"/>
              <a:t>–</a:t>
            </a:r>
            <a:endParaRPr kumimoji="1" lang="ja-JP" altLang="en-US" sz="2800"/>
          </a:p>
        </p:txBody>
      </p:sp>
      <p:sp>
        <p:nvSpPr>
          <p:cNvPr id="17" name="テキスト ボックス 16">
            <a:extLst>
              <a:ext uri="{FF2B5EF4-FFF2-40B4-BE49-F238E27FC236}">
                <a16:creationId xmlns:a16="http://schemas.microsoft.com/office/drawing/2014/main" id="{004A1DDA-4510-33E3-1255-6D8D9CA9B9A4}"/>
              </a:ext>
            </a:extLst>
          </p:cNvPr>
          <p:cNvSpPr txBox="1"/>
          <p:nvPr/>
        </p:nvSpPr>
        <p:spPr>
          <a:xfrm>
            <a:off x="7983262" y="1682607"/>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19" name="テキスト ボックス 18">
            <a:extLst>
              <a:ext uri="{FF2B5EF4-FFF2-40B4-BE49-F238E27FC236}">
                <a16:creationId xmlns:a16="http://schemas.microsoft.com/office/drawing/2014/main" id="{9D4A4EE1-A686-CFFB-98F3-8890FD31550B}"/>
              </a:ext>
            </a:extLst>
          </p:cNvPr>
          <p:cNvSpPr txBox="1"/>
          <p:nvPr/>
        </p:nvSpPr>
        <p:spPr>
          <a:xfrm>
            <a:off x="7983262" y="4310685"/>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p:cxnSp>
        <p:nvCxnSpPr>
          <p:cNvPr id="20" name="直線矢印コネクタ 19">
            <a:extLst>
              <a:ext uri="{FF2B5EF4-FFF2-40B4-BE49-F238E27FC236}">
                <a16:creationId xmlns:a16="http://schemas.microsoft.com/office/drawing/2014/main" id="{76EE9EC6-6C84-4FEE-7809-2A0CD72323BB}"/>
              </a:ext>
            </a:extLst>
          </p:cNvPr>
          <p:cNvCxnSpPr>
            <a:cxnSpLocks/>
          </p:cNvCxnSpPr>
          <p:nvPr/>
        </p:nvCxnSpPr>
        <p:spPr>
          <a:xfrm>
            <a:off x="7876936" y="1410358"/>
            <a:ext cx="0" cy="329578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83863"/>
      </p:ext>
    </p:extLst>
  </p:cSld>
  <p:clrMapOvr>
    <a:masterClrMapping/>
  </p:clrMapOvr>
  <mc:AlternateContent xmlns:mc="http://schemas.openxmlformats.org/markup-compatibility/2006" xmlns:p14="http://schemas.microsoft.com/office/powerpoint/2010/main">
    <mc:Choice Requires="p14">
      <p:transition spd="slow" p14:dur="2000" advTm="51922"/>
    </mc:Choice>
    <mc:Fallback xmlns="">
      <p:transition spd="slow" advTm="519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10">
            <a:extLst>
              <a:ext uri="{FF2B5EF4-FFF2-40B4-BE49-F238E27FC236}">
                <a16:creationId xmlns:a16="http://schemas.microsoft.com/office/drawing/2014/main" id="{AF56477E-2A0C-7D17-D327-F0128D323EB1}"/>
              </a:ext>
            </a:extLst>
          </p:cNvPr>
          <p:cNvPicPr>
            <a:picLocks noChangeAspect="1"/>
          </p:cNvPicPr>
          <p:nvPr/>
        </p:nvPicPr>
        <p:blipFill>
          <a:blip r:embed="rId3"/>
          <a:srcRect/>
          <a:stretch/>
        </p:blipFill>
        <p:spPr>
          <a:xfrm>
            <a:off x="261049" y="1064426"/>
            <a:ext cx="4446747" cy="3566313"/>
          </a:xfrm>
          <a:prstGeom prst="rect">
            <a:avLst/>
          </a:prstGeom>
        </p:spPr>
      </p:pic>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溶質</a:t>
            </a:r>
            <a:r>
              <a:rPr lang="en-US" altLang="ja-JP" b="1" dirty="0">
                <a:latin typeface="Hiragino Kaku Gothic Pro W3" panose="020B0300000000000000" pitchFamily="34" charset="-128"/>
                <a:ea typeface="Hiragino Kaku Gothic Pro W3" panose="020B0300000000000000" pitchFamily="34" charset="-128"/>
              </a:rPr>
              <a:t>–</a:t>
            </a:r>
            <a:r>
              <a:rPr lang="ja-JP" altLang="en-US" b="1">
                <a:latin typeface="Hiragino Kaku Gothic Pro W3" panose="020B0300000000000000" pitchFamily="34" charset="-128"/>
                <a:ea typeface="Hiragino Kaku Gothic Pro W3" panose="020B0300000000000000" pitchFamily="34" charset="-128"/>
              </a:rPr>
              <a:t>イオン間の動径分布関数</a:t>
            </a:r>
            <a:endParaRPr lang="en-US" altLang="ja-JP" b="1" dirty="0">
              <a:latin typeface="Hiragino Kaku Gothic Pro W3" panose="020B0300000000000000" pitchFamily="34" charset="-128"/>
              <a:ea typeface="Hiragino Kaku Gothic Pro W3" panose="020B0300000000000000" pitchFamily="34" charset="-128"/>
            </a:endParaRPr>
          </a:p>
        </p:txBody>
      </p:sp>
      <p:pic>
        <p:nvPicPr>
          <p:cNvPr id="2" name="コンテンツ プレースホルダー 10">
            <a:extLst>
              <a:ext uri="{FF2B5EF4-FFF2-40B4-BE49-F238E27FC236}">
                <a16:creationId xmlns:a16="http://schemas.microsoft.com/office/drawing/2014/main" id="{AED9109A-A1E9-8F90-6325-73D96D518E99}"/>
              </a:ext>
            </a:extLst>
          </p:cNvPr>
          <p:cNvPicPr>
            <a:picLocks noChangeAspect="1"/>
          </p:cNvPicPr>
          <p:nvPr/>
        </p:nvPicPr>
        <p:blipFill>
          <a:blip r:embed="rId4"/>
          <a:srcRect/>
          <a:stretch/>
        </p:blipFill>
        <p:spPr>
          <a:xfrm>
            <a:off x="4594177" y="1064426"/>
            <a:ext cx="4446747" cy="3566313"/>
          </a:xfrm>
          <a:prstGeom prst="rect">
            <a:avLst/>
          </a:prstGeom>
        </p:spPr>
      </p:pic>
      <p:sp>
        <p:nvSpPr>
          <p:cNvPr id="8" name="テキスト ボックス 7">
            <a:extLst>
              <a:ext uri="{FF2B5EF4-FFF2-40B4-BE49-F238E27FC236}">
                <a16:creationId xmlns:a16="http://schemas.microsoft.com/office/drawing/2014/main" id="{C4A0BAC7-C189-69B5-C8B3-1FEC2529EC83}"/>
              </a:ext>
            </a:extLst>
          </p:cNvPr>
          <p:cNvSpPr txBox="1"/>
          <p:nvPr/>
        </p:nvSpPr>
        <p:spPr>
          <a:xfrm>
            <a:off x="2613128" y="5065781"/>
            <a:ext cx="3917739"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ともにカチオンは</a:t>
            </a:r>
            <a:r>
              <a:rPr kumimoji="1" lang="en-US" altLang="ja-JP" sz="2400" dirty="0">
                <a:latin typeface="Hiragino Kaku Gothic Pro W3" panose="020B0300000000000000" pitchFamily="34" charset="-128"/>
                <a:ea typeface="Hiragino Kaku Gothic Pro W3" panose="020B0300000000000000" pitchFamily="34" charset="-128"/>
              </a:rPr>
              <a:t>Cs</a:t>
            </a:r>
            <a:r>
              <a:rPr kumimoji="1" lang="en-US" altLang="ja-JP" sz="2400" baseline="300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に固定</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CA0B7C1E-2CA5-918F-D7B7-E330BFB37DB2}"/>
              </a:ext>
            </a:extLst>
          </p:cNvPr>
          <p:cNvSpPr txBox="1"/>
          <p:nvPr/>
        </p:nvSpPr>
        <p:spPr>
          <a:xfrm>
            <a:off x="1743203" y="4641273"/>
            <a:ext cx="2154436"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アニオンの分布</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82F5F9BA-815F-E01A-32C0-9D6029BA1CE0}"/>
              </a:ext>
            </a:extLst>
          </p:cNvPr>
          <p:cNvSpPr txBox="1"/>
          <p:nvPr/>
        </p:nvSpPr>
        <p:spPr>
          <a:xfrm>
            <a:off x="6089786" y="4630739"/>
            <a:ext cx="1455527"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en-US" altLang="ja-JP" sz="2400" dirty="0">
                <a:latin typeface="Hiragino Kaku Gothic Pro W3" panose="020B0300000000000000" pitchFamily="34" charset="-128"/>
                <a:ea typeface="Hiragino Kaku Gothic Pro W3" panose="020B0300000000000000" pitchFamily="34" charset="-128"/>
              </a:rPr>
              <a:t>Cs</a:t>
            </a:r>
            <a:r>
              <a:rPr kumimoji="1" lang="en-US" altLang="ja-JP" sz="2400" baseline="300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の分布</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83F62167-0E4C-500F-678D-C4278913063B}"/>
              </a:ext>
            </a:extLst>
          </p:cNvPr>
          <p:cNvSpPr txBox="1"/>
          <p:nvPr/>
        </p:nvSpPr>
        <p:spPr>
          <a:xfrm>
            <a:off x="2635667" y="5845671"/>
            <a:ext cx="3872663"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アニオンからの寄与に依存</a:t>
            </a:r>
          </a:p>
        </p:txBody>
      </p:sp>
    </p:spTree>
    <p:extLst>
      <p:ext uri="{BB962C8B-B14F-4D97-AF65-F5344CB8AC3E}">
        <p14:creationId xmlns:p14="http://schemas.microsoft.com/office/powerpoint/2010/main" val="2798158384"/>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10">
            <a:extLst>
              <a:ext uri="{FF2B5EF4-FFF2-40B4-BE49-F238E27FC236}">
                <a16:creationId xmlns:a16="http://schemas.microsoft.com/office/drawing/2014/main" id="{AF56477E-2A0C-7D17-D327-F0128D323EB1}"/>
              </a:ext>
            </a:extLst>
          </p:cNvPr>
          <p:cNvPicPr>
            <a:picLocks noChangeAspect="1"/>
          </p:cNvPicPr>
          <p:nvPr/>
        </p:nvPicPr>
        <p:blipFill>
          <a:blip r:embed="rId3"/>
          <a:srcRect/>
          <a:stretch/>
        </p:blipFill>
        <p:spPr>
          <a:xfrm>
            <a:off x="155907" y="1193028"/>
            <a:ext cx="4446747" cy="3389554"/>
          </a:xfrm>
          <a:prstGeom prst="rect">
            <a:avLst/>
          </a:prstGeom>
        </p:spPr>
      </p:pic>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溶質</a:t>
            </a:r>
            <a:r>
              <a:rPr lang="en-US" altLang="ja-JP" b="1" dirty="0">
                <a:latin typeface="Hiragino Kaku Gothic Pro W3" panose="020B0300000000000000" pitchFamily="34" charset="-128"/>
                <a:ea typeface="Hiragino Kaku Gothic Pro W3" panose="020B0300000000000000" pitchFamily="34" charset="-128"/>
              </a:rPr>
              <a:t>–</a:t>
            </a:r>
            <a:r>
              <a:rPr lang="ja-JP" altLang="en-US" b="1">
                <a:latin typeface="Hiragino Kaku Gothic Pro W3" panose="020B0300000000000000" pitchFamily="34" charset="-128"/>
                <a:ea typeface="Hiragino Kaku Gothic Pro W3" panose="020B0300000000000000" pitchFamily="34" charset="-128"/>
              </a:rPr>
              <a:t>イオン間の動径分布関数</a:t>
            </a:r>
            <a:endParaRPr lang="en-US" altLang="ja-JP" b="1" dirty="0">
              <a:latin typeface="Hiragino Kaku Gothic Pro W3" panose="020B0300000000000000" pitchFamily="34" charset="-128"/>
              <a:ea typeface="Hiragino Kaku Gothic Pro W3" panose="020B0300000000000000" pitchFamily="34" charset="-128"/>
            </a:endParaRPr>
          </a:p>
        </p:txBody>
      </p:sp>
      <p:pic>
        <p:nvPicPr>
          <p:cNvPr id="2" name="コンテンツ プレースホルダー 10">
            <a:extLst>
              <a:ext uri="{FF2B5EF4-FFF2-40B4-BE49-F238E27FC236}">
                <a16:creationId xmlns:a16="http://schemas.microsoft.com/office/drawing/2014/main" id="{AED9109A-A1E9-8F90-6325-73D96D518E99}"/>
              </a:ext>
            </a:extLst>
          </p:cNvPr>
          <p:cNvPicPr>
            <a:picLocks noChangeAspect="1"/>
          </p:cNvPicPr>
          <p:nvPr/>
        </p:nvPicPr>
        <p:blipFill>
          <a:blip r:embed="rId4"/>
          <a:srcRect/>
          <a:stretch/>
        </p:blipFill>
        <p:spPr>
          <a:xfrm>
            <a:off x="4654135" y="1193028"/>
            <a:ext cx="4446747" cy="3389554"/>
          </a:xfrm>
          <a:prstGeom prst="rect">
            <a:avLst/>
          </a:prstGeom>
        </p:spPr>
      </p:pic>
      <p:sp>
        <p:nvSpPr>
          <p:cNvPr id="8" name="テキスト ボックス 7">
            <a:extLst>
              <a:ext uri="{FF2B5EF4-FFF2-40B4-BE49-F238E27FC236}">
                <a16:creationId xmlns:a16="http://schemas.microsoft.com/office/drawing/2014/main" id="{C4A0BAC7-C189-69B5-C8B3-1FEC2529EC83}"/>
              </a:ext>
            </a:extLst>
          </p:cNvPr>
          <p:cNvSpPr txBox="1"/>
          <p:nvPr/>
        </p:nvSpPr>
        <p:spPr>
          <a:xfrm>
            <a:off x="2767827" y="5084617"/>
            <a:ext cx="3879934" cy="415636"/>
          </a:xfrm>
          <a:prstGeom prst="rect">
            <a:avLst/>
          </a:prstGeom>
        </p:spPr>
        <p:txBody>
          <a:bodyPr vert="horz" wrap="none" lIns="0" tIns="0" rIns="0" bIns="0" rtlCol="0">
            <a:no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ともにカチオンは</a:t>
            </a:r>
            <a:r>
              <a:rPr kumimoji="1" lang="en-US" altLang="ja-JP" sz="2400" dirty="0">
                <a:latin typeface="Hiragino Kaku Gothic Pro W3" panose="020B0300000000000000" pitchFamily="34" charset="-128"/>
                <a:ea typeface="Hiragino Kaku Gothic Pro W3" panose="020B0300000000000000" pitchFamily="34" charset="-128"/>
              </a:rPr>
              <a:t>Cl</a:t>
            </a:r>
            <a:r>
              <a:rPr kumimoji="1" lang="en-US" altLang="ja-JP" sz="2400" baseline="300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に固定</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CA0B7C1E-2CA5-918F-D7B7-E330BFB37DB2}"/>
              </a:ext>
            </a:extLst>
          </p:cNvPr>
          <p:cNvSpPr txBox="1"/>
          <p:nvPr/>
        </p:nvSpPr>
        <p:spPr>
          <a:xfrm>
            <a:off x="1844240" y="4664424"/>
            <a:ext cx="1301638"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en-US" altLang="ja-JP" sz="2400" dirty="0">
                <a:latin typeface="Hiragino Kaku Gothic Pro W3" panose="020B0300000000000000" pitchFamily="34" charset="-128"/>
                <a:ea typeface="Hiragino Kaku Gothic Pro W3" panose="020B0300000000000000" pitchFamily="34" charset="-128"/>
              </a:rPr>
              <a:t>Cl</a:t>
            </a:r>
            <a:r>
              <a:rPr kumimoji="1" lang="en-US" altLang="ja-JP" sz="2400" baseline="300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の分布</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82F5F9BA-815F-E01A-32C0-9D6029BA1CE0}"/>
              </a:ext>
            </a:extLst>
          </p:cNvPr>
          <p:cNvSpPr txBox="1"/>
          <p:nvPr/>
        </p:nvSpPr>
        <p:spPr>
          <a:xfrm>
            <a:off x="5813095" y="4641272"/>
            <a:ext cx="2008909" cy="415636"/>
          </a:xfrm>
          <a:prstGeom prst="rect">
            <a:avLst/>
          </a:prstGeom>
        </p:spPr>
        <p:txBody>
          <a:bodyPr vert="horz" wrap="none" lIns="0" tIns="0" rIns="0" bIns="0" rtlCol="0">
            <a:normAutofit/>
          </a:bodyPr>
          <a:lstStyle/>
          <a:p>
            <a:pPr marL="0" indent="0" algn="l">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カチオンの分布</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5586A35-BDDB-0048-FAF3-921FE5260FB8}"/>
              </a:ext>
            </a:extLst>
          </p:cNvPr>
          <p:cNvSpPr txBox="1"/>
          <p:nvPr/>
        </p:nvSpPr>
        <p:spPr>
          <a:xfrm>
            <a:off x="-1" y="5974579"/>
            <a:ext cx="9144000" cy="702981"/>
          </a:xfrm>
          <a:prstGeom prst="rect">
            <a:avLst/>
          </a:prstGeom>
        </p:spPr>
        <p:txBody>
          <a:bodyPr vert="horz" wrap="none" lIns="0" tIns="0" rIns="0" bIns="0" rtlCol="0">
            <a:noAutofit/>
          </a:bodyPr>
          <a:lstStyle/>
          <a:p>
            <a:pPr marL="0" indent="0" algn="ctr">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溶質</a:t>
            </a:r>
            <a:r>
              <a:rPr kumimoji="1" lang="en-US" altLang="ja-JP" sz="24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カチオンの分布は溶質</a:t>
            </a:r>
            <a:r>
              <a:rPr kumimoji="1" lang="en-US" altLang="ja-JP" sz="24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アニオンの分布と</a:t>
            </a:r>
            <a:endParaRPr kumimoji="1" lang="en-US" altLang="ja-JP" sz="2400" dirty="0">
              <a:latin typeface="Hiragino Kaku Gothic Pro W3" panose="020B0300000000000000" pitchFamily="34" charset="-128"/>
              <a:ea typeface="Hiragino Kaku Gothic Pro W3" panose="020B0300000000000000" pitchFamily="34" charset="-128"/>
            </a:endParaRPr>
          </a:p>
          <a:p>
            <a:pPr marL="0" indent="0" algn="ctr">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比べて変化が少ない</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625646439"/>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B3D2C05-2620-EB33-6226-802A301CE0F1}"/>
              </a:ext>
            </a:extLst>
          </p:cNvPr>
          <p:cNvSpPr>
            <a:spLocks noGrp="1"/>
          </p:cNvSpPr>
          <p:nvPr>
            <p:ph type="title"/>
          </p:nvPr>
        </p:nvSpPr>
        <p:spPr/>
        <p:txBody>
          <a:bodyPr>
            <a:normAutofit fontScale="90000"/>
          </a:bodyPr>
          <a:lstStyle/>
          <a:p>
            <a:r>
              <a:rPr kumimoji="1" lang="ja-JP" altLang="en-US"/>
              <a:t>水の構造形成・破壊</a:t>
            </a:r>
          </a:p>
        </p:txBody>
      </p:sp>
      <p:pic>
        <p:nvPicPr>
          <p:cNvPr id="19" name="図 18">
            <a:extLst>
              <a:ext uri="{FF2B5EF4-FFF2-40B4-BE49-F238E27FC236}">
                <a16:creationId xmlns:a16="http://schemas.microsoft.com/office/drawing/2014/main" id="{06CF8B77-E43B-5D73-58C9-0860C31B8E43}"/>
              </a:ext>
            </a:extLst>
          </p:cNvPr>
          <p:cNvPicPr>
            <a:picLocks noChangeAspect="1"/>
          </p:cNvPicPr>
          <p:nvPr/>
        </p:nvPicPr>
        <p:blipFill>
          <a:blip r:embed="rId3"/>
          <a:srcRect/>
          <a:stretch/>
        </p:blipFill>
        <p:spPr>
          <a:xfrm>
            <a:off x="158236" y="889938"/>
            <a:ext cx="6559622" cy="5394207"/>
          </a:xfrm>
          <a:prstGeom prst="rect">
            <a:avLst/>
          </a:prstGeom>
        </p:spPr>
      </p:pic>
      <p:grpSp>
        <p:nvGrpSpPr>
          <p:cNvPr id="89" name="グループ化 88">
            <a:extLst>
              <a:ext uri="{FF2B5EF4-FFF2-40B4-BE49-F238E27FC236}">
                <a16:creationId xmlns:a16="http://schemas.microsoft.com/office/drawing/2014/main" id="{8F7DB5F3-8942-64FF-7787-ADDFAC1A5273}"/>
              </a:ext>
            </a:extLst>
          </p:cNvPr>
          <p:cNvGrpSpPr/>
          <p:nvPr/>
        </p:nvGrpSpPr>
        <p:grpSpPr>
          <a:xfrm>
            <a:off x="6528835" y="910635"/>
            <a:ext cx="2212939" cy="2790191"/>
            <a:chOff x="6752784" y="1848190"/>
            <a:chExt cx="2212939" cy="2790191"/>
          </a:xfrm>
        </p:grpSpPr>
        <p:grpSp>
          <p:nvGrpSpPr>
            <p:cNvPr id="17" name="グループ化 16">
              <a:extLst>
                <a:ext uri="{FF2B5EF4-FFF2-40B4-BE49-F238E27FC236}">
                  <a16:creationId xmlns:a16="http://schemas.microsoft.com/office/drawing/2014/main" id="{353D9443-21A6-E8A5-C16D-B666705DBA44}"/>
                </a:ext>
              </a:extLst>
            </p:cNvPr>
            <p:cNvGrpSpPr>
              <a:grpSpLocks noChangeAspect="1"/>
            </p:cNvGrpSpPr>
            <p:nvPr/>
          </p:nvGrpSpPr>
          <p:grpSpPr>
            <a:xfrm rot="16908676">
              <a:off x="7314474" y="2406814"/>
              <a:ext cx="614999" cy="393510"/>
              <a:chOff x="681706" y="1669199"/>
              <a:chExt cx="1439780" cy="921250"/>
            </a:xfrm>
          </p:grpSpPr>
          <p:sp>
            <p:nvSpPr>
              <p:cNvPr id="10" name="正方形/長方形 9">
                <a:extLst>
                  <a:ext uri="{FF2B5EF4-FFF2-40B4-BE49-F238E27FC236}">
                    <a16:creationId xmlns:a16="http://schemas.microsoft.com/office/drawing/2014/main" id="{0055C67D-E4CE-AF95-8A78-975296694475}"/>
                  </a:ext>
                </a:extLst>
              </p:cNvPr>
              <p:cNvSpPr/>
              <p:nvPr/>
            </p:nvSpPr>
            <p:spPr>
              <a:xfrm rot="4930547">
                <a:off x="1161547" y="160204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7AFB2D5-93E8-1A07-F55D-E1CF27DF6EE4}"/>
                  </a:ext>
                </a:extLst>
              </p:cNvPr>
              <p:cNvSpPr/>
              <p:nvPr/>
            </p:nvSpPr>
            <p:spPr>
              <a:xfrm rot="8532911">
                <a:off x="1710687" y="180741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F3F71CC5-15F1-8E84-8CD5-CBE3A2D595D3}"/>
                  </a:ext>
                </a:extLst>
              </p:cNvPr>
              <p:cNvSpPr/>
              <p:nvPr/>
            </p:nvSpPr>
            <p:spPr>
              <a:xfrm rot="1330632">
                <a:off x="681706" y="1776250"/>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94C304BD-6EB1-9D4F-BB45-C7213F40EC4F}"/>
                  </a:ext>
                </a:extLst>
              </p:cNvPr>
              <p:cNvSpPr/>
              <p:nvPr/>
            </p:nvSpPr>
            <p:spPr>
              <a:xfrm rot="1330632">
                <a:off x="1767066" y="2218674"/>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CDDAA59-2E72-B95C-8EEB-57A54F538509}"/>
                  </a:ext>
                </a:extLst>
              </p:cNvPr>
              <p:cNvSpPr/>
              <p:nvPr/>
            </p:nvSpPr>
            <p:spPr>
              <a:xfrm rot="1330632">
                <a:off x="1358194" y="1669199"/>
                <a:ext cx="354420" cy="371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円/楕円 19">
              <a:extLst>
                <a:ext uri="{FF2B5EF4-FFF2-40B4-BE49-F238E27FC236}">
                  <a16:creationId xmlns:a16="http://schemas.microsoft.com/office/drawing/2014/main" id="{79457A2E-6A4D-D47F-DD83-C3503C3F244A}"/>
                </a:ext>
              </a:extLst>
            </p:cNvPr>
            <p:cNvSpPr/>
            <p:nvPr/>
          </p:nvSpPr>
          <p:spPr>
            <a:xfrm>
              <a:off x="7283416" y="3082446"/>
              <a:ext cx="411947" cy="4321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bIns="144000" rtlCol="0" anchor="ctr"/>
            <a:lstStyle/>
            <a:p>
              <a:pPr algn="ctr"/>
              <a:r>
                <a:rPr kumimoji="1" lang="en-US" altLang="ja-JP" sz="3600" dirty="0"/>
                <a:t>–</a:t>
              </a:r>
              <a:endParaRPr kumimoji="1" lang="ja-JP" altLang="en-US" sz="3600"/>
            </a:p>
          </p:txBody>
        </p:sp>
        <p:grpSp>
          <p:nvGrpSpPr>
            <p:cNvPr id="27" name="グループ化 26">
              <a:extLst>
                <a:ext uri="{FF2B5EF4-FFF2-40B4-BE49-F238E27FC236}">
                  <a16:creationId xmlns:a16="http://schemas.microsoft.com/office/drawing/2014/main" id="{E9A027E5-4DAA-CD2C-1576-C6E9F41C760D}"/>
                </a:ext>
              </a:extLst>
            </p:cNvPr>
            <p:cNvGrpSpPr>
              <a:grpSpLocks noChangeAspect="1"/>
            </p:cNvGrpSpPr>
            <p:nvPr/>
          </p:nvGrpSpPr>
          <p:grpSpPr>
            <a:xfrm rot="739876">
              <a:off x="6752784" y="1953128"/>
              <a:ext cx="614999" cy="393510"/>
              <a:chOff x="681706" y="1669199"/>
              <a:chExt cx="1439780" cy="921250"/>
            </a:xfrm>
          </p:grpSpPr>
          <p:sp>
            <p:nvSpPr>
              <p:cNvPr id="28" name="正方形/長方形 27">
                <a:extLst>
                  <a:ext uri="{FF2B5EF4-FFF2-40B4-BE49-F238E27FC236}">
                    <a16:creationId xmlns:a16="http://schemas.microsoft.com/office/drawing/2014/main" id="{462B67EA-58A9-6487-114D-ED8D8E892B6E}"/>
                  </a:ext>
                </a:extLst>
              </p:cNvPr>
              <p:cNvSpPr/>
              <p:nvPr/>
            </p:nvSpPr>
            <p:spPr>
              <a:xfrm rot="4930547">
                <a:off x="1161547" y="160204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3E8E9C-BEE2-B7D1-575B-11ED8B6E127E}"/>
                  </a:ext>
                </a:extLst>
              </p:cNvPr>
              <p:cNvSpPr/>
              <p:nvPr/>
            </p:nvSpPr>
            <p:spPr>
              <a:xfrm rot="8532911">
                <a:off x="1710687" y="180741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E54E058D-3967-0437-7D32-C99501B2E3BA}"/>
                  </a:ext>
                </a:extLst>
              </p:cNvPr>
              <p:cNvSpPr/>
              <p:nvPr/>
            </p:nvSpPr>
            <p:spPr>
              <a:xfrm rot="1330632">
                <a:off x="681706" y="1776250"/>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8AF185B5-B2B5-764D-E7C2-CA6B5ED4D3A3}"/>
                  </a:ext>
                </a:extLst>
              </p:cNvPr>
              <p:cNvSpPr/>
              <p:nvPr/>
            </p:nvSpPr>
            <p:spPr>
              <a:xfrm rot="1330632">
                <a:off x="1767066" y="2218674"/>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EAD2EC9D-4773-C443-31F0-71110C9BC32A}"/>
                  </a:ext>
                </a:extLst>
              </p:cNvPr>
              <p:cNvSpPr/>
              <p:nvPr/>
            </p:nvSpPr>
            <p:spPr>
              <a:xfrm rot="1330632">
                <a:off x="1358194" y="1669199"/>
                <a:ext cx="354420" cy="371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D53BAAD6-EFE9-C8A6-F264-0EBFE0ECED73}"/>
                </a:ext>
              </a:extLst>
            </p:cNvPr>
            <p:cNvGrpSpPr>
              <a:grpSpLocks noChangeAspect="1"/>
            </p:cNvGrpSpPr>
            <p:nvPr/>
          </p:nvGrpSpPr>
          <p:grpSpPr>
            <a:xfrm rot="11015698">
              <a:off x="7759883" y="1848190"/>
              <a:ext cx="614999" cy="393510"/>
              <a:chOff x="681706" y="1669199"/>
              <a:chExt cx="1439780" cy="921250"/>
            </a:xfrm>
          </p:grpSpPr>
          <p:sp>
            <p:nvSpPr>
              <p:cNvPr id="34" name="正方形/長方形 33">
                <a:extLst>
                  <a:ext uri="{FF2B5EF4-FFF2-40B4-BE49-F238E27FC236}">
                    <a16:creationId xmlns:a16="http://schemas.microsoft.com/office/drawing/2014/main" id="{DC5BADAA-CA34-C315-FB79-85D1503E9865}"/>
                  </a:ext>
                </a:extLst>
              </p:cNvPr>
              <p:cNvSpPr/>
              <p:nvPr/>
            </p:nvSpPr>
            <p:spPr>
              <a:xfrm rot="4930547">
                <a:off x="1161547" y="160204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DD4FAABA-6706-A834-815B-58855ADF7E07}"/>
                  </a:ext>
                </a:extLst>
              </p:cNvPr>
              <p:cNvSpPr/>
              <p:nvPr/>
            </p:nvSpPr>
            <p:spPr>
              <a:xfrm rot="8532911">
                <a:off x="1710687" y="180741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EF734A5F-AC5F-F171-3CFE-0315AC5DC50C}"/>
                  </a:ext>
                </a:extLst>
              </p:cNvPr>
              <p:cNvSpPr/>
              <p:nvPr/>
            </p:nvSpPr>
            <p:spPr>
              <a:xfrm rot="1330632">
                <a:off x="681706" y="1776250"/>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C07D8F1F-77E4-BAE1-CF86-DE78E03B4C96}"/>
                  </a:ext>
                </a:extLst>
              </p:cNvPr>
              <p:cNvSpPr/>
              <p:nvPr/>
            </p:nvSpPr>
            <p:spPr>
              <a:xfrm rot="1330632">
                <a:off x="1767066" y="2218674"/>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80BDEBD2-6875-344C-8F70-90D66035D88E}"/>
                  </a:ext>
                </a:extLst>
              </p:cNvPr>
              <p:cNvSpPr/>
              <p:nvPr/>
            </p:nvSpPr>
            <p:spPr>
              <a:xfrm rot="1330632">
                <a:off x="1358194" y="1669199"/>
                <a:ext cx="354420" cy="371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255C6531-5EC2-60F7-A89D-ACB39E570502}"/>
                </a:ext>
              </a:extLst>
            </p:cNvPr>
            <p:cNvGrpSpPr>
              <a:grpSpLocks noChangeAspect="1"/>
            </p:cNvGrpSpPr>
            <p:nvPr/>
          </p:nvGrpSpPr>
          <p:grpSpPr>
            <a:xfrm rot="21179551">
              <a:off x="7445467" y="4244871"/>
              <a:ext cx="614999" cy="393510"/>
              <a:chOff x="681706" y="1669199"/>
              <a:chExt cx="1439780" cy="921250"/>
            </a:xfrm>
          </p:grpSpPr>
          <p:sp>
            <p:nvSpPr>
              <p:cNvPr id="40" name="正方形/長方形 39">
                <a:extLst>
                  <a:ext uri="{FF2B5EF4-FFF2-40B4-BE49-F238E27FC236}">
                    <a16:creationId xmlns:a16="http://schemas.microsoft.com/office/drawing/2014/main" id="{2C6D9489-2051-E826-7E62-002404F7BF4E}"/>
                  </a:ext>
                </a:extLst>
              </p:cNvPr>
              <p:cNvSpPr/>
              <p:nvPr/>
            </p:nvSpPr>
            <p:spPr>
              <a:xfrm rot="4930547">
                <a:off x="1161547" y="160204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E935B40-B873-245C-1F9F-9674B931879F}"/>
                  </a:ext>
                </a:extLst>
              </p:cNvPr>
              <p:cNvSpPr/>
              <p:nvPr/>
            </p:nvSpPr>
            <p:spPr>
              <a:xfrm rot="8532911">
                <a:off x="1710687" y="180741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5C7AF800-A30B-9BBB-CF6F-A84A230C6A4C}"/>
                  </a:ext>
                </a:extLst>
              </p:cNvPr>
              <p:cNvSpPr/>
              <p:nvPr/>
            </p:nvSpPr>
            <p:spPr>
              <a:xfrm rot="1330632">
                <a:off x="681706" y="1776250"/>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CB7C5D95-3CCB-CF0F-1067-C39F6C831D4E}"/>
                  </a:ext>
                </a:extLst>
              </p:cNvPr>
              <p:cNvSpPr/>
              <p:nvPr/>
            </p:nvSpPr>
            <p:spPr>
              <a:xfrm rot="1330632">
                <a:off x="1767066" y="2218674"/>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82D272D0-99FB-753D-AC76-F1CFB73FCD3E}"/>
                  </a:ext>
                </a:extLst>
              </p:cNvPr>
              <p:cNvSpPr/>
              <p:nvPr/>
            </p:nvSpPr>
            <p:spPr>
              <a:xfrm rot="1330632">
                <a:off x="1358194" y="1669199"/>
                <a:ext cx="354420" cy="371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445386A1-DEE9-9A75-55A3-447B29F1E9ED}"/>
                </a:ext>
              </a:extLst>
            </p:cNvPr>
            <p:cNvGrpSpPr>
              <a:grpSpLocks noChangeAspect="1"/>
            </p:cNvGrpSpPr>
            <p:nvPr/>
          </p:nvGrpSpPr>
          <p:grpSpPr>
            <a:xfrm rot="21143069">
              <a:off x="8350724" y="3500364"/>
              <a:ext cx="614999" cy="393510"/>
              <a:chOff x="681706" y="1669199"/>
              <a:chExt cx="1439780" cy="921250"/>
            </a:xfrm>
          </p:grpSpPr>
          <p:sp>
            <p:nvSpPr>
              <p:cNvPr id="46" name="正方形/長方形 45">
                <a:extLst>
                  <a:ext uri="{FF2B5EF4-FFF2-40B4-BE49-F238E27FC236}">
                    <a16:creationId xmlns:a16="http://schemas.microsoft.com/office/drawing/2014/main" id="{6CB2039E-56F0-B27E-56C5-F4A562749C3C}"/>
                  </a:ext>
                </a:extLst>
              </p:cNvPr>
              <p:cNvSpPr/>
              <p:nvPr/>
            </p:nvSpPr>
            <p:spPr>
              <a:xfrm rot="4930547">
                <a:off x="1161547" y="160204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F6877F3E-71F2-34B7-65BC-1EC290163DA0}"/>
                  </a:ext>
                </a:extLst>
              </p:cNvPr>
              <p:cNvSpPr/>
              <p:nvPr/>
            </p:nvSpPr>
            <p:spPr>
              <a:xfrm rot="8532911">
                <a:off x="1710687" y="180741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a:extLst>
                  <a:ext uri="{FF2B5EF4-FFF2-40B4-BE49-F238E27FC236}">
                    <a16:creationId xmlns:a16="http://schemas.microsoft.com/office/drawing/2014/main" id="{863F95D9-E6D7-A930-C839-D7502D0BDC49}"/>
                  </a:ext>
                </a:extLst>
              </p:cNvPr>
              <p:cNvSpPr/>
              <p:nvPr/>
            </p:nvSpPr>
            <p:spPr>
              <a:xfrm rot="1330632">
                <a:off x="681706" y="1776250"/>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a:extLst>
                  <a:ext uri="{FF2B5EF4-FFF2-40B4-BE49-F238E27FC236}">
                    <a16:creationId xmlns:a16="http://schemas.microsoft.com/office/drawing/2014/main" id="{E4DCF484-581A-122A-9A69-CEC49B12FA00}"/>
                  </a:ext>
                </a:extLst>
              </p:cNvPr>
              <p:cNvSpPr/>
              <p:nvPr/>
            </p:nvSpPr>
            <p:spPr>
              <a:xfrm rot="1330632">
                <a:off x="1767066" y="2218674"/>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a:extLst>
                  <a:ext uri="{FF2B5EF4-FFF2-40B4-BE49-F238E27FC236}">
                    <a16:creationId xmlns:a16="http://schemas.microsoft.com/office/drawing/2014/main" id="{3210788D-90DF-9D2B-950E-E50A6A3F7D12}"/>
                  </a:ext>
                </a:extLst>
              </p:cNvPr>
              <p:cNvSpPr/>
              <p:nvPr/>
            </p:nvSpPr>
            <p:spPr>
              <a:xfrm rot="1330632">
                <a:off x="1358194" y="1669199"/>
                <a:ext cx="354420" cy="371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8F2BE26-3569-8171-6F89-EC11CA03E68F}"/>
                </a:ext>
              </a:extLst>
            </p:cNvPr>
            <p:cNvGrpSpPr>
              <a:grpSpLocks noChangeAspect="1"/>
            </p:cNvGrpSpPr>
            <p:nvPr/>
          </p:nvGrpSpPr>
          <p:grpSpPr>
            <a:xfrm rot="3793759">
              <a:off x="7638581" y="3503438"/>
              <a:ext cx="614999" cy="393510"/>
              <a:chOff x="681706" y="1669199"/>
              <a:chExt cx="1439780" cy="921250"/>
            </a:xfrm>
          </p:grpSpPr>
          <p:sp>
            <p:nvSpPr>
              <p:cNvPr id="52" name="正方形/長方形 51">
                <a:extLst>
                  <a:ext uri="{FF2B5EF4-FFF2-40B4-BE49-F238E27FC236}">
                    <a16:creationId xmlns:a16="http://schemas.microsoft.com/office/drawing/2014/main" id="{E0F574B7-6E1F-587C-9D5C-8A5C10EAFAE5}"/>
                  </a:ext>
                </a:extLst>
              </p:cNvPr>
              <p:cNvSpPr/>
              <p:nvPr/>
            </p:nvSpPr>
            <p:spPr>
              <a:xfrm rot="4930547">
                <a:off x="1161547" y="160204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DA8DA111-60ED-731F-2BDC-A33B9951382A}"/>
                  </a:ext>
                </a:extLst>
              </p:cNvPr>
              <p:cNvSpPr/>
              <p:nvPr/>
            </p:nvSpPr>
            <p:spPr>
              <a:xfrm rot="8532911">
                <a:off x="1710687" y="1807418"/>
                <a:ext cx="58308" cy="644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BF9D6A1A-790D-B229-EE3D-2B9D1E9C26DB}"/>
                  </a:ext>
                </a:extLst>
              </p:cNvPr>
              <p:cNvSpPr/>
              <p:nvPr/>
            </p:nvSpPr>
            <p:spPr>
              <a:xfrm rot="1330632">
                <a:off x="681706" y="1776250"/>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a:extLst>
                  <a:ext uri="{FF2B5EF4-FFF2-40B4-BE49-F238E27FC236}">
                    <a16:creationId xmlns:a16="http://schemas.microsoft.com/office/drawing/2014/main" id="{716D517B-3989-C2BA-25E6-174E1986E3A2}"/>
                  </a:ext>
                </a:extLst>
              </p:cNvPr>
              <p:cNvSpPr/>
              <p:nvPr/>
            </p:nvSpPr>
            <p:spPr>
              <a:xfrm rot="1330632">
                <a:off x="1767066" y="2218674"/>
                <a:ext cx="354420" cy="3717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4B92B2AD-E575-DF9A-9DB7-61E3D4F5288C}"/>
                  </a:ext>
                </a:extLst>
              </p:cNvPr>
              <p:cNvSpPr/>
              <p:nvPr/>
            </p:nvSpPr>
            <p:spPr>
              <a:xfrm rot="1330632">
                <a:off x="1358194" y="1669199"/>
                <a:ext cx="354420" cy="371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F53D6461-0232-C1F5-405E-08845EA90530}"/>
                </a:ext>
              </a:extLst>
            </p:cNvPr>
            <p:cNvCxnSpPr>
              <a:cxnSpLocks/>
            </p:cNvCxnSpPr>
            <p:nvPr/>
          </p:nvCxnSpPr>
          <p:spPr>
            <a:xfrm>
              <a:off x="7689429" y="3372447"/>
              <a:ext cx="153964" cy="65051"/>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79942E-ADCD-29B9-D50C-92420251EB67}"/>
                </a:ext>
              </a:extLst>
            </p:cNvPr>
            <p:cNvCxnSpPr>
              <a:cxnSpLocks/>
            </p:cNvCxnSpPr>
            <p:nvPr/>
          </p:nvCxnSpPr>
          <p:spPr>
            <a:xfrm flipV="1">
              <a:off x="8168275" y="3677972"/>
              <a:ext cx="142842" cy="2039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CF7BE2F-E763-6BB9-F183-E9701DBC8EB1}"/>
                </a:ext>
              </a:extLst>
            </p:cNvPr>
            <p:cNvCxnSpPr>
              <a:cxnSpLocks/>
            </p:cNvCxnSpPr>
            <p:nvPr/>
          </p:nvCxnSpPr>
          <p:spPr>
            <a:xfrm flipV="1">
              <a:off x="7826360" y="4057952"/>
              <a:ext cx="82851" cy="17342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3736B7F-FB6D-3E04-E448-3F5F8E8821C9}"/>
                </a:ext>
              </a:extLst>
            </p:cNvPr>
            <p:cNvCxnSpPr>
              <a:cxnSpLocks/>
            </p:cNvCxnSpPr>
            <p:nvPr/>
          </p:nvCxnSpPr>
          <p:spPr>
            <a:xfrm flipH="1">
              <a:off x="7496519" y="2892701"/>
              <a:ext cx="7896" cy="19083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855E0FF-24B3-E956-CF51-3498F579ED3A}"/>
                </a:ext>
              </a:extLst>
            </p:cNvPr>
            <p:cNvCxnSpPr>
              <a:cxnSpLocks/>
            </p:cNvCxnSpPr>
            <p:nvPr/>
          </p:nvCxnSpPr>
          <p:spPr>
            <a:xfrm flipV="1">
              <a:off x="7854515" y="2244749"/>
              <a:ext cx="86229" cy="8707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10AE118-139C-A436-AEC2-BA7F7160B076}"/>
                </a:ext>
              </a:extLst>
            </p:cNvPr>
            <p:cNvCxnSpPr>
              <a:cxnSpLocks/>
              <a:endCxn id="31" idx="6"/>
            </p:cNvCxnSpPr>
            <p:nvPr/>
          </p:nvCxnSpPr>
          <p:spPr>
            <a:xfrm flipH="1" flipV="1">
              <a:off x="7324054" y="2356918"/>
              <a:ext cx="105936" cy="10475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78" name="テキスト ボックス 77">
            <a:extLst>
              <a:ext uri="{FF2B5EF4-FFF2-40B4-BE49-F238E27FC236}">
                <a16:creationId xmlns:a16="http://schemas.microsoft.com/office/drawing/2014/main" id="{09EDFD3C-00D0-1CFE-8FA1-B3A514A36069}"/>
              </a:ext>
            </a:extLst>
          </p:cNvPr>
          <p:cNvSpPr txBox="1"/>
          <p:nvPr/>
        </p:nvSpPr>
        <p:spPr>
          <a:xfrm>
            <a:off x="7016485" y="4684084"/>
            <a:ext cx="581891" cy="382002"/>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79" name="テキスト ボックス 78">
            <a:extLst>
              <a:ext uri="{FF2B5EF4-FFF2-40B4-BE49-F238E27FC236}">
                <a16:creationId xmlns:a16="http://schemas.microsoft.com/office/drawing/2014/main" id="{0082268F-6023-B7BD-5117-6A575A6694C3}"/>
              </a:ext>
            </a:extLst>
          </p:cNvPr>
          <p:cNvSpPr txBox="1"/>
          <p:nvPr/>
        </p:nvSpPr>
        <p:spPr>
          <a:xfrm>
            <a:off x="6957560" y="5507825"/>
            <a:ext cx="699742" cy="382002"/>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80" name="テキスト ボックス 79">
            <a:extLst>
              <a:ext uri="{FF2B5EF4-FFF2-40B4-BE49-F238E27FC236}">
                <a16:creationId xmlns:a16="http://schemas.microsoft.com/office/drawing/2014/main" id="{9E205BE4-4F6D-9A2A-409C-C2C5B9D4FA5F}"/>
              </a:ext>
            </a:extLst>
          </p:cNvPr>
          <p:cNvSpPr txBox="1"/>
          <p:nvPr/>
        </p:nvSpPr>
        <p:spPr>
          <a:xfrm>
            <a:off x="7021466" y="5957914"/>
            <a:ext cx="581891" cy="382002"/>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84" name="テキスト ボックス 83">
            <a:extLst>
              <a:ext uri="{FF2B5EF4-FFF2-40B4-BE49-F238E27FC236}">
                <a16:creationId xmlns:a16="http://schemas.microsoft.com/office/drawing/2014/main" id="{248486C2-62DD-0E03-0BFA-5EE7A634FE44}"/>
              </a:ext>
            </a:extLst>
          </p:cNvPr>
          <p:cNvSpPr txBox="1"/>
          <p:nvPr/>
        </p:nvSpPr>
        <p:spPr>
          <a:xfrm>
            <a:off x="7115547" y="3783217"/>
            <a:ext cx="1082348" cy="254668"/>
          </a:xfrm>
          <a:prstGeom prst="rect">
            <a:avLst/>
          </a:prstGeom>
          <a:noFill/>
        </p:spPr>
        <p:txBody>
          <a:bodyPr wrap="none" rtlCol="0">
            <a:spAutoFit/>
          </a:bodyPr>
          <a:lstStyle/>
          <a:p>
            <a:pPr algn="ctr"/>
            <a:r>
              <a:rPr kumimoji="1" lang="ja-JP" altLang="en-US" sz="1400">
                <a:latin typeface="Hiragino Kaku Gothic Pro W3" panose="020B0300000000000000" pitchFamily="34" charset="-128"/>
                <a:ea typeface="Hiragino Kaku Gothic Pro W3" panose="020B0300000000000000" pitchFamily="34" charset="-128"/>
              </a:rPr>
              <a:t>イオン半径</a:t>
            </a:r>
          </a:p>
        </p:txBody>
      </p:sp>
      <p:cxnSp>
        <p:nvCxnSpPr>
          <p:cNvPr id="86" name="直線矢印コネクタ 85">
            <a:extLst>
              <a:ext uri="{FF2B5EF4-FFF2-40B4-BE49-F238E27FC236}">
                <a16:creationId xmlns:a16="http://schemas.microsoft.com/office/drawing/2014/main" id="{5B47C759-BDE0-36F2-2CBC-097469A182AF}"/>
              </a:ext>
            </a:extLst>
          </p:cNvPr>
          <p:cNvCxnSpPr>
            <a:cxnSpLocks/>
          </p:cNvCxnSpPr>
          <p:nvPr/>
        </p:nvCxnSpPr>
        <p:spPr>
          <a:xfrm>
            <a:off x="7664276" y="4389539"/>
            <a:ext cx="0" cy="195037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DD6AA84B-3AED-65DA-4ECA-57282F726E10}"/>
              </a:ext>
            </a:extLst>
          </p:cNvPr>
          <p:cNvSpPr txBox="1"/>
          <p:nvPr/>
        </p:nvSpPr>
        <p:spPr>
          <a:xfrm>
            <a:off x="7511300" y="4002337"/>
            <a:ext cx="307777" cy="30560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t>小</a:t>
            </a:r>
            <a:endParaRPr kumimoji="1" lang="ja-JP" altLang="en-US" sz="2400" dirty="0"/>
          </a:p>
        </p:txBody>
      </p:sp>
      <p:sp>
        <p:nvSpPr>
          <p:cNvPr id="88" name="テキスト ボックス 87">
            <a:extLst>
              <a:ext uri="{FF2B5EF4-FFF2-40B4-BE49-F238E27FC236}">
                <a16:creationId xmlns:a16="http://schemas.microsoft.com/office/drawing/2014/main" id="{1717E09E-F4D4-6A8B-8805-9686A4570BD4}"/>
              </a:ext>
            </a:extLst>
          </p:cNvPr>
          <p:cNvSpPr txBox="1"/>
          <p:nvPr/>
        </p:nvSpPr>
        <p:spPr>
          <a:xfrm>
            <a:off x="7510387" y="6341990"/>
            <a:ext cx="307777" cy="30560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2400"/>
              <a:t>大</a:t>
            </a:r>
            <a:endParaRPr kumimoji="1" lang="ja-JP" altLang="en-US" sz="2400" dirty="0"/>
          </a:p>
        </p:txBody>
      </p:sp>
    </p:spTree>
    <p:extLst>
      <p:ext uri="{BB962C8B-B14F-4D97-AF65-F5344CB8AC3E}">
        <p14:creationId xmlns:p14="http://schemas.microsoft.com/office/powerpoint/2010/main" val="107941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8C4D92F-9F31-DA42-65BA-F9A91169C6E6}"/>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AE7E5A58-8F6D-7382-D91E-F6F15D822C9B}"/>
              </a:ext>
            </a:extLst>
          </p:cNvPr>
          <p:cNvSpPr>
            <a:spLocks noGrp="1"/>
          </p:cNvSpPr>
          <p:nvPr>
            <p:ph type="title"/>
          </p:nvPr>
        </p:nvSpPr>
        <p:spPr>
          <a:xfrm>
            <a:off x="189186" y="108243"/>
            <a:ext cx="8000343" cy="641826"/>
          </a:xfrm>
        </p:spPr>
        <p:txBody>
          <a:bodyPr anchor="b">
            <a:normAutofit fontScale="90000"/>
          </a:bodyPr>
          <a:lstStyle/>
          <a:p>
            <a:r>
              <a:rPr kumimoji="1" lang="ja-JP" altLang="en-US" b="1">
                <a:latin typeface="Hiragino Kaku Gothic Pro W3" panose="020B0300000000000000" pitchFamily="34" charset="-128"/>
                <a:ea typeface="Hiragino Kaku Gothic Pro W3" panose="020B0300000000000000" pitchFamily="34" charset="-128"/>
              </a:rPr>
              <a:t>ホフマイスター系列</a:t>
            </a:r>
          </a:p>
        </p:txBody>
      </p:sp>
      <p:sp>
        <p:nvSpPr>
          <p:cNvPr id="3" name="コンテンツ プレースホルダー 2">
            <a:extLst>
              <a:ext uri="{FF2B5EF4-FFF2-40B4-BE49-F238E27FC236}">
                <a16:creationId xmlns:a16="http://schemas.microsoft.com/office/drawing/2014/main" id="{48A683D2-97A7-7F0C-019F-2A3B5DD3E378}"/>
              </a:ext>
            </a:extLst>
          </p:cNvPr>
          <p:cNvSpPr>
            <a:spLocks noGrp="1"/>
          </p:cNvSpPr>
          <p:nvPr>
            <p:ph idx="1"/>
          </p:nvPr>
        </p:nvSpPr>
        <p:spPr>
          <a:xfrm>
            <a:off x="1078450" y="1229999"/>
            <a:ext cx="6987099" cy="392618"/>
          </a:xfrm>
        </p:spPr>
        <p:txBody>
          <a:bodyPr>
            <a:noAutofit/>
          </a:bodyPr>
          <a:lstStyle/>
          <a:p>
            <a:pPr marL="0" indent="0">
              <a:buNone/>
            </a:pPr>
            <a:r>
              <a:rPr lang="ja-JP" altLang="en-US" sz="2400">
                <a:latin typeface="Hiragino Kaku Gothic Pro W3" panose="020B0300000000000000" pitchFamily="34" charset="-128"/>
                <a:ea typeface="Hiragino Kaku Gothic Pro W3" panose="020B0300000000000000" pitchFamily="34" charset="-128"/>
              </a:rPr>
              <a:t>溶質の溶解度に対するイオンが与える影響の順列</a:t>
            </a:r>
            <a:endParaRPr kumimoji="1" lang="ja-JP" altLang="en-US" sz="2400">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E02C9EE8-5A38-C7CD-74F7-164CCE820108}"/>
              </a:ext>
            </a:extLst>
          </p:cNvPr>
          <p:cNvSpPr txBox="1"/>
          <p:nvPr/>
        </p:nvSpPr>
        <p:spPr>
          <a:xfrm rot="10800000">
            <a:off x="1026302" y="2373095"/>
            <a:ext cx="707214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15" name="コンテンツ プレースホルダー 2">
            <a:extLst>
              <a:ext uri="{FF2B5EF4-FFF2-40B4-BE49-F238E27FC236}">
                <a16:creationId xmlns:a16="http://schemas.microsoft.com/office/drawing/2014/main" id="{17F2AA1D-F70D-BFFD-76F0-6D0247E2D901}"/>
              </a:ext>
            </a:extLst>
          </p:cNvPr>
          <p:cNvSpPr txBox="1">
            <a:spLocks/>
          </p:cNvSpPr>
          <p:nvPr/>
        </p:nvSpPr>
        <p:spPr>
          <a:xfrm>
            <a:off x="2310645" y="1787277"/>
            <a:ext cx="1127234"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SO</a:t>
            </a:r>
            <a:r>
              <a:rPr lang="en-US" altLang="ja-JP" sz="2400" baseline="-25000" dirty="0"/>
              <a:t>4</a:t>
            </a:r>
            <a:r>
              <a:rPr lang="en-US" altLang="ja-JP" sz="2400" baseline="30000" dirty="0"/>
              <a:t>2-</a:t>
            </a:r>
            <a:endParaRPr lang="ja-JP" altLang="en-US" sz="2400"/>
          </a:p>
        </p:txBody>
      </p:sp>
      <p:sp>
        <p:nvSpPr>
          <p:cNvPr id="16" name="コンテンツ プレースホルダー 2">
            <a:extLst>
              <a:ext uri="{FF2B5EF4-FFF2-40B4-BE49-F238E27FC236}">
                <a16:creationId xmlns:a16="http://schemas.microsoft.com/office/drawing/2014/main" id="{9EAB916E-D1C6-E4A6-906D-94615342F4AE}"/>
              </a:ext>
            </a:extLst>
          </p:cNvPr>
          <p:cNvSpPr txBox="1">
            <a:spLocks/>
          </p:cNvSpPr>
          <p:nvPr/>
        </p:nvSpPr>
        <p:spPr>
          <a:xfrm>
            <a:off x="1098234" y="1787277"/>
            <a:ext cx="1127234"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CO</a:t>
            </a:r>
            <a:r>
              <a:rPr lang="en-US" altLang="ja-JP" sz="2400" baseline="-25000" dirty="0"/>
              <a:t>3</a:t>
            </a:r>
            <a:r>
              <a:rPr lang="en-US" altLang="ja-JP" sz="2400" baseline="30000" dirty="0"/>
              <a:t>2-</a:t>
            </a:r>
            <a:endParaRPr lang="ja-JP" altLang="en-US" sz="2400"/>
          </a:p>
        </p:txBody>
      </p:sp>
      <p:sp>
        <p:nvSpPr>
          <p:cNvPr id="17" name="コンテンツ プレースホルダー 2">
            <a:extLst>
              <a:ext uri="{FF2B5EF4-FFF2-40B4-BE49-F238E27FC236}">
                <a16:creationId xmlns:a16="http://schemas.microsoft.com/office/drawing/2014/main" id="{274431C3-B438-5192-06AB-531AA7676CE8}"/>
              </a:ext>
            </a:extLst>
          </p:cNvPr>
          <p:cNvSpPr txBox="1">
            <a:spLocks/>
          </p:cNvSpPr>
          <p:nvPr/>
        </p:nvSpPr>
        <p:spPr>
          <a:xfrm>
            <a:off x="3523056" y="1787277"/>
            <a:ext cx="1447799"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H</a:t>
            </a:r>
            <a:r>
              <a:rPr lang="en-US" altLang="ja-JP" sz="2400" baseline="-25000" dirty="0"/>
              <a:t>2</a:t>
            </a:r>
            <a:r>
              <a:rPr lang="en-US" altLang="ja-JP" sz="2400" dirty="0"/>
              <a:t>PO</a:t>
            </a:r>
            <a:r>
              <a:rPr lang="en-US" altLang="ja-JP" sz="2400" baseline="-25000" dirty="0"/>
              <a:t>4</a:t>
            </a:r>
            <a:r>
              <a:rPr lang="en-US" altLang="ja-JP" sz="2400" baseline="30000" dirty="0"/>
              <a:t>2-</a:t>
            </a:r>
            <a:endParaRPr lang="ja-JP" altLang="en-US" sz="2400"/>
          </a:p>
        </p:txBody>
      </p:sp>
      <p:sp>
        <p:nvSpPr>
          <p:cNvPr id="18" name="コンテンツ プレースホルダー 2">
            <a:extLst>
              <a:ext uri="{FF2B5EF4-FFF2-40B4-BE49-F238E27FC236}">
                <a16:creationId xmlns:a16="http://schemas.microsoft.com/office/drawing/2014/main" id="{28E18C9F-B604-38D6-AFD6-97CDCAA60873}"/>
              </a:ext>
            </a:extLst>
          </p:cNvPr>
          <p:cNvSpPr txBox="1">
            <a:spLocks/>
          </p:cNvSpPr>
          <p:nvPr/>
        </p:nvSpPr>
        <p:spPr>
          <a:xfrm>
            <a:off x="5056032" y="1787277"/>
            <a:ext cx="554422"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F</a:t>
            </a:r>
            <a:r>
              <a:rPr lang="en-US" altLang="ja-JP" sz="2400" baseline="30000" dirty="0"/>
              <a:t>-</a:t>
            </a:r>
            <a:endParaRPr lang="ja-JP" altLang="en-US" sz="2400"/>
          </a:p>
        </p:txBody>
      </p:sp>
      <p:sp>
        <p:nvSpPr>
          <p:cNvPr id="19" name="コンテンツ プレースホルダー 2">
            <a:extLst>
              <a:ext uri="{FF2B5EF4-FFF2-40B4-BE49-F238E27FC236}">
                <a16:creationId xmlns:a16="http://schemas.microsoft.com/office/drawing/2014/main" id="{1B4FFFBC-89F1-FF94-8A98-255B1091C899}"/>
              </a:ext>
            </a:extLst>
          </p:cNvPr>
          <p:cNvSpPr txBox="1">
            <a:spLocks/>
          </p:cNvSpPr>
          <p:nvPr/>
        </p:nvSpPr>
        <p:spPr>
          <a:xfrm>
            <a:off x="6450843" y="1787277"/>
            <a:ext cx="554422"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I</a:t>
            </a:r>
            <a:r>
              <a:rPr lang="en-US" altLang="ja-JP" sz="2400" baseline="30000" dirty="0"/>
              <a:t>-</a:t>
            </a:r>
            <a:endParaRPr lang="ja-JP" altLang="en-US" sz="2400"/>
          </a:p>
        </p:txBody>
      </p:sp>
      <p:sp>
        <p:nvSpPr>
          <p:cNvPr id="20" name="コンテンツ プレースホルダー 2">
            <a:extLst>
              <a:ext uri="{FF2B5EF4-FFF2-40B4-BE49-F238E27FC236}">
                <a16:creationId xmlns:a16="http://schemas.microsoft.com/office/drawing/2014/main" id="{2E9CA9F2-925B-9BC5-0348-1296B1797335}"/>
              </a:ext>
            </a:extLst>
          </p:cNvPr>
          <p:cNvSpPr txBox="1">
            <a:spLocks/>
          </p:cNvSpPr>
          <p:nvPr/>
        </p:nvSpPr>
        <p:spPr>
          <a:xfrm>
            <a:off x="5695631" y="1787277"/>
            <a:ext cx="670035"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Cl</a:t>
            </a:r>
            <a:r>
              <a:rPr lang="en-US" altLang="ja-JP" sz="2400" baseline="30000" dirty="0"/>
              <a:t>-</a:t>
            </a:r>
            <a:endParaRPr lang="ja-JP" altLang="en-US" sz="2400"/>
          </a:p>
        </p:txBody>
      </p:sp>
      <p:sp>
        <p:nvSpPr>
          <p:cNvPr id="21" name="コンテンツ プレースホルダー 2">
            <a:extLst>
              <a:ext uri="{FF2B5EF4-FFF2-40B4-BE49-F238E27FC236}">
                <a16:creationId xmlns:a16="http://schemas.microsoft.com/office/drawing/2014/main" id="{83466A0D-7CF9-2BD6-1E58-F82350A6C70C}"/>
              </a:ext>
            </a:extLst>
          </p:cNvPr>
          <p:cNvSpPr txBox="1">
            <a:spLocks/>
          </p:cNvSpPr>
          <p:nvPr/>
        </p:nvSpPr>
        <p:spPr>
          <a:xfrm>
            <a:off x="7090443" y="1787277"/>
            <a:ext cx="1079940" cy="332399"/>
          </a:xfrm>
          <a:prstGeom prst="rect">
            <a:avLst/>
          </a:prstGeom>
        </p:spPr>
        <p:txBody>
          <a:bodyPr vert="horz"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SCN</a:t>
            </a:r>
            <a:r>
              <a:rPr lang="en-US" altLang="ja-JP" sz="2400" baseline="30000" dirty="0"/>
              <a:t>-</a:t>
            </a:r>
            <a:endParaRPr lang="ja-JP" altLang="en-US" sz="2400"/>
          </a:p>
        </p:txBody>
      </p:sp>
      <p:sp>
        <p:nvSpPr>
          <p:cNvPr id="22" name="コンテンツ プレースホルダー 2">
            <a:extLst>
              <a:ext uri="{FF2B5EF4-FFF2-40B4-BE49-F238E27FC236}">
                <a16:creationId xmlns:a16="http://schemas.microsoft.com/office/drawing/2014/main" id="{38A87672-C9F4-2FB1-2A30-6C76042D78A9}"/>
              </a:ext>
            </a:extLst>
          </p:cNvPr>
          <p:cNvSpPr txBox="1">
            <a:spLocks/>
          </p:cNvSpPr>
          <p:nvPr/>
        </p:nvSpPr>
        <p:spPr>
          <a:xfrm>
            <a:off x="3927710" y="3113174"/>
            <a:ext cx="354119" cy="32959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K</a:t>
            </a:r>
            <a:r>
              <a:rPr lang="en-US" altLang="ja-JP" sz="2400" baseline="30000" dirty="0"/>
              <a:t>+</a:t>
            </a:r>
            <a:endParaRPr lang="ja-JP" altLang="en-US" sz="2400"/>
          </a:p>
        </p:txBody>
      </p:sp>
      <p:sp>
        <p:nvSpPr>
          <p:cNvPr id="23" name="コンテンツ プレースホルダー 2">
            <a:extLst>
              <a:ext uri="{FF2B5EF4-FFF2-40B4-BE49-F238E27FC236}">
                <a16:creationId xmlns:a16="http://schemas.microsoft.com/office/drawing/2014/main" id="{FB115508-CEAF-9458-8263-244D1DE729F8}"/>
              </a:ext>
            </a:extLst>
          </p:cNvPr>
          <p:cNvSpPr txBox="1">
            <a:spLocks/>
          </p:cNvSpPr>
          <p:nvPr/>
        </p:nvSpPr>
        <p:spPr>
          <a:xfrm>
            <a:off x="1170613" y="3113617"/>
            <a:ext cx="691097" cy="328704"/>
          </a:xfrm>
          <a:prstGeom prst="rect">
            <a:avLst/>
          </a:prstGeom>
        </p:spPr>
        <p:txBody>
          <a:bodyPr vert="horz" lIns="0" tIns="0" rIns="0" bIns="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NH</a:t>
            </a:r>
            <a:r>
              <a:rPr lang="en-US" altLang="ja-JP" sz="2400" baseline="-25000" dirty="0"/>
              <a:t>4</a:t>
            </a:r>
            <a:r>
              <a:rPr lang="en-US" altLang="ja-JP" sz="2400" baseline="30000" dirty="0"/>
              <a:t>+</a:t>
            </a:r>
            <a:endParaRPr lang="ja-JP" altLang="en-US" sz="2400" baseline="30000"/>
          </a:p>
        </p:txBody>
      </p:sp>
      <p:sp>
        <p:nvSpPr>
          <p:cNvPr id="24" name="コンテンツ プレースホルダー 2">
            <a:extLst>
              <a:ext uri="{FF2B5EF4-FFF2-40B4-BE49-F238E27FC236}">
                <a16:creationId xmlns:a16="http://schemas.microsoft.com/office/drawing/2014/main" id="{2B44005D-E72C-3340-4C85-4FC6360F6D70}"/>
              </a:ext>
            </a:extLst>
          </p:cNvPr>
          <p:cNvSpPr txBox="1">
            <a:spLocks/>
          </p:cNvSpPr>
          <p:nvPr/>
        </p:nvSpPr>
        <p:spPr>
          <a:xfrm>
            <a:off x="5467916" y="3113173"/>
            <a:ext cx="387100" cy="32959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Li</a:t>
            </a:r>
            <a:r>
              <a:rPr lang="en-US" altLang="ja-JP" sz="2400" baseline="30000" dirty="0"/>
              <a:t>+</a:t>
            </a:r>
            <a:endParaRPr lang="ja-JP" altLang="en-US" sz="2400"/>
          </a:p>
        </p:txBody>
      </p:sp>
      <p:sp>
        <p:nvSpPr>
          <p:cNvPr id="25" name="コンテンツ プレースホルダー 2">
            <a:extLst>
              <a:ext uri="{FF2B5EF4-FFF2-40B4-BE49-F238E27FC236}">
                <a16:creationId xmlns:a16="http://schemas.microsoft.com/office/drawing/2014/main" id="{D34040AD-EEFC-51DD-0171-ADA4DC87F226}"/>
              </a:ext>
            </a:extLst>
          </p:cNvPr>
          <p:cNvSpPr txBox="1">
            <a:spLocks/>
          </p:cNvSpPr>
          <p:nvPr/>
        </p:nvSpPr>
        <p:spPr>
          <a:xfrm>
            <a:off x="6161190" y="3112698"/>
            <a:ext cx="695462" cy="33054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Ca</a:t>
            </a:r>
            <a:r>
              <a:rPr lang="en-US" altLang="ja-JP" sz="2400" baseline="30000" dirty="0"/>
              <a:t>2+</a:t>
            </a:r>
            <a:endParaRPr lang="ja-JP" altLang="en-US" sz="2400"/>
          </a:p>
        </p:txBody>
      </p:sp>
      <p:sp>
        <p:nvSpPr>
          <p:cNvPr id="26" name="コンテンツ プレースホルダー 2">
            <a:extLst>
              <a:ext uri="{FF2B5EF4-FFF2-40B4-BE49-F238E27FC236}">
                <a16:creationId xmlns:a16="http://schemas.microsoft.com/office/drawing/2014/main" id="{61808556-4305-FFB5-F3B6-A9C8E5F36D2D}"/>
              </a:ext>
            </a:extLst>
          </p:cNvPr>
          <p:cNvSpPr txBox="1">
            <a:spLocks/>
          </p:cNvSpPr>
          <p:nvPr/>
        </p:nvSpPr>
        <p:spPr>
          <a:xfrm>
            <a:off x="7162824" y="3112698"/>
            <a:ext cx="695463" cy="33054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Mg</a:t>
            </a:r>
            <a:r>
              <a:rPr lang="en-US" altLang="ja-JP" sz="2400" baseline="30000" dirty="0"/>
              <a:t>2+</a:t>
            </a:r>
            <a:endParaRPr lang="ja-JP" altLang="en-US" sz="2400"/>
          </a:p>
        </p:txBody>
      </p:sp>
      <p:sp>
        <p:nvSpPr>
          <p:cNvPr id="27" name="左矢印 26">
            <a:extLst>
              <a:ext uri="{FF2B5EF4-FFF2-40B4-BE49-F238E27FC236}">
                <a16:creationId xmlns:a16="http://schemas.microsoft.com/office/drawing/2014/main" id="{D93A9A56-4772-01D5-622F-F932F366AC27}"/>
              </a:ext>
            </a:extLst>
          </p:cNvPr>
          <p:cNvSpPr/>
          <p:nvPr/>
        </p:nvSpPr>
        <p:spPr>
          <a:xfrm>
            <a:off x="1026302" y="2386399"/>
            <a:ext cx="955129" cy="45457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8" name="左矢印 27">
            <a:extLst>
              <a:ext uri="{FF2B5EF4-FFF2-40B4-BE49-F238E27FC236}">
                <a16:creationId xmlns:a16="http://schemas.microsoft.com/office/drawing/2014/main" id="{CD28C210-57C6-5005-69C7-903482887050}"/>
              </a:ext>
            </a:extLst>
          </p:cNvPr>
          <p:cNvSpPr/>
          <p:nvPr/>
        </p:nvSpPr>
        <p:spPr>
          <a:xfrm rot="10800000">
            <a:off x="7143322" y="2386399"/>
            <a:ext cx="955129" cy="45457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42D67239-4DF7-2BE8-54BB-409C0122CB27}"/>
              </a:ext>
            </a:extLst>
          </p:cNvPr>
          <p:cNvSpPr txBox="1">
            <a:spLocks/>
          </p:cNvSpPr>
          <p:nvPr/>
        </p:nvSpPr>
        <p:spPr>
          <a:xfrm>
            <a:off x="4588003" y="3113174"/>
            <a:ext cx="573739" cy="32959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Na</a:t>
            </a:r>
            <a:r>
              <a:rPr lang="en-US" altLang="ja-JP" sz="2400" baseline="30000" dirty="0"/>
              <a:t>+</a:t>
            </a:r>
            <a:endParaRPr lang="ja-JP" altLang="en-US" sz="2400"/>
          </a:p>
        </p:txBody>
      </p:sp>
      <p:sp>
        <p:nvSpPr>
          <p:cNvPr id="41" name="正方形/長方形 40">
            <a:extLst>
              <a:ext uri="{FF2B5EF4-FFF2-40B4-BE49-F238E27FC236}">
                <a16:creationId xmlns:a16="http://schemas.microsoft.com/office/drawing/2014/main" id="{A1BD0B36-A9C9-4DEE-B94E-DD62A674FAC7}"/>
              </a:ext>
            </a:extLst>
          </p:cNvPr>
          <p:cNvSpPr/>
          <p:nvPr/>
        </p:nvSpPr>
        <p:spPr>
          <a:xfrm>
            <a:off x="3873348" y="4288566"/>
            <a:ext cx="1398105" cy="1638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ABC5891F-64D0-78A9-A717-5BC4359CE577}"/>
              </a:ext>
            </a:extLst>
          </p:cNvPr>
          <p:cNvCxnSpPr/>
          <p:nvPr/>
        </p:nvCxnSpPr>
        <p:spPr>
          <a:xfrm>
            <a:off x="3847948" y="5926866"/>
            <a:ext cx="1453048"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AF5B5F0-B2CD-2C20-7017-90786F1D3FF1}"/>
              </a:ext>
            </a:extLst>
          </p:cNvPr>
          <p:cNvCxnSpPr/>
          <p:nvPr/>
        </p:nvCxnSpPr>
        <p:spPr>
          <a:xfrm>
            <a:off x="5271453" y="3957916"/>
            <a:ext cx="0" cy="198165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弦 42">
            <a:extLst>
              <a:ext uri="{FF2B5EF4-FFF2-40B4-BE49-F238E27FC236}">
                <a16:creationId xmlns:a16="http://schemas.microsoft.com/office/drawing/2014/main" id="{DE70C87B-9C4E-C707-FBCF-69F28EF86FCE}"/>
              </a:ext>
            </a:extLst>
          </p:cNvPr>
          <p:cNvSpPr/>
          <p:nvPr/>
        </p:nvSpPr>
        <p:spPr>
          <a:xfrm rot="6935350">
            <a:off x="4409526" y="5575964"/>
            <a:ext cx="364972" cy="499348"/>
          </a:xfrm>
          <a:custGeom>
            <a:avLst/>
            <a:gdLst>
              <a:gd name="connsiteX0" fmla="*/ 388520 w 421629"/>
              <a:gd name="connsiteY0" fmla="*/ 508018 h 660625"/>
              <a:gd name="connsiteX1" fmla="*/ 69388 w 421629"/>
              <a:gd name="connsiteY1" fmla="*/ 575269 h 660625"/>
              <a:gd name="connsiteX2" fmla="*/ 3016 w 421629"/>
              <a:gd name="connsiteY2" fmla="*/ 274633 h 660625"/>
              <a:gd name="connsiteX3" fmla="*/ 210814 w 421629"/>
              <a:gd name="connsiteY3" fmla="*/ -1 h 660625"/>
              <a:gd name="connsiteX4" fmla="*/ 388520 w 421629"/>
              <a:gd name="connsiteY4" fmla="*/ 508018 h 660625"/>
              <a:gd name="connsiteX0" fmla="*/ 388524 w 388524"/>
              <a:gd name="connsiteY0" fmla="*/ 737927 h 890560"/>
              <a:gd name="connsiteX1" fmla="*/ 69392 w 388524"/>
              <a:gd name="connsiteY1" fmla="*/ 805178 h 890560"/>
              <a:gd name="connsiteX2" fmla="*/ 3020 w 388524"/>
              <a:gd name="connsiteY2" fmla="*/ 504542 h 890560"/>
              <a:gd name="connsiteX3" fmla="*/ 70381 w 388524"/>
              <a:gd name="connsiteY3" fmla="*/ 0 h 890560"/>
              <a:gd name="connsiteX4" fmla="*/ 388524 w 388524"/>
              <a:gd name="connsiteY4" fmla="*/ 737927 h 890560"/>
              <a:gd name="connsiteX0" fmla="*/ 510752 w 510752"/>
              <a:gd name="connsiteY0" fmla="*/ 737927 h 805711"/>
              <a:gd name="connsiteX1" fmla="*/ 11166 w 510752"/>
              <a:gd name="connsiteY1" fmla="*/ 578667 h 805711"/>
              <a:gd name="connsiteX2" fmla="*/ 125248 w 510752"/>
              <a:gd name="connsiteY2" fmla="*/ 504542 h 805711"/>
              <a:gd name="connsiteX3" fmla="*/ 192609 w 510752"/>
              <a:gd name="connsiteY3" fmla="*/ 0 h 805711"/>
              <a:gd name="connsiteX4" fmla="*/ 510752 w 510752"/>
              <a:gd name="connsiteY4" fmla="*/ 737927 h 805711"/>
              <a:gd name="connsiteX0" fmla="*/ 533714 w 533714"/>
              <a:gd name="connsiteY0" fmla="*/ 737927 h 795804"/>
              <a:gd name="connsiteX1" fmla="*/ 34128 w 533714"/>
              <a:gd name="connsiteY1" fmla="*/ 578667 h 795804"/>
              <a:gd name="connsiteX2" fmla="*/ 51187 w 533714"/>
              <a:gd name="connsiteY2" fmla="*/ 311253 h 795804"/>
              <a:gd name="connsiteX3" fmla="*/ 215571 w 533714"/>
              <a:gd name="connsiteY3" fmla="*/ 0 h 795804"/>
              <a:gd name="connsiteX4" fmla="*/ 533714 w 533714"/>
              <a:gd name="connsiteY4" fmla="*/ 737927 h 79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714" h="795804">
                <a:moveTo>
                  <a:pt x="533714" y="737927"/>
                </a:moveTo>
                <a:cubicBezTo>
                  <a:pt x="463530" y="910227"/>
                  <a:pt x="114549" y="649779"/>
                  <a:pt x="34128" y="578667"/>
                </a:cubicBezTo>
                <a:cubicBezTo>
                  <a:pt x="-46293" y="507555"/>
                  <a:pt x="39027" y="422657"/>
                  <a:pt x="51187" y="311253"/>
                </a:cubicBezTo>
                <a:cubicBezTo>
                  <a:pt x="68502" y="152614"/>
                  <a:pt x="112853" y="0"/>
                  <a:pt x="215571" y="0"/>
                </a:cubicBezTo>
                <a:cubicBezTo>
                  <a:pt x="274806" y="169340"/>
                  <a:pt x="474479" y="568587"/>
                  <a:pt x="533714" y="737927"/>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282DE88D-124F-9E2F-3D48-5D4EA759B80B}"/>
              </a:ext>
            </a:extLst>
          </p:cNvPr>
          <p:cNvSpPr/>
          <p:nvPr/>
        </p:nvSpPr>
        <p:spPr>
          <a:xfrm>
            <a:off x="4680975" y="4766513"/>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円/楕円 63">
            <a:extLst>
              <a:ext uri="{FF2B5EF4-FFF2-40B4-BE49-F238E27FC236}">
                <a16:creationId xmlns:a16="http://schemas.microsoft.com/office/drawing/2014/main" id="{DBE632C5-9C35-62CD-6131-21FD0520B769}"/>
              </a:ext>
            </a:extLst>
          </p:cNvPr>
          <p:cNvSpPr/>
          <p:nvPr/>
        </p:nvSpPr>
        <p:spPr>
          <a:xfrm>
            <a:off x="4369512" y="5093741"/>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5" name="円/楕円 64">
            <a:extLst>
              <a:ext uri="{FF2B5EF4-FFF2-40B4-BE49-F238E27FC236}">
                <a16:creationId xmlns:a16="http://schemas.microsoft.com/office/drawing/2014/main" id="{5D93AA79-635E-7190-1500-43AFDA8BCD95}"/>
              </a:ext>
            </a:extLst>
          </p:cNvPr>
          <p:cNvSpPr/>
          <p:nvPr/>
        </p:nvSpPr>
        <p:spPr>
          <a:xfrm>
            <a:off x="4098846" y="4562744"/>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9" name="グループ化 8">
            <a:extLst>
              <a:ext uri="{FF2B5EF4-FFF2-40B4-BE49-F238E27FC236}">
                <a16:creationId xmlns:a16="http://schemas.microsoft.com/office/drawing/2014/main" id="{A2732E15-5F2F-A0CF-698C-388B174CCFF1}"/>
              </a:ext>
            </a:extLst>
          </p:cNvPr>
          <p:cNvGrpSpPr/>
          <p:nvPr/>
        </p:nvGrpSpPr>
        <p:grpSpPr>
          <a:xfrm>
            <a:off x="5332437" y="3923637"/>
            <a:ext cx="2712067" cy="1981650"/>
            <a:chOff x="5332437" y="3923637"/>
            <a:chExt cx="2712067" cy="1981650"/>
          </a:xfrm>
        </p:grpSpPr>
        <p:sp>
          <p:nvSpPr>
            <p:cNvPr id="30" name="テキスト ボックス 29">
              <a:extLst>
                <a:ext uri="{FF2B5EF4-FFF2-40B4-BE49-F238E27FC236}">
                  <a16:creationId xmlns:a16="http://schemas.microsoft.com/office/drawing/2014/main" id="{9D5A7EB4-3FC5-A2EC-86CD-0BD38885F1B8}"/>
                </a:ext>
              </a:extLst>
            </p:cNvPr>
            <p:cNvSpPr txBox="1"/>
            <p:nvPr/>
          </p:nvSpPr>
          <p:spPr>
            <a:xfrm>
              <a:off x="5441446" y="4543915"/>
              <a:ext cx="915177" cy="523220"/>
            </a:xfrm>
            <a:prstGeom prst="rect">
              <a:avLst/>
            </a:prstGeom>
            <a:noFill/>
          </p:spPr>
          <p:txBody>
            <a:bodyPr wrap="squar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塩溶</a:t>
              </a:r>
            </a:p>
          </p:txBody>
        </p:sp>
        <p:sp>
          <p:nvSpPr>
            <p:cNvPr id="78" name="左矢印 77">
              <a:extLst>
                <a:ext uri="{FF2B5EF4-FFF2-40B4-BE49-F238E27FC236}">
                  <a16:creationId xmlns:a16="http://schemas.microsoft.com/office/drawing/2014/main" id="{63B2F1DD-F1D8-63ED-6255-08EA5B1BBB5A}"/>
                </a:ext>
              </a:extLst>
            </p:cNvPr>
            <p:cNvSpPr/>
            <p:nvPr/>
          </p:nvSpPr>
          <p:spPr>
            <a:xfrm rot="10800000">
              <a:off x="5332437" y="4880430"/>
              <a:ext cx="1259011" cy="45457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6624011B-005D-257E-0ED9-8EB9D51B9DCE}"/>
                </a:ext>
              </a:extLst>
            </p:cNvPr>
            <p:cNvGrpSpPr/>
            <p:nvPr/>
          </p:nvGrpSpPr>
          <p:grpSpPr>
            <a:xfrm>
              <a:off x="6591456" y="3923637"/>
              <a:ext cx="1453048" cy="1981650"/>
              <a:chOff x="6591456" y="3923637"/>
              <a:chExt cx="1453048" cy="1981650"/>
            </a:xfrm>
          </p:grpSpPr>
          <p:sp>
            <p:nvSpPr>
              <p:cNvPr id="51" name="正方形/長方形 50">
                <a:extLst>
                  <a:ext uri="{FF2B5EF4-FFF2-40B4-BE49-F238E27FC236}">
                    <a16:creationId xmlns:a16="http://schemas.microsoft.com/office/drawing/2014/main" id="{30D203B0-69A7-0AE2-EDF7-30AF7A860302}"/>
                  </a:ext>
                </a:extLst>
              </p:cNvPr>
              <p:cNvSpPr/>
              <p:nvPr/>
            </p:nvSpPr>
            <p:spPr>
              <a:xfrm>
                <a:off x="6616856" y="4254287"/>
                <a:ext cx="1398105" cy="1638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C974FF97-531D-43BC-D9BD-CF1A9A894E05}"/>
                  </a:ext>
                </a:extLst>
              </p:cNvPr>
              <p:cNvCxnSpPr/>
              <p:nvPr/>
            </p:nvCxnSpPr>
            <p:spPr>
              <a:xfrm>
                <a:off x="6616856" y="3923637"/>
                <a:ext cx="0" cy="198165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3C3B5FD-777F-FB3F-7F4C-4A50087BFA80}"/>
                  </a:ext>
                </a:extLst>
              </p:cNvPr>
              <p:cNvCxnSpPr/>
              <p:nvPr/>
            </p:nvCxnSpPr>
            <p:spPr>
              <a:xfrm>
                <a:off x="6591456" y="5892587"/>
                <a:ext cx="1453048"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07E6BFA-AEF6-6727-E50D-E0477EADB316}"/>
                  </a:ext>
                </a:extLst>
              </p:cNvPr>
              <p:cNvCxnSpPr/>
              <p:nvPr/>
            </p:nvCxnSpPr>
            <p:spPr>
              <a:xfrm>
                <a:off x="8014961" y="3923637"/>
                <a:ext cx="0" cy="198165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6" name="円/楕円 65">
                <a:extLst>
                  <a:ext uri="{FF2B5EF4-FFF2-40B4-BE49-F238E27FC236}">
                    <a16:creationId xmlns:a16="http://schemas.microsoft.com/office/drawing/2014/main" id="{FCE5B3A9-3D04-CCB7-D3AE-F97A8D0AFF43}"/>
                  </a:ext>
                </a:extLst>
              </p:cNvPr>
              <p:cNvSpPr/>
              <p:nvPr/>
            </p:nvSpPr>
            <p:spPr>
              <a:xfrm>
                <a:off x="7165969" y="4662790"/>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円/楕円 66">
                <a:extLst>
                  <a:ext uri="{FF2B5EF4-FFF2-40B4-BE49-F238E27FC236}">
                    <a16:creationId xmlns:a16="http://schemas.microsoft.com/office/drawing/2014/main" id="{2DE812D9-ED4E-84DD-8062-1616EA24A630}"/>
                  </a:ext>
                </a:extLst>
              </p:cNvPr>
              <p:cNvSpPr/>
              <p:nvPr/>
            </p:nvSpPr>
            <p:spPr>
              <a:xfrm>
                <a:off x="7118380" y="5283758"/>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8" name="円/楕円 67">
                <a:extLst>
                  <a:ext uri="{FF2B5EF4-FFF2-40B4-BE49-F238E27FC236}">
                    <a16:creationId xmlns:a16="http://schemas.microsoft.com/office/drawing/2014/main" id="{EAB13A10-90DF-3A55-CDC8-0341C9BFF2D3}"/>
                  </a:ext>
                </a:extLst>
              </p:cNvPr>
              <p:cNvSpPr/>
              <p:nvPr/>
            </p:nvSpPr>
            <p:spPr>
              <a:xfrm>
                <a:off x="7509929" y="5176721"/>
                <a:ext cx="149940" cy="14273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円/楕円 68">
                <a:extLst>
                  <a:ext uri="{FF2B5EF4-FFF2-40B4-BE49-F238E27FC236}">
                    <a16:creationId xmlns:a16="http://schemas.microsoft.com/office/drawing/2014/main" id="{322ACBBC-D822-9227-2869-1B28AAC1284E}"/>
                  </a:ext>
                </a:extLst>
              </p:cNvPr>
              <p:cNvSpPr/>
              <p:nvPr/>
            </p:nvSpPr>
            <p:spPr>
              <a:xfrm>
                <a:off x="7708347" y="4509629"/>
                <a:ext cx="149940" cy="1427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0" name="円/楕円 69">
                <a:extLst>
                  <a:ext uri="{FF2B5EF4-FFF2-40B4-BE49-F238E27FC236}">
                    <a16:creationId xmlns:a16="http://schemas.microsoft.com/office/drawing/2014/main" id="{2E301FEB-9EE0-1011-09A4-4614316EBD10}"/>
                  </a:ext>
                </a:extLst>
              </p:cNvPr>
              <p:cNvSpPr/>
              <p:nvPr/>
            </p:nvSpPr>
            <p:spPr>
              <a:xfrm>
                <a:off x="6822009" y="4366894"/>
                <a:ext cx="149940" cy="14273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1" name="円/楕円 70">
                <a:extLst>
                  <a:ext uri="{FF2B5EF4-FFF2-40B4-BE49-F238E27FC236}">
                    <a16:creationId xmlns:a16="http://schemas.microsoft.com/office/drawing/2014/main" id="{BD3BA2BF-4DBC-BD63-3267-B9BE6703D448}"/>
                  </a:ext>
                </a:extLst>
              </p:cNvPr>
              <p:cNvSpPr/>
              <p:nvPr/>
            </p:nvSpPr>
            <p:spPr>
              <a:xfrm>
                <a:off x="6757671" y="5143958"/>
                <a:ext cx="149940" cy="1427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2" name="円/楕円 71">
                <a:extLst>
                  <a:ext uri="{FF2B5EF4-FFF2-40B4-BE49-F238E27FC236}">
                    <a16:creationId xmlns:a16="http://schemas.microsoft.com/office/drawing/2014/main" id="{EB522A28-67AB-4BC0-BCE1-4395B461DC2B}"/>
                  </a:ext>
                </a:extLst>
              </p:cNvPr>
              <p:cNvSpPr/>
              <p:nvPr/>
            </p:nvSpPr>
            <p:spPr>
              <a:xfrm>
                <a:off x="7548814" y="4837880"/>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3" name="円/楕円 72">
                <a:extLst>
                  <a:ext uri="{FF2B5EF4-FFF2-40B4-BE49-F238E27FC236}">
                    <a16:creationId xmlns:a16="http://schemas.microsoft.com/office/drawing/2014/main" id="{60C0CF1A-DFAF-BF61-4F27-0FC768F331F8}"/>
                  </a:ext>
                </a:extLst>
              </p:cNvPr>
              <p:cNvSpPr/>
              <p:nvPr/>
            </p:nvSpPr>
            <p:spPr>
              <a:xfrm>
                <a:off x="7708347" y="5575602"/>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4" name="円/楕円 73">
                <a:extLst>
                  <a:ext uri="{FF2B5EF4-FFF2-40B4-BE49-F238E27FC236}">
                    <a16:creationId xmlns:a16="http://schemas.microsoft.com/office/drawing/2014/main" id="{44A2C352-4D57-3431-C801-F742EE8C5647}"/>
                  </a:ext>
                </a:extLst>
              </p:cNvPr>
              <p:cNvSpPr/>
              <p:nvPr/>
            </p:nvSpPr>
            <p:spPr>
              <a:xfrm>
                <a:off x="6885202" y="5563190"/>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5" name="円/楕円 74">
                <a:extLst>
                  <a:ext uri="{FF2B5EF4-FFF2-40B4-BE49-F238E27FC236}">
                    <a16:creationId xmlns:a16="http://schemas.microsoft.com/office/drawing/2014/main" id="{4A65A38F-4C54-2ED9-E4D2-8F7CF3588330}"/>
                  </a:ext>
                </a:extLst>
              </p:cNvPr>
              <p:cNvSpPr/>
              <p:nvPr/>
            </p:nvSpPr>
            <p:spPr>
              <a:xfrm>
                <a:off x="6900715" y="4859335"/>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1" name="円/楕円 80">
                <a:extLst>
                  <a:ext uri="{FF2B5EF4-FFF2-40B4-BE49-F238E27FC236}">
                    <a16:creationId xmlns:a16="http://schemas.microsoft.com/office/drawing/2014/main" id="{4C12B9CD-74C5-B3FD-1B41-0567A0757CF8}"/>
                  </a:ext>
                </a:extLst>
              </p:cNvPr>
              <p:cNvSpPr/>
              <p:nvPr/>
            </p:nvSpPr>
            <p:spPr>
              <a:xfrm>
                <a:off x="7322585" y="5617021"/>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cxnSp>
        <p:nvCxnSpPr>
          <p:cNvPr id="35" name="直線コネクタ 34">
            <a:extLst>
              <a:ext uri="{FF2B5EF4-FFF2-40B4-BE49-F238E27FC236}">
                <a16:creationId xmlns:a16="http://schemas.microsoft.com/office/drawing/2014/main" id="{2F4FBF62-9C2D-EF11-A86B-901FC52F73AB}"/>
              </a:ext>
            </a:extLst>
          </p:cNvPr>
          <p:cNvCxnSpPr/>
          <p:nvPr/>
        </p:nvCxnSpPr>
        <p:spPr>
          <a:xfrm>
            <a:off x="3873348" y="3957916"/>
            <a:ext cx="0" cy="198165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309B4E95-6E57-1B5E-EAFB-D06AC484DE4B}"/>
              </a:ext>
            </a:extLst>
          </p:cNvPr>
          <p:cNvGrpSpPr/>
          <p:nvPr/>
        </p:nvGrpSpPr>
        <p:grpSpPr>
          <a:xfrm>
            <a:off x="1099495" y="3957916"/>
            <a:ext cx="2720904" cy="2143553"/>
            <a:chOff x="1099495" y="3957916"/>
            <a:chExt cx="2720904" cy="2143553"/>
          </a:xfrm>
        </p:grpSpPr>
        <p:sp>
          <p:nvSpPr>
            <p:cNvPr id="29" name="テキスト ボックス 28">
              <a:extLst>
                <a:ext uri="{FF2B5EF4-FFF2-40B4-BE49-F238E27FC236}">
                  <a16:creationId xmlns:a16="http://schemas.microsoft.com/office/drawing/2014/main" id="{ABAC0FBB-132C-2CDE-509C-1816A6C8512E}"/>
                </a:ext>
              </a:extLst>
            </p:cNvPr>
            <p:cNvSpPr txBox="1"/>
            <p:nvPr/>
          </p:nvSpPr>
          <p:spPr>
            <a:xfrm>
              <a:off x="2794757" y="4543915"/>
              <a:ext cx="950777" cy="523220"/>
            </a:xfrm>
            <a:prstGeom prst="rect">
              <a:avLst/>
            </a:prstGeom>
            <a:noFill/>
          </p:spPr>
          <p:txBody>
            <a:bodyPr wrap="squar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塩析</a:t>
              </a:r>
            </a:p>
          </p:txBody>
        </p:sp>
        <p:sp>
          <p:nvSpPr>
            <p:cNvPr id="79" name="左矢印 78">
              <a:extLst>
                <a:ext uri="{FF2B5EF4-FFF2-40B4-BE49-F238E27FC236}">
                  <a16:creationId xmlns:a16="http://schemas.microsoft.com/office/drawing/2014/main" id="{8CDB60B4-F7E5-EDD5-F173-AA4D863BFDE2}"/>
                </a:ext>
              </a:extLst>
            </p:cNvPr>
            <p:cNvSpPr/>
            <p:nvPr/>
          </p:nvSpPr>
          <p:spPr>
            <a:xfrm>
              <a:off x="2572288" y="4906322"/>
              <a:ext cx="1248111" cy="45457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9B757F82-7266-6B7D-C7C3-49BDC0B7A464}"/>
                </a:ext>
              </a:extLst>
            </p:cNvPr>
            <p:cNvGrpSpPr/>
            <p:nvPr/>
          </p:nvGrpSpPr>
          <p:grpSpPr>
            <a:xfrm>
              <a:off x="1099495" y="3957916"/>
              <a:ext cx="1453048" cy="2143553"/>
              <a:chOff x="1099495" y="3957916"/>
              <a:chExt cx="1453048" cy="2143553"/>
            </a:xfrm>
          </p:grpSpPr>
          <p:sp>
            <p:nvSpPr>
              <p:cNvPr id="57" name="正方形/長方形 56">
                <a:extLst>
                  <a:ext uri="{FF2B5EF4-FFF2-40B4-BE49-F238E27FC236}">
                    <a16:creationId xmlns:a16="http://schemas.microsoft.com/office/drawing/2014/main" id="{15A30135-C00A-3621-A138-24D195F181E9}"/>
                  </a:ext>
                </a:extLst>
              </p:cNvPr>
              <p:cNvSpPr/>
              <p:nvPr/>
            </p:nvSpPr>
            <p:spPr>
              <a:xfrm>
                <a:off x="1124895" y="4288566"/>
                <a:ext cx="1398105" cy="1638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029BD548-E05A-4672-7CE6-68BBBF94189C}"/>
                  </a:ext>
                </a:extLst>
              </p:cNvPr>
              <p:cNvCxnSpPr/>
              <p:nvPr/>
            </p:nvCxnSpPr>
            <p:spPr>
              <a:xfrm>
                <a:off x="1124895" y="3957916"/>
                <a:ext cx="0" cy="198165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697273A9-9842-18C8-1551-C96AA3B816AB}"/>
                  </a:ext>
                </a:extLst>
              </p:cNvPr>
              <p:cNvCxnSpPr/>
              <p:nvPr/>
            </p:nvCxnSpPr>
            <p:spPr>
              <a:xfrm>
                <a:off x="1099495" y="5926866"/>
                <a:ext cx="1453048"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C0098B00-9B9B-9AD0-F0FA-E3B39B6A4962}"/>
                  </a:ext>
                </a:extLst>
              </p:cNvPr>
              <p:cNvCxnSpPr/>
              <p:nvPr/>
            </p:nvCxnSpPr>
            <p:spPr>
              <a:xfrm>
                <a:off x="2523000" y="3957916"/>
                <a:ext cx="0" cy="198165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弦 42">
                <a:extLst>
                  <a:ext uri="{FF2B5EF4-FFF2-40B4-BE49-F238E27FC236}">
                    <a16:creationId xmlns:a16="http://schemas.microsoft.com/office/drawing/2014/main" id="{69152FE3-3E3C-9C11-9086-6A47A3E214DB}"/>
                  </a:ext>
                </a:extLst>
              </p:cNvPr>
              <p:cNvSpPr/>
              <p:nvPr/>
            </p:nvSpPr>
            <p:spPr>
              <a:xfrm rot="6795279">
                <a:off x="1521496" y="5279994"/>
                <a:ext cx="654192" cy="988758"/>
              </a:xfrm>
              <a:custGeom>
                <a:avLst/>
                <a:gdLst>
                  <a:gd name="connsiteX0" fmla="*/ 388520 w 421629"/>
                  <a:gd name="connsiteY0" fmla="*/ 508018 h 660625"/>
                  <a:gd name="connsiteX1" fmla="*/ 69388 w 421629"/>
                  <a:gd name="connsiteY1" fmla="*/ 575269 h 660625"/>
                  <a:gd name="connsiteX2" fmla="*/ 3016 w 421629"/>
                  <a:gd name="connsiteY2" fmla="*/ 274633 h 660625"/>
                  <a:gd name="connsiteX3" fmla="*/ 210814 w 421629"/>
                  <a:gd name="connsiteY3" fmla="*/ -1 h 660625"/>
                  <a:gd name="connsiteX4" fmla="*/ 388520 w 421629"/>
                  <a:gd name="connsiteY4" fmla="*/ 508018 h 660625"/>
                  <a:gd name="connsiteX0" fmla="*/ 388524 w 388524"/>
                  <a:gd name="connsiteY0" fmla="*/ 737927 h 890560"/>
                  <a:gd name="connsiteX1" fmla="*/ 69392 w 388524"/>
                  <a:gd name="connsiteY1" fmla="*/ 805178 h 890560"/>
                  <a:gd name="connsiteX2" fmla="*/ 3020 w 388524"/>
                  <a:gd name="connsiteY2" fmla="*/ 504542 h 890560"/>
                  <a:gd name="connsiteX3" fmla="*/ 70381 w 388524"/>
                  <a:gd name="connsiteY3" fmla="*/ 0 h 890560"/>
                  <a:gd name="connsiteX4" fmla="*/ 388524 w 388524"/>
                  <a:gd name="connsiteY4" fmla="*/ 737927 h 890560"/>
                  <a:gd name="connsiteX0" fmla="*/ 510752 w 510752"/>
                  <a:gd name="connsiteY0" fmla="*/ 737927 h 805711"/>
                  <a:gd name="connsiteX1" fmla="*/ 11166 w 510752"/>
                  <a:gd name="connsiteY1" fmla="*/ 578667 h 805711"/>
                  <a:gd name="connsiteX2" fmla="*/ 125248 w 510752"/>
                  <a:gd name="connsiteY2" fmla="*/ 504542 h 805711"/>
                  <a:gd name="connsiteX3" fmla="*/ 192609 w 510752"/>
                  <a:gd name="connsiteY3" fmla="*/ 0 h 805711"/>
                  <a:gd name="connsiteX4" fmla="*/ 510752 w 510752"/>
                  <a:gd name="connsiteY4" fmla="*/ 737927 h 805711"/>
                  <a:gd name="connsiteX0" fmla="*/ 533714 w 533714"/>
                  <a:gd name="connsiteY0" fmla="*/ 737927 h 795804"/>
                  <a:gd name="connsiteX1" fmla="*/ 34128 w 533714"/>
                  <a:gd name="connsiteY1" fmla="*/ 578667 h 795804"/>
                  <a:gd name="connsiteX2" fmla="*/ 51187 w 533714"/>
                  <a:gd name="connsiteY2" fmla="*/ 311253 h 795804"/>
                  <a:gd name="connsiteX3" fmla="*/ 215571 w 533714"/>
                  <a:gd name="connsiteY3" fmla="*/ 0 h 795804"/>
                  <a:gd name="connsiteX4" fmla="*/ 533714 w 533714"/>
                  <a:gd name="connsiteY4" fmla="*/ 737927 h 79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714" h="795804">
                    <a:moveTo>
                      <a:pt x="533714" y="737927"/>
                    </a:moveTo>
                    <a:cubicBezTo>
                      <a:pt x="463530" y="910227"/>
                      <a:pt x="114549" y="649779"/>
                      <a:pt x="34128" y="578667"/>
                    </a:cubicBezTo>
                    <a:cubicBezTo>
                      <a:pt x="-46293" y="507555"/>
                      <a:pt x="39027" y="422657"/>
                      <a:pt x="51187" y="311253"/>
                    </a:cubicBezTo>
                    <a:cubicBezTo>
                      <a:pt x="68502" y="152614"/>
                      <a:pt x="112853" y="0"/>
                      <a:pt x="215571" y="0"/>
                    </a:cubicBezTo>
                    <a:cubicBezTo>
                      <a:pt x="274806" y="169340"/>
                      <a:pt x="474479" y="568587"/>
                      <a:pt x="533714" y="737927"/>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a:extLst>
                  <a:ext uri="{FF2B5EF4-FFF2-40B4-BE49-F238E27FC236}">
                    <a16:creationId xmlns:a16="http://schemas.microsoft.com/office/drawing/2014/main" id="{A343AB41-3FBF-BD59-F40E-9399F46EB460}"/>
                  </a:ext>
                </a:extLst>
              </p:cNvPr>
              <p:cNvSpPr/>
              <p:nvPr/>
            </p:nvSpPr>
            <p:spPr>
              <a:xfrm>
                <a:off x="1938171" y="4948741"/>
                <a:ext cx="149940" cy="14273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2" name="円/楕円 81">
                <a:extLst>
                  <a:ext uri="{FF2B5EF4-FFF2-40B4-BE49-F238E27FC236}">
                    <a16:creationId xmlns:a16="http://schemas.microsoft.com/office/drawing/2014/main" id="{79340C10-9D13-6B4A-C4F8-84C508A5C463}"/>
                  </a:ext>
                </a:extLst>
              </p:cNvPr>
              <p:cNvSpPr/>
              <p:nvPr/>
            </p:nvSpPr>
            <p:spPr>
              <a:xfrm>
                <a:off x="1989166" y="5245877"/>
                <a:ext cx="149940" cy="14273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B9131B88-1ECB-C80D-1D50-398C74244866}"/>
                  </a:ext>
                </a:extLst>
              </p:cNvPr>
              <p:cNvSpPr/>
              <p:nvPr/>
            </p:nvSpPr>
            <p:spPr>
              <a:xfrm>
                <a:off x="2187584" y="4578785"/>
                <a:ext cx="149940" cy="1427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円/楕円 83">
                <a:extLst>
                  <a:ext uri="{FF2B5EF4-FFF2-40B4-BE49-F238E27FC236}">
                    <a16:creationId xmlns:a16="http://schemas.microsoft.com/office/drawing/2014/main" id="{E42627A7-3426-7D3E-E4C4-F8EFCB5EF49F}"/>
                  </a:ext>
                </a:extLst>
              </p:cNvPr>
              <p:cNvSpPr/>
              <p:nvPr/>
            </p:nvSpPr>
            <p:spPr>
              <a:xfrm>
                <a:off x="1301246" y="4436050"/>
                <a:ext cx="149940" cy="14273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5" name="円/楕円 84">
                <a:extLst>
                  <a:ext uri="{FF2B5EF4-FFF2-40B4-BE49-F238E27FC236}">
                    <a16:creationId xmlns:a16="http://schemas.microsoft.com/office/drawing/2014/main" id="{49781D3C-F7DE-DEC7-1E95-184BDB1989D1}"/>
                  </a:ext>
                </a:extLst>
              </p:cNvPr>
              <p:cNvSpPr/>
              <p:nvPr/>
            </p:nvSpPr>
            <p:spPr>
              <a:xfrm>
                <a:off x="1236908" y="5213114"/>
                <a:ext cx="149940" cy="1427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86" name="コンテンツ プレースホルダー 2">
            <a:extLst>
              <a:ext uri="{FF2B5EF4-FFF2-40B4-BE49-F238E27FC236}">
                <a16:creationId xmlns:a16="http://schemas.microsoft.com/office/drawing/2014/main" id="{9EA1AC7E-7EEF-2BE9-36D4-7EF4E09509CA}"/>
              </a:ext>
            </a:extLst>
          </p:cNvPr>
          <p:cNvSpPr txBox="1">
            <a:spLocks/>
          </p:cNvSpPr>
          <p:nvPr/>
        </p:nvSpPr>
        <p:spPr>
          <a:xfrm>
            <a:off x="3047797" y="3113173"/>
            <a:ext cx="573739" cy="32959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Rb</a:t>
            </a:r>
            <a:r>
              <a:rPr lang="en-US" altLang="ja-JP" sz="2400" baseline="30000" dirty="0"/>
              <a:t>+</a:t>
            </a:r>
            <a:endParaRPr lang="ja-JP" altLang="en-US" sz="2400"/>
          </a:p>
        </p:txBody>
      </p:sp>
      <p:sp>
        <p:nvSpPr>
          <p:cNvPr id="87" name="コンテンツ プレースホルダー 2">
            <a:extLst>
              <a:ext uri="{FF2B5EF4-FFF2-40B4-BE49-F238E27FC236}">
                <a16:creationId xmlns:a16="http://schemas.microsoft.com/office/drawing/2014/main" id="{8759C115-D04F-4008-4FEC-CAFF26D2FA99}"/>
              </a:ext>
            </a:extLst>
          </p:cNvPr>
          <p:cNvSpPr txBox="1">
            <a:spLocks/>
          </p:cNvSpPr>
          <p:nvPr/>
        </p:nvSpPr>
        <p:spPr>
          <a:xfrm>
            <a:off x="2167884" y="3113173"/>
            <a:ext cx="573739" cy="3295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Cs</a:t>
            </a:r>
            <a:r>
              <a:rPr lang="en-US" altLang="ja-JP" sz="2400" baseline="30000" dirty="0"/>
              <a:t>+</a:t>
            </a:r>
            <a:endParaRPr lang="ja-JP" altLang="en-US" sz="2400"/>
          </a:p>
        </p:txBody>
      </p:sp>
      <p:sp>
        <p:nvSpPr>
          <p:cNvPr id="88" name="テキスト ボックス 87">
            <a:extLst>
              <a:ext uri="{FF2B5EF4-FFF2-40B4-BE49-F238E27FC236}">
                <a16:creationId xmlns:a16="http://schemas.microsoft.com/office/drawing/2014/main" id="{42F89F49-30D9-3B5F-674A-98EB5D8027CA}"/>
              </a:ext>
            </a:extLst>
          </p:cNvPr>
          <p:cNvSpPr txBox="1"/>
          <p:nvPr/>
        </p:nvSpPr>
        <p:spPr>
          <a:xfrm>
            <a:off x="6236144" y="2348397"/>
            <a:ext cx="915177" cy="523220"/>
          </a:xfrm>
          <a:prstGeom prst="rect">
            <a:avLst/>
          </a:prstGeom>
          <a:noFill/>
        </p:spPr>
        <p:txBody>
          <a:bodyPr wrap="squar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塩溶</a:t>
            </a:r>
          </a:p>
        </p:txBody>
      </p:sp>
      <p:sp>
        <p:nvSpPr>
          <p:cNvPr id="89" name="テキスト ボックス 88">
            <a:extLst>
              <a:ext uri="{FF2B5EF4-FFF2-40B4-BE49-F238E27FC236}">
                <a16:creationId xmlns:a16="http://schemas.microsoft.com/office/drawing/2014/main" id="{60BD4B21-1AA7-165E-4D03-36897D202B2F}"/>
              </a:ext>
            </a:extLst>
          </p:cNvPr>
          <p:cNvSpPr txBox="1"/>
          <p:nvPr/>
        </p:nvSpPr>
        <p:spPr>
          <a:xfrm>
            <a:off x="1991421" y="2357106"/>
            <a:ext cx="915177" cy="523220"/>
          </a:xfrm>
          <a:prstGeom prst="rect">
            <a:avLst/>
          </a:prstGeom>
          <a:noFill/>
        </p:spPr>
        <p:txBody>
          <a:bodyPr wrap="squar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塩析</a:t>
            </a:r>
          </a:p>
        </p:txBody>
      </p:sp>
    </p:spTree>
    <p:extLst>
      <p:ext uri="{BB962C8B-B14F-4D97-AF65-F5344CB8AC3E}">
        <p14:creationId xmlns:p14="http://schemas.microsoft.com/office/powerpoint/2010/main" val="3584613934"/>
      </p:ext>
    </p:extLst>
  </p:cSld>
  <p:clrMapOvr>
    <a:masterClrMapping/>
  </p:clrMapOvr>
  <mc:AlternateContent xmlns:mc="http://schemas.openxmlformats.org/markup-compatibility/2006" xmlns:p14="http://schemas.microsoft.com/office/powerpoint/2010/main">
    <mc:Choice Requires="p14">
      <p:transition spd="slow" p14:dur="2000" advTm="78887"/>
    </mc:Choice>
    <mc:Fallback xmlns="">
      <p:transition spd="slow" advTm="788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2284559-F94C-DF40-92BB-11481724A734}"/>
                  </a:ext>
                </a:extLst>
              </p:cNvPr>
              <p:cNvSpPr>
                <a:spLocks noGrp="1"/>
              </p:cNvSpPr>
              <p:nvPr>
                <p:ph idx="1"/>
              </p:nvPr>
            </p:nvSpPr>
            <p:spPr>
              <a:xfrm>
                <a:off x="292100" y="2425626"/>
                <a:ext cx="8674100" cy="62269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ΔΔ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m:rPr>
                              <m:sty m:val="p"/>
                            </m:rPr>
                            <a:rPr kumimoji="1" lang="en-US" altLang="ja-JP" b="0" i="0" smtClean="0">
                              <a:latin typeface="Cambria Math" panose="02040503050406030204" pitchFamily="18" charset="0"/>
                            </a:rPr>
                            <m:t>sol</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𝐺</m:t>
                          </m:r>
                        </m:e>
                        <m:sub>
                          <m:r>
                            <m:rPr>
                              <m:sty m:val="p"/>
                            </m:rPr>
                            <a:rPr kumimoji="1" lang="en-US" altLang="ja-JP" b="0" i="0" smtClean="0">
                              <a:latin typeface="Cambria Math" panose="02040503050406030204" pitchFamily="18" charset="0"/>
                            </a:rPr>
                            <m:t>self</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𝐺</m:t>
                          </m:r>
                        </m:e>
                        <m:sub>
                          <m:r>
                            <m:rPr>
                              <m:sty m:val="p"/>
                            </m:rPr>
                            <a:rPr kumimoji="1" lang="en-US" altLang="ja-JP" b="0" i="0" smtClean="0">
                              <a:latin typeface="Cambria Math" panose="02040503050406030204" pitchFamily="18" charset="0"/>
                            </a:rPr>
                            <m:t>anion</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𝐺</m:t>
                          </m:r>
                        </m:e>
                        <m:sub>
                          <m:r>
                            <m:rPr>
                              <m:sty m:val="p"/>
                            </m:rPr>
                            <a:rPr kumimoji="1" lang="en-US" altLang="ja-JP" b="0" i="0" smtClean="0">
                              <a:latin typeface="Cambria Math" panose="02040503050406030204" pitchFamily="18" charset="0"/>
                            </a:rPr>
                            <m:t>cation</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𝐺</m:t>
                          </m:r>
                        </m:e>
                        <m:sub>
                          <m:r>
                            <m:rPr>
                              <m:sty m:val="p"/>
                            </m:rPr>
                            <a:rPr kumimoji="1" lang="en-US" altLang="ja-JP" b="0" i="0" smtClean="0">
                              <a:latin typeface="Cambria Math" panose="02040503050406030204" pitchFamily="18" charset="0"/>
                            </a:rPr>
                            <m:t>water</m:t>
                          </m:r>
                        </m:sub>
                      </m:sSub>
                    </m:oMath>
                  </m:oMathPara>
                </a14:m>
                <a:endParaRPr kumimoji="1" lang="ja-JP" altLang="en-US"/>
              </a:p>
            </p:txBody>
          </p:sp>
        </mc:Choice>
        <mc:Fallback xmlns="">
          <p:sp>
            <p:nvSpPr>
              <p:cNvPr id="2" name="コンテンツ プレースホルダー 1">
                <a:extLst>
                  <a:ext uri="{FF2B5EF4-FFF2-40B4-BE49-F238E27FC236}">
                    <a16:creationId xmlns:a16="http://schemas.microsoft.com/office/drawing/2014/main" id="{92284559-F94C-DF40-92BB-11481724A734}"/>
                  </a:ext>
                </a:extLst>
              </p:cNvPr>
              <p:cNvSpPr>
                <a:spLocks noGrp="1" noRot="1" noChangeAspect="1" noMove="1" noResize="1" noEditPoints="1" noAdjustHandles="1" noChangeArrowheads="1" noChangeShapeType="1" noTextEdit="1"/>
              </p:cNvSpPr>
              <p:nvPr>
                <p:ph idx="1"/>
              </p:nvPr>
            </p:nvSpPr>
            <p:spPr>
              <a:xfrm>
                <a:off x="292100" y="2425626"/>
                <a:ext cx="8674100" cy="622691"/>
              </a:xfrm>
              <a:blipFill>
                <a:blip r:embed="rId2"/>
                <a:stretch>
                  <a:fillRect/>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1B3D2C05-2620-EB33-6226-802A301CE0F1}"/>
              </a:ext>
            </a:extLst>
          </p:cNvPr>
          <p:cNvSpPr>
            <a:spLocks noGrp="1"/>
          </p:cNvSpPr>
          <p:nvPr>
            <p:ph type="title"/>
          </p:nvPr>
        </p:nvSpPr>
        <p:spPr/>
        <p:txBody>
          <a:bodyPr>
            <a:normAutofit fontScale="90000"/>
          </a:bodyPr>
          <a:lstStyle/>
          <a:p>
            <a:r>
              <a:rPr kumimoji="1" lang="ja-JP" altLang="en-US"/>
              <a:t>溶媒和自由エネルギーの成分</a:t>
            </a:r>
          </a:p>
        </p:txBody>
      </p:sp>
      <p:cxnSp>
        <p:nvCxnSpPr>
          <p:cNvPr id="6" name="直線コネクタ 5">
            <a:extLst>
              <a:ext uri="{FF2B5EF4-FFF2-40B4-BE49-F238E27FC236}">
                <a16:creationId xmlns:a16="http://schemas.microsoft.com/office/drawing/2014/main" id="{3ABB0040-767A-A197-C6B8-57D8E45592B7}"/>
              </a:ext>
            </a:extLst>
          </p:cNvPr>
          <p:cNvCxnSpPr>
            <a:cxnSpLocks/>
          </p:cNvCxnSpPr>
          <p:nvPr/>
        </p:nvCxnSpPr>
        <p:spPr>
          <a:xfrm flipV="1">
            <a:off x="2164976" y="2366682"/>
            <a:ext cx="1021977" cy="681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FA9ACDA-0CD6-0714-376C-59C3600F5297}"/>
                  </a:ext>
                </a:extLst>
              </p:cNvPr>
              <p:cNvSpPr txBox="1"/>
              <p:nvPr/>
            </p:nvSpPr>
            <p:spPr>
              <a:xfrm>
                <a:off x="2613162" y="3613893"/>
                <a:ext cx="3917676" cy="391582"/>
              </a:xfrm>
              <a:prstGeom prst="rect">
                <a:avLst/>
              </a:prstGeom>
              <a:noFill/>
            </p:spPr>
            <p:txBody>
              <a:bodyPr wrap="none" rtlCol="0">
                <a:spAutoFit/>
              </a:bodyPr>
              <a:lstStyle/>
              <a:p>
                <a14:m>
                  <m:oMath xmlns:m="http://schemas.openxmlformats.org/officeDocument/2006/math">
                    <m:r>
                      <a:rPr kumimoji="1" lang="en-US" altLang="ja-JP" smtClean="0">
                        <a:latin typeface="Cambria Math" panose="02040503050406030204" pitchFamily="18" charset="0"/>
                        <a:ea typeface="Hiragino Kaku Gothic Pro W3" panose="020B0300000000000000" pitchFamily="34" charset="-128"/>
                      </a:rPr>
                      <m:t>−</m:t>
                    </m:r>
                    <m:r>
                      <a:rPr kumimoji="1" lang="en-US" altLang="ja-JP" b="0" i="0" smtClean="0">
                        <a:latin typeface="Cambria Math" panose="02040503050406030204" pitchFamily="18" charset="0"/>
                        <a:ea typeface="Hiragino Kaku Gothic Pro W3" panose="020B0300000000000000" pitchFamily="34" charset="-128"/>
                      </a:rPr>
                      <m:t>0.003</m:t>
                    </m:r>
                    <m:r>
                      <a:rPr kumimoji="1" lang="en-US" altLang="ja-JP" b="0" i="1" smtClean="0">
                        <a:latin typeface="Cambria Math" panose="02040503050406030204" pitchFamily="18" charset="0"/>
                        <a:ea typeface="Cambria Math" panose="02040503050406030204" pitchFamily="18" charset="0"/>
                      </a:rPr>
                      <m:t>≤</m:t>
                    </m:r>
                    <m:r>
                      <m:rPr>
                        <m:sty m:val="p"/>
                      </m:rPr>
                      <a:rPr kumimoji="1" lang="en-US" altLang="ja-JP" b="0" i="0" smtClean="0">
                        <a:latin typeface="Cambria Math" panose="02040503050406030204" pitchFamily="18" charset="0"/>
                        <a:ea typeface="Hiragino Kaku Gothic Pro W3" panose="020B0300000000000000" pitchFamily="34" charset="-128"/>
                      </a:rPr>
                      <m:t>Δ</m:t>
                    </m:r>
                    <m:sSub>
                      <m:sSubPr>
                        <m:ctrlPr>
                          <a:rPr kumimoji="1" lang="en-US" altLang="ja-JP" b="0" i="1" smtClean="0">
                            <a:latin typeface="Cambria Math" panose="02040503050406030204" pitchFamily="18" charset="0"/>
                            <a:ea typeface="Hiragino Kaku Gothic Pro W3" panose="020B0300000000000000" pitchFamily="34" charset="-128"/>
                          </a:rPr>
                        </m:ctrlPr>
                      </m:sSubPr>
                      <m:e>
                        <m:r>
                          <a:rPr kumimoji="1" lang="en-US" altLang="ja-JP" b="0" i="1" smtClean="0">
                            <a:latin typeface="Cambria Math" panose="02040503050406030204" pitchFamily="18" charset="0"/>
                            <a:ea typeface="Hiragino Kaku Gothic Pro W3" panose="020B0300000000000000" pitchFamily="34" charset="-128"/>
                          </a:rPr>
                          <m:t>𝜇</m:t>
                        </m:r>
                      </m:e>
                      <m:sub>
                        <m:r>
                          <a:rPr kumimoji="1" lang="en-US" altLang="ja-JP" b="0" i="1" smtClean="0">
                            <a:latin typeface="Cambria Math" panose="02040503050406030204" pitchFamily="18" charset="0"/>
                            <a:ea typeface="Hiragino Kaku Gothic Pro W3" panose="020B0300000000000000" pitchFamily="34" charset="-128"/>
                          </a:rPr>
                          <m:t>𝑠𝑒𝑙𝑓</m:t>
                        </m:r>
                      </m:sub>
                    </m:sSub>
                    <m:r>
                      <a:rPr kumimoji="1" lang="en-US" altLang="ja-JP" b="0" i="1" smtClean="0">
                        <a:latin typeface="Cambria Math" panose="02040503050406030204" pitchFamily="18" charset="0"/>
                        <a:ea typeface="Cambria Math" panose="02040503050406030204" pitchFamily="18" charset="0"/>
                      </a:rPr>
                      <m:t>≤−0.001</m:t>
                    </m:r>
                  </m:oMath>
                </a14:m>
                <a:r>
                  <a:rPr kumimoji="1" lang="ja-JP" altLang="en-US">
                    <a:latin typeface="Hiragino Kaku Gothic Pro W3" panose="020B0300000000000000" pitchFamily="34" charset="-128"/>
                    <a:ea typeface="Hiragino Kaku Gothic Pro W3" panose="020B0300000000000000" pitchFamily="34" charset="-128"/>
                  </a:rPr>
                  <a:t> </a:t>
                </a:r>
                <a:r>
                  <a:rPr kumimoji="1" lang="en-US" altLang="ja-JP" dirty="0">
                    <a:latin typeface="Hiragino Kaku Gothic Pro W3" panose="020B0300000000000000" pitchFamily="34" charset="-128"/>
                    <a:ea typeface="Hiragino Kaku Gothic Pro W3" panose="020B0300000000000000" pitchFamily="34" charset="-128"/>
                  </a:rPr>
                  <a:t>kcal/mol</a:t>
                </a:r>
                <a:endParaRPr kumimoji="1" lang="ja-JP" altLang="en-US">
                  <a:latin typeface="Hiragino Kaku Gothic Pro W3" panose="020B0300000000000000" pitchFamily="34" charset="-128"/>
                  <a:ea typeface="Hiragino Kaku Gothic Pro W3" panose="020B0300000000000000" pitchFamily="34" charset="-128"/>
                </a:endParaRPr>
              </a:p>
            </p:txBody>
          </p:sp>
        </mc:Choice>
        <mc:Fallback xmlns="">
          <p:sp>
            <p:nvSpPr>
              <p:cNvPr id="8" name="テキスト ボックス 7">
                <a:extLst>
                  <a:ext uri="{FF2B5EF4-FFF2-40B4-BE49-F238E27FC236}">
                    <a16:creationId xmlns:a16="http://schemas.microsoft.com/office/drawing/2014/main" id="{6FA9ACDA-0CD6-0714-376C-59C3600F5297}"/>
                  </a:ext>
                </a:extLst>
              </p:cNvPr>
              <p:cNvSpPr txBox="1">
                <a:spLocks noRot="1" noChangeAspect="1" noMove="1" noResize="1" noEditPoints="1" noAdjustHandles="1" noChangeArrowheads="1" noChangeShapeType="1" noTextEdit="1"/>
              </p:cNvSpPr>
              <p:nvPr/>
            </p:nvSpPr>
            <p:spPr>
              <a:xfrm>
                <a:off x="2613162" y="3613893"/>
                <a:ext cx="3917676" cy="391582"/>
              </a:xfrm>
              <a:prstGeom prst="rect">
                <a:avLst/>
              </a:prstGeom>
              <a:blipFill>
                <a:blip r:embed="rId3"/>
                <a:stretch>
                  <a:fillRect t="-9375" r="-323" b="-15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4599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7FCD3FD-FE0E-0ED6-D266-FCE833B09183}"/>
              </a:ext>
            </a:extLst>
          </p:cNvPr>
          <p:cNvSpPr>
            <a:spLocks noGrp="1"/>
          </p:cNvSpPr>
          <p:nvPr>
            <p:ph type="title"/>
          </p:nvPr>
        </p:nvSpPr>
        <p:spPr/>
        <p:txBody>
          <a:bodyPr>
            <a:normAutofit fontScale="90000"/>
          </a:bodyPr>
          <a:lstStyle/>
          <a:p>
            <a:r>
              <a:rPr kumimoji="1" lang="ja-JP" altLang="en-US"/>
              <a:t>溶媒和自由エネルギーの分割</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96CE4F0-2888-EBDE-CFA3-543816EC55DB}"/>
                  </a:ext>
                </a:extLst>
              </p:cNvPr>
              <p:cNvSpPr txBox="1"/>
              <p:nvPr/>
            </p:nvSpPr>
            <p:spPr>
              <a:xfrm>
                <a:off x="3033886" y="1343889"/>
                <a:ext cx="3076227" cy="1060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 </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nary>
                        <m:naryPr>
                          <m:limLoc m:val="undOvr"/>
                          <m:subHide m:val="on"/>
                          <m:supHide m:val="on"/>
                          <m:ctrlPr>
                            <a:rPr kumimoji="1" lang="en-US" altLang="ja-JP" sz="2400" b="0" i="1" smtClean="0">
                              <a:latin typeface="Cambria Math" panose="02040503050406030204" pitchFamily="18" charset="0"/>
                            </a:rPr>
                          </m:ctrlPr>
                        </m:naryPr>
                        <m:sub/>
                        <m:sup/>
                        <m:e>
                          <m:r>
                            <a:rPr kumimoji="1" lang="en-US" altLang="ja-JP" sz="2400" i="1">
                              <a:latin typeface="Cambria Math" panose="02040503050406030204" pitchFamily="18" charset="0"/>
                            </a:rPr>
                            <m:t>ⅆ</m:t>
                          </m:r>
                          <m:r>
                            <a:rPr kumimoji="1" lang="en-US" altLang="ja-JP" sz="2400" i="1">
                              <a:latin typeface="Cambria Math" panose="02040503050406030204" pitchFamily="18" charset="0"/>
                            </a:rPr>
                            <m:t>𝜖</m:t>
                          </m:r>
                          <m:r>
                            <a:rPr kumimoji="1" lang="en-US" altLang="ja-JP" sz="2400" i="1">
                              <a:latin typeface="Cambria Math" panose="02040503050406030204" pitchFamily="18" charset="0"/>
                            </a:rPr>
                            <m:t>𝑓</m:t>
                          </m:r>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𝜖</m:t>
                              </m:r>
                            </m:e>
                          </m:d>
                        </m:e>
                      </m:nary>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E96CE4F0-2888-EBDE-CFA3-543816EC55DB}"/>
                  </a:ext>
                </a:extLst>
              </p:cNvPr>
              <p:cNvSpPr txBox="1">
                <a:spLocks noRot="1" noChangeAspect="1" noMove="1" noResize="1" noEditPoints="1" noAdjustHandles="1" noChangeArrowheads="1" noChangeShapeType="1" noTextEdit="1"/>
              </p:cNvSpPr>
              <p:nvPr/>
            </p:nvSpPr>
            <p:spPr>
              <a:xfrm>
                <a:off x="3033886" y="1343889"/>
                <a:ext cx="3076227" cy="1060931"/>
              </a:xfrm>
              <a:prstGeom prst="rect">
                <a:avLst/>
              </a:prstGeom>
              <a:blipFill>
                <a:blip r:embed="rId2"/>
                <a:stretch>
                  <a:fillRect t="-137647" b="-191765"/>
                </a:stretch>
              </a:blipFill>
            </p:spPr>
            <p:txBody>
              <a:bodyPr/>
              <a:lstStyle/>
              <a:p>
                <a:r>
                  <a:rPr lang="ja-JP" altLang="en-US">
                    <a:noFill/>
                  </a:rPr>
                  <a:t> </a:t>
                </a:r>
              </a:p>
            </p:txBody>
          </p:sp>
        </mc:Fallback>
      </mc:AlternateContent>
      <p:sp>
        <p:nvSpPr>
          <p:cNvPr id="5" name="角丸四角形 4">
            <a:extLst>
              <a:ext uri="{FF2B5EF4-FFF2-40B4-BE49-F238E27FC236}">
                <a16:creationId xmlns:a16="http://schemas.microsoft.com/office/drawing/2014/main" id="{D2018112-78BC-F145-6247-A2E7B3D0F5D7}"/>
              </a:ext>
            </a:extLst>
          </p:cNvPr>
          <p:cNvSpPr/>
          <p:nvPr/>
        </p:nvSpPr>
        <p:spPr>
          <a:xfrm>
            <a:off x="3953933" y="1581290"/>
            <a:ext cx="474134" cy="483451"/>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DD54FDE-B70D-13A2-B62A-C97A6DED8F9B}"/>
                  </a:ext>
                </a:extLst>
              </p:cNvPr>
              <p:cNvSpPr txBox="1"/>
              <p:nvPr/>
            </p:nvSpPr>
            <p:spPr>
              <a:xfrm>
                <a:off x="2342747" y="2404820"/>
                <a:ext cx="4881016" cy="369332"/>
              </a:xfrm>
              <a:prstGeom prst="rect">
                <a:avLst/>
              </a:prstGeom>
              <a:noFill/>
            </p:spPr>
            <p:txBody>
              <a:bodyPr wrap="none" rtlCol="0">
                <a:spAutoFit/>
              </a:bodyPr>
              <a:lstStyle/>
              <a:p>
                <a14:m>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𝑣</m:t>
                        </m:r>
                      </m:e>
                    </m:d>
                    <m:r>
                      <a:rPr kumimoji="1" lang="ja-JP" altLang="en-US" sz="1800" b="0" i="0" smtClean="0">
                        <a:latin typeface="Cambria Math" panose="02040503050406030204" pitchFamily="18" charset="0"/>
                      </a:rPr>
                      <m:t> </m:t>
                    </m:r>
                  </m:oMath>
                </a14:m>
                <a:r>
                  <a:rPr kumimoji="1" lang="ja-JP" altLang="en-US">
                    <a:latin typeface="Hiragino Kaku Gothic Pro W3" panose="020B0300000000000000" pitchFamily="34" charset="-128"/>
                    <a:ea typeface="Hiragino Kaku Gothic Pro W3" panose="020B0300000000000000" pitchFamily="34" charset="-128"/>
                  </a:rPr>
                  <a:t>： 溶質</a:t>
                </a:r>
                <a:r>
                  <a:rPr kumimoji="1" lang="en-US" altLang="ja-JP" dirty="0">
                    <a:latin typeface="Hiragino Kaku Gothic Pro W3" panose="020B0300000000000000" pitchFamily="34" charset="-128"/>
                    <a:ea typeface="Hiragino Kaku Gothic Pro W3" panose="020B0300000000000000" pitchFamily="34" charset="-128"/>
                  </a:rPr>
                  <a:t>–</a:t>
                </a:r>
                <a:r>
                  <a:rPr kumimoji="1" lang="ja-JP" altLang="en-US">
                    <a:latin typeface="Hiragino Kaku Gothic Pro W3" panose="020B0300000000000000" pitchFamily="34" charset="-128"/>
                    <a:ea typeface="Hiragino Kaku Gothic Pro W3" panose="020B0300000000000000" pitchFamily="34" charset="-128"/>
                  </a:rPr>
                  <a:t>溶媒間引力的相互作用エネルギー</a:t>
                </a:r>
                <a:endParaRPr kumimoji="1"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6" name="テキスト ボックス 5">
                <a:extLst>
                  <a:ext uri="{FF2B5EF4-FFF2-40B4-BE49-F238E27FC236}">
                    <a16:creationId xmlns:a16="http://schemas.microsoft.com/office/drawing/2014/main" id="{ADD54FDE-B70D-13A2-B62A-C97A6DED8F9B}"/>
                  </a:ext>
                </a:extLst>
              </p:cNvPr>
              <p:cNvSpPr txBox="1">
                <a:spLocks noRot="1" noChangeAspect="1" noMove="1" noResize="1" noEditPoints="1" noAdjustHandles="1" noChangeArrowheads="1" noChangeShapeType="1" noTextEdit="1"/>
              </p:cNvSpPr>
              <p:nvPr/>
            </p:nvSpPr>
            <p:spPr>
              <a:xfrm>
                <a:off x="2342747" y="2404820"/>
                <a:ext cx="4881016" cy="369332"/>
              </a:xfrm>
              <a:prstGeom prst="rect">
                <a:avLst/>
              </a:prstGeom>
              <a:blipFill>
                <a:blip r:embed="rId3"/>
                <a:stretch>
                  <a:fillRect t="-6667" r="-26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359152A-1250-66B1-5971-0D370007C012}"/>
                  </a:ext>
                </a:extLst>
              </p:cNvPr>
              <p:cNvSpPr txBox="1"/>
              <p:nvPr/>
            </p:nvSpPr>
            <p:spPr>
              <a:xfrm>
                <a:off x="2012644" y="2935285"/>
                <a:ext cx="5047087" cy="1060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400" b="0" i="1" smtClean="0">
                              <a:latin typeface="Cambria Math" panose="02040503050406030204" pitchFamily="18" charset="0"/>
                            </a:rPr>
                          </m:ctrlPr>
                        </m:naryPr>
                        <m:sub/>
                        <m:sup/>
                        <m:e>
                          <m:r>
                            <a:rPr kumimoji="1" lang="en-US" altLang="ja-JP" sz="2400" i="1">
                              <a:latin typeface="Cambria Math" panose="02040503050406030204" pitchFamily="18" charset="0"/>
                            </a:rPr>
                            <m:t>ⅆ</m:t>
                          </m:r>
                          <m:r>
                            <a:rPr kumimoji="1" lang="en-US" altLang="ja-JP" sz="2400" i="1">
                              <a:latin typeface="Cambria Math" panose="02040503050406030204" pitchFamily="18" charset="0"/>
                            </a:rPr>
                            <m:t>𝜖</m:t>
                          </m:r>
                          <m:r>
                            <a:rPr kumimoji="1" lang="en-US" altLang="ja-JP" sz="2400" i="1">
                              <a:latin typeface="Cambria Math" panose="02040503050406030204" pitchFamily="18" charset="0"/>
                            </a:rPr>
                            <m:t>𝑓</m:t>
                          </m:r>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𝜖</m:t>
                              </m:r>
                            </m:e>
                          </m:d>
                        </m:e>
                      </m:nary>
                      <m:r>
                        <a:rPr kumimoji="1" lang="en-US" altLang="ja-JP" sz="2400" b="0" i="0" smtClean="0">
                          <a:latin typeface="Cambria Math" panose="02040503050406030204" pitchFamily="18" charset="0"/>
                        </a:rPr>
                        <m:t>=</m:t>
                      </m:r>
                      <m:nary>
                        <m:naryPr>
                          <m:ctrlPr>
                            <a:rPr kumimoji="1" lang="en-US" altLang="ja-JP" sz="2400" i="1">
                              <a:latin typeface="Cambria Math" panose="02040503050406030204" pitchFamily="18" charset="0"/>
                            </a:rPr>
                          </m:ctrlPr>
                        </m:naryPr>
                        <m: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m:t>
                          </m:r>
                        </m:sub>
                        <m:sup>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𝜖</m:t>
                              </m:r>
                            </m:e>
                            <m:sub>
                              <m:r>
                                <a:rPr kumimoji="1" lang="en-US" altLang="ja-JP" sz="2400" b="0" i="1" smtClean="0">
                                  <a:latin typeface="Cambria Math" panose="02040503050406030204" pitchFamily="18" charset="0"/>
                                  <a:ea typeface="Cambria Math" panose="02040503050406030204" pitchFamily="18" charset="0"/>
                                </a:rPr>
                                <m:t>𝑐</m:t>
                              </m:r>
                            </m:sub>
                          </m:sSub>
                        </m:sup>
                        <m:e>
                          <m:r>
                            <a:rPr kumimoji="1" lang="en-US" altLang="ja-JP" sz="2400" i="1">
                              <a:latin typeface="Cambria Math" panose="02040503050406030204" pitchFamily="18" charset="0"/>
                            </a:rPr>
                            <m:t>ⅆ</m:t>
                          </m:r>
                          <m:r>
                            <a:rPr kumimoji="1" lang="en-US" altLang="ja-JP" sz="2400" i="1">
                              <a:latin typeface="Cambria Math" panose="02040503050406030204" pitchFamily="18" charset="0"/>
                            </a:rPr>
                            <m:t>𝜖</m:t>
                          </m:r>
                          <m:r>
                            <a:rPr kumimoji="1" lang="en-US" altLang="ja-JP" sz="2400" i="1">
                              <a:latin typeface="Cambria Math" panose="02040503050406030204" pitchFamily="18" charset="0"/>
                            </a:rPr>
                            <m:t>𝑓</m:t>
                          </m:r>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𝜖</m:t>
                              </m:r>
                            </m:e>
                          </m:d>
                        </m:e>
                      </m:nary>
                      <m:r>
                        <a:rPr kumimoji="1" lang="en-US" altLang="ja-JP" sz="2400" b="0" i="1" smtClean="0">
                          <a:latin typeface="Cambria Math" panose="02040503050406030204" pitchFamily="18" charset="0"/>
                        </a:rPr>
                        <m:t>+</m:t>
                      </m:r>
                      <m:nary>
                        <m:naryPr>
                          <m:ctrlPr>
                            <a:rPr kumimoji="1" lang="en-US" altLang="ja-JP" sz="2400" b="0" i="1" smtClean="0">
                              <a:latin typeface="Cambria Math" panose="02040503050406030204" pitchFamily="18" charset="0"/>
                            </a:rPr>
                          </m:ctrlPr>
                        </m:naryPr>
                        <m: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𝜖</m:t>
                              </m:r>
                            </m:e>
                            <m:sub>
                              <m:r>
                                <a:rPr kumimoji="1" lang="en-US" altLang="ja-JP" sz="2400" b="0" i="1" smtClean="0">
                                  <a:latin typeface="Cambria Math" panose="02040503050406030204" pitchFamily="18" charset="0"/>
                                </a:rPr>
                                <m:t>𝑐</m:t>
                              </m:r>
                            </m:sub>
                          </m:sSub>
                        </m:sub>
                        <m:sup>
                          <m:r>
                            <a:rPr kumimoji="1" lang="en-US" altLang="ja-JP" sz="2400" i="1">
                              <a:latin typeface="Cambria Math" panose="02040503050406030204" pitchFamily="18" charset="0"/>
                              <a:ea typeface="Cambria Math" panose="02040503050406030204" pitchFamily="18" charset="0"/>
                            </a:rPr>
                            <m:t>∞</m:t>
                          </m:r>
                        </m:sup>
                        <m:e>
                          <m:r>
                            <a:rPr kumimoji="1" lang="en-US" altLang="ja-JP" sz="2400" i="1">
                              <a:latin typeface="Cambria Math" panose="02040503050406030204" pitchFamily="18" charset="0"/>
                            </a:rPr>
                            <m:t>ⅆ</m:t>
                          </m:r>
                          <m:r>
                            <a:rPr kumimoji="1" lang="en-US" altLang="ja-JP" sz="2400" i="1">
                              <a:latin typeface="Cambria Math" panose="02040503050406030204" pitchFamily="18" charset="0"/>
                            </a:rPr>
                            <m:t>𝜖</m:t>
                          </m:r>
                          <m:r>
                            <a:rPr kumimoji="1" lang="en-US" altLang="ja-JP" sz="2400" i="1">
                              <a:latin typeface="Cambria Math" panose="02040503050406030204" pitchFamily="18" charset="0"/>
                            </a:rPr>
                            <m:t>𝑓</m:t>
                          </m:r>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𝜖</m:t>
                              </m:r>
                            </m:e>
                          </m:d>
                        </m:e>
                      </m:nary>
                    </m:oMath>
                  </m:oMathPara>
                </a14:m>
                <a:endParaRPr kumimoji="1" lang="en-US" altLang="ja-JP" sz="2400" b="0" dirty="0"/>
              </a:p>
            </p:txBody>
          </p:sp>
        </mc:Choice>
        <mc:Fallback xmlns="">
          <p:sp>
            <p:nvSpPr>
              <p:cNvPr id="9" name="テキスト ボックス 8">
                <a:extLst>
                  <a:ext uri="{FF2B5EF4-FFF2-40B4-BE49-F238E27FC236}">
                    <a16:creationId xmlns:a16="http://schemas.microsoft.com/office/drawing/2014/main" id="{5359152A-1250-66B1-5971-0D370007C012}"/>
                  </a:ext>
                </a:extLst>
              </p:cNvPr>
              <p:cNvSpPr txBox="1">
                <a:spLocks noRot="1" noChangeAspect="1" noMove="1" noResize="1" noEditPoints="1" noAdjustHandles="1" noChangeArrowheads="1" noChangeShapeType="1" noTextEdit="1"/>
              </p:cNvSpPr>
              <p:nvPr/>
            </p:nvSpPr>
            <p:spPr>
              <a:xfrm>
                <a:off x="2012644" y="2935285"/>
                <a:ext cx="5047087" cy="1060931"/>
              </a:xfrm>
              <a:prstGeom prst="rect">
                <a:avLst/>
              </a:prstGeom>
              <a:blipFill>
                <a:blip r:embed="rId4"/>
                <a:stretch>
                  <a:fillRect l="-23116" t="-140476" b="-1952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4EC8A5-55AA-87DB-8B14-294E83ED6ECD}"/>
                  </a:ext>
                </a:extLst>
              </p:cNvPr>
              <p:cNvSpPr txBox="1"/>
              <p:nvPr/>
            </p:nvSpPr>
            <p:spPr>
              <a:xfrm>
                <a:off x="3336927" y="3996216"/>
                <a:ext cx="3166060" cy="890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m:t>
                      </m:r>
                      <m:r>
                        <m:rPr>
                          <m:sty m:val="p"/>
                        </m:rPr>
                        <a:rPr kumimoji="1" lang="en-US" altLang="ja-JP" sz="2400" smtClean="0">
                          <a:latin typeface="Cambria Math" panose="02040503050406030204" pitchFamily="18" charset="0"/>
                        </a:rPr>
                        <m:t>Δ</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𝜇</m:t>
                          </m:r>
                        </m:e>
                        <m:sub>
                          <m:r>
                            <m:rPr>
                              <m:sty m:val="p"/>
                            </m:rPr>
                            <a:rPr kumimoji="1" lang="en-US" altLang="ja-JP" sz="2400">
                              <a:latin typeface="Cambria Math" panose="02040503050406030204" pitchFamily="18" charset="0"/>
                            </a:rPr>
                            <m:t>excl</m:t>
                          </m:r>
                        </m:sub>
                      </m:sSub>
                      <m:r>
                        <a:rPr kumimoji="1" lang="en-US" altLang="ja-JP" sz="2400" b="0" i="1" smtClean="0">
                          <a:latin typeface="Cambria Math" panose="02040503050406030204" pitchFamily="18" charset="0"/>
                        </a:rPr>
                        <m:t>+</m:t>
                      </m:r>
                      <m:nary>
                        <m:naryPr>
                          <m:ctrlPr>
                            <a:rPr kumimoji="1" lang="en-US" altLang="ja-JP" sz="2400" i="1" smtClean="0">
                              <a:latin typeface="Cambria Math" panose="02040503050406030204" pitchFamily="18" charset="0"/>
                            </a:rPr>
                          </m:ctrlPr>
                        </m:naryPr>
                        <m: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m:t>
                          </m:r>
                        </m:sub>
                        <m:sup>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𝜖</m:t>
                              </m:r>
                            </m:e>
                            <m:sub>
                              <m:r>
                                <a:rPr kumimoji="1" lang="en-US" altLang="ja-JP" sz="2400" b="0" i="1" smtClean="0">
                                  <a:latin typeface="Cambria Math" panose="02040503050406030204" pitchFamily="18" charset="0"/>
                                  <a:ea typeface="Cambria Math" panose="02040503050406030204" pitchFamily="18" charset="0"/>
                                </a:rPr>
                                <m:t>𝑐</m:t>
                              </m:r>
                            </m:sub>
                          </m:sSub>
                        </m:sup>
                        <m:e>
                          <m:r>
                            <a:rPr kumimoji="1" lang="en-US" altLang="ja-JP" sz="2400" i="1">
                              <a:latin typeface="Cambria Math" panose="02040503050406030204" pitchFamily="18" charset="0"/>
                            </a:rPr>
                            <m:t>ⅆ</m:t>
                          </m:r>
                          <m:r>
                            <a:rPr kumimoji="1" lang="en-US" altLang="ja-JP" sz="2400" i="1">
                              <a:latin typeface="Cambria Math" panose="02040503050406030204" pitchFamily="18" charset="0"/>
                            </a:rPr>
                            <m:t>𝜖</m:t>
                          </m:r>
                          <m:r>
                            <a:rPr kumimoji="1" lang="en-US" altLang="ja-JP" sz="2400" i="1">
                              <a:latin typeface="Cambria Math" panose="02040503050406030204" pitchFamily="18" charset="0"/>
                            </a:rPr>
                            <m:t>𝑓</m:t>
                          </m:r>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𝜖</m:t>
                              </m:r>
                            </m:e>
                          </m:d>
                        </m:e>
                      </m:nary>
                    </m:oMath>
                  </m:oMathPara>
                </a14:m>
                <a:endParaRPr kumimoji="1" lang="en-US" altLang="ja-JP" sz="2400" b="0" dirty="0"/>
              </a:p>
            </p:txBody>
          </p:sp>
        </mc:Choice>
        <mc:Fallback xmlns="">
          <p:sp>
            <p:nvSpPr>
              <p:cNvPr id="10" name="テキスト ボックス 9">
                <a:extLst>
                  <a:ext uri="{FF2B5EF4-FFF2-40B4-BE49-F238E27FC236}">
                    <a16:creationId xmlns:a16="http://schemas.microsoft.com/office/drawing/2014/main" id="{034EC8A5-55AA-87DB-8B14-294E83ED6ECD}"/>
                  </a:ext>
                </a:extLst>
              </p:cNvPr>
              <p:cNvSpPr txBox="1">
                <a:spLocks noRot="1" noChangeAspect="1" noMove="1" noResize="1" noEditPoints="1" noAdjustHandles="1" noChangeArrowheads="1" noChangeShapeType="1" noTextEdit="1"/>
              </p:cNvSpPr>
              <p:nvPr/>
            </p:nvSpPr>
            <p:spPr>
              <a:xfrm>
                <a:off x="3336927" y="3996216"/>
                <a:ext cx="3166060" cy="890372"/>
              </a:xfrm>
              <a:prstGeom prst="rect">
                <a:avLst/>
              </a:prstGeom>
              <a:blipFill>
                <a:blip r:embed="rId5"/>
                <a:stretch>
                  <a:fillRect t="-169014" b="-2464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9567B07-1A33-DDF1-FD25-5A3A7331D578}"/>
                  </a:ext>
                </a:extLst>
              </p:cNvPr>
              <p:cNvSpPr txBox="1"/>
              <p:nvPr/>
            </p:nvSpPr>
            <p:spPr>
              <a:xfrm>
                <a:off x="2288939" y="5092885"/>
                <a:ext cx="4739246" cy="369332"/>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𝜖</m:t>
                        </m:r>
                      </m:e>
                      <m:sub>
                        <m:r>
                          <a:rPr kumimoji="1" lang="en-US" altLang="ja-JP" b="0" i="1" smtClean="0">
                            <a:latin typeface="Cambria Math" panose="02040503050406030204" pitchFamily="18" charset="0"/>
                          </a:rPr>
                          <m:t>𝑐</m:t>
                        </m:r>
                      </m:sub>
                    </m:sSub>
                  </m:oMath>
                </a14:m>
                <a:r>
                  <a:rPr kumimoji="1" lang="ja-JP" altLang="en-US">
                    <a:latin typeface="Hiragino Kaku Gothic Pro W3" panose="020B0300000000000000" pitchFamily="34" charset="-128"/>
                    <a:ea typeface="Hiragino Kaku Gothic Pro W3" panose="020B0300000000000000" pitchFamily="34" charset="-128"/>
                  </a:rPr>
                  <a:t>： 溶質</a:t>
                </a:r>
                <a:r>
                  <a:rPr kumimoji="1" lang="en-US" altLang="ja-JP" dirty="0">
                    <a:latin typeface="Hiragino Kaku Gothic Pro W3" panose="020B0300000000000000" pitchFamily="34" charset="-128"/>
                    <a:ea typeface="Hiragino Kaku Gothic Pro W3" panose="020B0300000000000000" pitchFamily="34" charset="-128"/>
                  </a:rPr>
                  <a:t>–</a:t>
                </a:r>
                <a:r>
                  <a:rPr kumimoji="1" lang="ja-JP" altLang="en-US">
                    <a:latin typeface="Hiragino Kaku Gothic Pro W3" panose="020B0300000000000000" pitchFamily="34" charset="-128"/>
                    <a:ea typeface="Hiragino Kaku Gothic Pro W3" panose="020B0300000000000000" pitchFamily="34" charset="-128"/>
                  </a:rPr>
                  <a:t>溶媒相互作用エネルギーの最大値</a:t>
                </a:r>
                <a:endParaRPr kumimoji="1"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11" name="テキスト ボックス 10">
                <a:extLst>
                  <a:ext uri="{FF2B5EF4-FFF2-40B4-BE49-F238E27FC236}">
                    <a16:creationId xmlns:a16="http://schemas.microsoft.com/office/drawing/2014/main" id="{49567B07-1A33-DDF1-FD25-5A3A7331D578}"/>
                  </a:ext>
                </a:extLst>
              </p:cNvPr>
              <p:cNvSpPr txBox="1">
                <a:spLocks noRot="1" noChangeAspect="1" noMove="1" noResize="1" noEditPoints="1" noAdjustHandles="1" noChangeArrowheads="1" noChangeShapeType="1" noTextEdit="1"/>
              </p:cNvSpPr>
              <p:nvPr/>
            </p:nvSpPr>
            <p:spPr>
              <a:xfrm>
                <a:off x="2288939" y="5092885"/>
                <a:ext cx="4739246" cy="369332"/>
              </a:xfrm>
              <a:prstGeom prst="rect">
                <a:avLst/>
              </a:prstGeom>
              <a:blipFill>
                <a:blip r:embed="rId6"/>
                <a:stretch>
                  <a:fillRect t="-6452"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B61AD97-3446-10B9-BDFB-7EB46059B9FC}"/>
                  </a:ext>
                </a:extLst>
              </p:cNvPr>
              <p:cNvSpPr txBox="1"/>
              <p:nvPr/>
            </p:nvSpPr>
            <p:spPr>
              <a:xfrm>
                <a:off x="2722167" y="5462217"/>
                <a:ext cx="3933706"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𝜖</m:t>
                    </m:r>
                    <m:r>
                      <a:rPr kumimoji="1" lang="en-US" altLang="ja-JP" b="0" i="1" smtClean="0">
                        <a:latin typeface="Cambria Math" panose="02040503050406030204" pitchFamily="18" charset="0"/>
                      </a:rPr>
                      <m:t>)</m:t>
                    </m:r>
                  </m:oMath>
                </a14:m>
                <a:r>
                  <a:rPr kumimoji="1" lang="ja-JP" altLang="en-US">
                    <a:latin typeface="Hiragino Kaku Gothic Pro W3" panose="020B0300000000000000" pitchFamily="34" charset="-128"/>
                    <a:ea typeface="Hiragino Kaku Gothic Pro W3" panose="020B0300000000000000" pitchFamily="34" charset="-128"/>
                  </a:rPr>
                  <a:t>： 溶媒の再配向を考慮した関数</a:t>
                </a:r>
                <a:endParaRPr kumimoji="1"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12" name="テキスト ボックス 11">
                <a:extLst>
                  <a:ext uri="{FF2B5EF4-FFF2-40B4-BE49-F238E27FC236}">
                    <a16:creationId xmlns:a16="http://schemas.microsoft.com/office/drawing/2014/main" id="{5B61AD97-3446-10B9-BDFB-7EB46059B9FC}"/>
                  </a:ext>
                </a:extLst>
              </p:cNvPr>
              <p:cNvSpPr txBox="1">
                <a:spLocks noRot="1" noChangeAspect="1" noMove="1" noResize="1" noEditPoints="1" noAdjustHandles="1" noChangeArrowheads="1" noChangeShapeType="1" noTextEdit="1"/>
              </p:cNvSpPr>
              <p:nvPr/>
            </p:nvSpPr>
            <p:spPr>
              <a:xfrm>
                <a:off x="2722167" y="5462217"/>
                <a:ext cx="3933706" cy="369332"/>
              </a:xfrm>
              <a:prstGeom prst="rect">
                <a:avLst/>
              </a:prstGeom>
              <a:blipFill>
                <a:blip r:embed="rId7"/>
                <a:stretch>
                  <a:fillRect l="-643" t="-6667" r="-32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8411D9-B513-62FE-FA17-85C3E109CAF6}"/>
                  </a:ext>
                </a:extLst>
              </p:cNvPr>
              <p:cNvSpPr txBox="1"/>
              <p:nvPr/>
            </p:nvSpPr>
            <p:spPr>
              <a:xfrm>
                <a:off x="3562043" y="5835470"/>
                <a:ext cx="2499232" cy="408623"/>
              </a:xfrm>
              <a:prstGeom prst="roundRect">
                <a:avLst/>
              </a:prstGeom>
              <a:noFill/>
              <a:ln w="28575">
                <a:solidFill>
                  <a:srgbClr val="FF0000"/>
                </a:solidFill>
              </a:ln>
            </p:spPr>
            <p:txBody>
              <a:bodyPr wrap="none" rtlCol="0">
                <a:spAutoFit/>
              </a:bodyPr>
              <a:lstStyle/>
              <a:p>
                <a14:m>
                  <m:oMath xmlns:m="http://schemas.openxmlformats.org/officeDocument/2006/math">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m:rPr>
                            <m:sty m:val="p"/>
                          </m:rPr>
                          <a:rPr kumimoji="1" lang="en-US" altLang="ja-JP" b="0" i="0" smtClean="0">
                            <a:latin typeface="Cambria Math" panose="02040503050406030204" pitchFamily="18" charset="0"/>
                          </a:rPr>
                          <m:t>excl</m:t>
                        </m:r>
                      </m:sub>
                    </m:sSub>
                  </m:oMath>
                </a14:m>
                <a:r>
                  <a:rPr kumimoji="1" lang="ja-JP" altLang="en-US">
                    <a:latin typeface="Hiragino Kaku Gothic Pro W3" panose="020B0300000000000000" pitchFamily="34" charset="-128"/>
                    <a:ea typeface="Hiragino Kaku Gothic Pro W3" panose="020B0300000000000000" pitchFamily="34" charset="-128"/>
                  </a:rPr>
                  <a:t>： 排除体積効果</a:t>
                </a:r>
                <a:endParaRPr kumimoji="1"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13" name="テキスト ボックス 12">
                <a:extLst>
                  <a:ext uri="{FF2B5EF4-FFF2-40B4-BE49-F238E27FC236}">
                    <a16:creationId xmlns:a16="http://schemas.microsoft.com/office/drawing/2014/main" id="{C48411D9-B513-62FE-FA17-85C3E109CAF6}"/>
                  </a:ext>
                </a:extLst>
              </p:cNvPr>
              <p:cNvSpPr txBox="1">
                <a:spLocks noRot="1" noChangeAspect="1" noMove="1" noResize="1" noEditPoints="1" noAdjustHandles="1" noChangeArrowheads="1" noChangeShapeType="1" noTextEdit="1"/>
              </p:cNvSpPr>
              <p:nvPr/>
            </p:nvSpPr>
            <p:spPr>
              <a:xfrm>
                <a:off x="3562043" y="5835470"/>
                <a:ext cx="2499232" cy="408623"/>
              </a:xfrm>
              <a:prstGeom prst="roundRect">
                <a:avLst/>
              </a:prstGeom>
              <a:blipFill>
                <a:blip r:embed="rId8"/>
                <a:stretch>
                  <a:fillRect r="-500" b="-14286"/>
                </a:stretch>
              </a:blipFill>
              <a:ln w="28575">
                <a:solidFill>
                  <a:srgbClr val="FF0000"/>
                </a:solidFill>
              </a:ln>
            </p:spPr>
            <p:txBody>
              <a:bodyPr/>
              <a:lstStyle/>
              <a:p>
                <a:r>
                  <a:rPr lang="ja-JP" altLang="en-US">
                    <a:noFill/>
                  </a:rPr>
                  <a:t> </a:t>
                </a:r>
              </a:p>
            </p:txBody>
          </p:sp>
        </mc:Fallback>
      </mc:AlternateContent>
      <p:sp>
        <p:nvSpPr>
          <p:cNvPr id="14" name="角丸四角形 13">
            <a:extLst>
              <a:ext uri="{FF2B5EF4-FFF2-40B4-BE49-F238E27FC236}">
                <a16:creationId xmlns:a16="http://schemas.microsoft.com/office/drawing/2014/main" id="{1406D55D-CC04-606D-13A3-52978EB94149}"/>
              </a:ext>
            </a:extLst>
          </p:cNvPr>
          <p:cNvSpPr/>
          <p:nvPr/>
        </p:nvSpPr>
        <p:spPr>
          <a:xfrm>
            <a:off x="5488667" y="2950958"/>
            <a:ext cx="1484050" cy="9421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BE298D17-1369-DBC5-ADB6-ABD04F3B0C27}"/>
              </a:ext>
            </a:extLst>
          </p:cNvPr>
          <p:cNvSpPr/>
          <p:nvPr/>
        </p:nvSpPr>
        <p:spPr>
          <a:xfrm>
            <a:off x="3742155" y="4202513"/>
            <a:ext cx="885264" cy="521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a:extLst>
              <a:ext uri="{FF2B5EF4-FFF2-40B4-BE49-F238E27FC236}">
                <a16:creationId xmlns:a16="http://schemas.microsoft.com/office/drawing/2014/main" id="{7241AD8F-D275-6E60-1184-688BB361C9A1}"/>
              </a:ext>
            </a:extLst>
          </p:cNvPr>
          <p:cNvSpPr/>
          <p:nvPr/>
        </p:nvSpPr>
        <p:spPr>
          <a:xfrm>
            <a:off x="2342747" y="2347760"/>
            <a:ext cx="474134" cy="483451"/>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960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2A8B7A67-DFC6-9129-8D76-35F2F0C7C235}"/>
              </a:ext>
            </a:extLst>
          </p:cNvPr>
          <p:cNvSpPr txBox="1"/>
          <p:nvPr/>
        </p:nvSpPr>
        <p:spPr>
          <a:xfrm>
            <a:off x="2635667" y="6057017"/>
            <a:ext cx="3872663"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アニオンからの寄与に依存</a:t>
            </a:r>
          </a:p>
        </p:txBody>
      </p:sp>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a:latin typeface="Cambria Math" panose="02040503050406030204" pitchFamily="18" charset="0"/>
                        <a:ea typeface="Hiragino Kaku Gothic Pro W3" panose="020B0300000000000000" pitchFamily="34" charset="-128"/>
                      </a:rPr>
                      <m:t>𝚫𝚫</m:t>
                    </m:r>
                    <m:sSub>
                      <m:sSubPr>
                        <m:ctrlPr>
                          <a:rPr lang="en-US" altLang="ja-JP" b="1" i="1">
                            <a:latin typeface="Cambria Math" panose="02040503050406030204" pitchFamily="18" charset="0"/>
                            <a:ea typeface="Hiragino Kaku Gothic Pro W3" panose="020B0300000000000000" pitchFamily="34" charset="-128"/>
                          </a:rPr>
                        </m:ctrlPr>
                      </m:sSubPr>
                      <m:e>
                        <m:r>
                          <a:rPr lang="en-US" altLang="ja-JP" b="1" i="1">
                            <a:latin typeface="Cambria Math" panose="02040503050406030204" pitchFamily="18" charset="0"/>
                            <a:ea typeface="Hiragino Kaku Gothic Pro W3" panose="020B0300000000000000" pitchFamily="34" charset="-128"/>
                          </a:rPr>
                          <m:t>𝑮</m:t>
                        </m:r>
                      </m:e>
                      <m:sub>
                        <m:r>
                          <a:rPr lang="en-US" altLang="ja-JP" b="1">
                            <a:latin typeface="Cambria Math" panose="02040503050406030204" pitchFamily="18" charset="0"/>
                            <a:ea typeface="Hiragino Kaku Gothic Pro W3" panose="020B0300000000000000" pitchFamily="34" charset="-128"/>
                          </a:rPr>
                          <m:t>𝐬𝐨𝐥</m:t>
                        </m:r>
                      </m:sub>
                    </m:sSub>
                  </m:oMath>
                </a14:m>
                <a:r>
                  <a:rPr lang="ja-JP" altLang="en-US" b="1">
                    <a:ea typeface="Hiragino Kaku Gothic Pro W3" panose="020B0300000000000000" pitchFamily="34" charset="-128"/>
                  </a:rPr>
                  <a:t>と</a:t>
                </a:r>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m:t>
                    </m:r>
                    <m:d>
                      <m:dPr>
                        <m:begChr m:val="⟨"/>
                        <m:endChr m:val="⟩"/>
                        <m:ctrlPr>
                          <a:rPr lang="en-US" altLang="ja-JP" b="1" i="1" smtClean="0">
                            <a:latin typeface="Cambria Math" panose="02040503050406030204" pitchFamily="18" charset="0"/>
                            <a:ea typeface="Hiragino Kaku Gothic Pro W3" panose="020B0300000000000000" pitchFamily="34" charset="-128"/>
                          </a:rPr>
                        </m:ctrlPr>
                      </m:dPr>
                      <m:e>
                        <m:r>
                          <a:rPr lang="en-US" altLang="ja-JP" b="1" i="1" smtClean="0">
                            <a:latin typeface="Cambria Math" panose="02040503050406030204" pitchFamily="18" charset="0"/>
                            <a:ea typeface="Hiragino Kaku Gothic Pro W3" panose="020B0300000000000000" pitchFamily="34" charset="-128"/>
                          </a:rPr>
                          <m:t>𝒗</m:t>
                        </m:r>
                      </m:e>
                    </m:d>
                  </m:oMath>
                </a14:m>
                <a:r>
                  <a:rPr lang="ja-JP" altLang="en-US" b="1" dirty="0">
                    <a:latin typeface="Hiragino Kaku Gothic Pro W3" panose="020B0300000000000000" pitchFamily="34" charset="-128"/>
                    <a:ea typeface="Hiragino Kaku Gothic Pro W3" panose="020B0300000000000000" pitchFamily="34" charset="-128"/>
                  </a:rPr>
                  <a:t>の関係</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6" name="タイトル 1">
                <a:extLst>
                  <a:ext uri="{FF2B5EF4-FFF2-40B4-BE49-F238E27FC236}">
                    <a16:creationId xmlns:a16="http://schemas.microsoft.com/office/drawing/2014/main" id="{960E6279-CBC2-326F-22C8-D6701A02EAAA}"/>
                  </a:ext>
                </a:extLst>
              </p:cNvPr>
              <p:cNvSpPr txBox="1">
                <a:spLocks noRot="1" noChangeAspect="1" noMove="1" noResize="1" noEditPoints="1" noAdjustHandles="1" noChangeArrowheads="1" noChangeShapeType="1" noTextEdit="1"/>
              </p:cNvSpPr>
              <p:nvPr/>
            </p:nvSpPr>
            <p:spPr>
              <a:xfrm>
                <a:off x="141889" y="180439"/>
                <a:ext cx="8860221" cy="641826"/>
              </a:xfrm>
              <a:prstGeom prst="rect">
                <a:avLst/>
              </a:prstGeom>
              <a:blipFill>
                <a:blip r:embed="rId3"/>
                <a:stretch>
                  <a:fillRect l="-1146" t="-37255" b="-43137"/>
                </a:stretch>
              </a:blipFill>
            </p:spPr>
            <p:txBody>
              <a:bodyPr/>
              <a:lstStyle/>
              <a:p>
                <a:r>
                  <a:rPr lang="ja-JP" altLang="en-US">
                    <a:noFill/>
                  </a:rPr>
                  <a:t> </a:t>
                </a:r>
              </a:p>
            </p:txBody>
          </p:sp>
        </mc:Fallback>
      </mc:AlternateContent>
      <p:pic>
        <p:nvPicPr>
          <p:cNvPr id="11" name="コンテンツ プレースホルダー 10">
            <a:extLst>
              <a:ext uri="{FF2B5EF4-FFF2-40B4-BE49-F238E27FC236}">
                <a16:creationId xmlns:a16="http://schemas.microsoft.com/office/drawing/2014/main" id="{9B811130-22CC-BF89-0224-50A7D76153F8}"/>
              </a:ext>
            </a:extLst>
          </p:cNvPr>
          <p:cNvPicPr>
            <a:picLocks noChangeAspect="1"/>
          </p:cNvPicPr>
          <p:nvPr/>
        </p:nvPicPr>
        <p:blipFill>
          <a:blip r:embed="rId4"/>
          <a:srcRect/>
          <a:stretch/>
        </p:blipFill>
        <p:spPr>
          <a:xfrm>
            <a:off x="338998" y="1404214"/>
            <a:ext cx="6466094" cy="4290004"/>
          </a:xfrm>
          <a:prstGeom prst="rect">
            <a:avLst/>
          </a:prstGeom>
        </p:spPr>
      </p:pic>
      <p:sp>
        <p:nvSpPr>
          <p:cNvPr id="21" name="テキスト ボックス 20">
            <a:extLst>
              <a:ext uri="{FF2B5EF4-FFF2-40B4-BE49-F238E27FC236}">
                <a16:creationId xmlns:a16="http://schemas.microsoft.com/office/drawing/2014/main" id="{FC80AAE2-2D69-465E-73C8-5F38230FA33B}"/>
              </a:ext>
            </a:extLst>
          </p:cNvPr>
          <p:cNvSpPr txBox="1"/>
          <p:nvPr/>
        </p:nvSpPr>
        <p:spPr>
          <a:xfrm rot="16200000">
            <a:off x="6294404" y="2892607"/>
            <a:ext cx="3295782"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22" name="テキスト ボックス 21">
            <a:extLst>
              <a:ext uri="{FF2B5EF4-FFF2-40B4-BE49-F238E27FC236}">
                <a16:creationId xmlns:a16="http://schemas.microsoft.com/office/drawing/2014/main" id="{F17A6F68-0DA8-9761-939E-60720AE8CFD0}"/>
              </a:ext>
            </a:extLst>
          </p:cNvPr>
          <p:cNvSpPr txBox="1"/>
          <p:nvPr/>
        </p:nvSpPr>
        <p:spPr>
          <a:xfrm>
            <a:off x="6864018" y="1604606"/>
            <a:ext cx="581891" cy="523220"/>
          </a:xfrm>
          <a:prstGeom prst="rect">
            <a:avLst/>
          </a:prstGeom>
          <a:noFill/>
        </p:spPr>
        <p:txBody>
          <a:bodyPr wrap="square" rtlCol="0">
            <a:spAutoFit/>
          </a:bodyPr>
          <a:lstStyle/>
          <a:p>
            <a:pPr algn="ctr"/>
            <a:r>
              <a:rPr kumimoji="1" lang="en-US" altLang="ja-JP" sz="2800" dirty="0"/>
              <a:t>F</a:t>
            </a:r>
            <a:r>
              <a:rPr kumimoji="1" lang="en-US" altLang="ja-JP" sz="2800" baseline="30000" dirty="0"/>
              <a:t>–</a:t>
            </a:r>
            <a:endParaRPr kumimoji="1" lang="ja-JP" altLang="en-US" sz="2800"/>
          </a:p>
        </p:txBody>
      </p:sp>
      <p:sp>
        <p:nvSpPr>
          <p:cNvPr id="24" name="テキスト ボックス 23">
            <a:extLst>
              <a:ext uri="{FF2B5EF4-FFF2-40B4-BE49-F238E27FC236}">
                <a16:creationId xmlns:a16="http://schemas.microsoft.com/office/drawing/2014/main" id="{EE1F8EDB-8FDA-865A-7084-97523A87C2FC}"/>
              </a:ext>
            </a:extLst>
          </p:cNvPr>
          <p:cNvSpPr txBox="1"/>
          <p:nvPr/>
        </p:nvSpPr>
        <p:spPr>
          <a:xfrm>
            <a:off x="6805092" y="3000665"/>
            <a:ext cx="699742" cy="523220"/>
          </a:xfrm>
          <a:prstGeom prst="rect">
            <a:avLst/>
          </a:prstGeom>
          <a:noFill/>
        </p:spPr>
        <p:txBody>
          <a:bodyPr wrap="square" rtlCol="0">
            <a:spAutoFit/>
          </a:bodyPr>
          <a:lstStyle/>
          <a:p>
            <a:pPr algn="ctr"/>
            <a:r>
              <a:rPr kumimoji="1" lang="en-US" altLang="ja-JP" sz="2800" dirty="0"/>
              <a:t>Cl</a:t>
            </a:r>
            <a:r>
              <a:rPr kumimoji="1" lang="en-US" altLang="ja-JP" sz="2800" baseline="30000" dirty="0"/>
              <a:t>–</a:t>
            </a:r>
            <a:endParaRPr kumimoji="1" lang="ja-JP" altLang="en-US" sz="2800"/>
          </a:p>
        </p:txBody>
      </p:sp>
      <p:sp>
        <p:nvSpPr>
          <p:cNvPr id="25" name="テキスト ボックス 24">
            <a:extLst>
              <a:ext uri="{FF2B5EF4-FFF2-40B4-BE49-F238E27FC236}">
                <a16:creationId xmlns:a16="http://schemas.microsoft.com/office/drawing/2014/main" id="{4883DBD2-F9FE-5025-F390-FC54B336525C}"/>
              </a:ext>
            </a:extLst>
          </p:cNvPr>
          <p:cNvSpPr txBox="1"/>
          <p:nvPr/>
        </p:nvSpPr>
        <p:spPr>
          <a:xfrm>
            <a:off x="6864018" y="4299005"/>
            <a:ext cx="581891" cy="523220"/>
          </a:xfrm>
          <a:prstGeom prst="rect">
            <a:avLst/>
          </a:prstGeom>
          <a:noFill/>
        </p:spPr>
        <p:txBody>
          <a:bodyPr wrap="square" rtlCol="0">
            <a:spAutoFit/>
          </a:bodyPr>
          <a:lstStyle/>
          <a:p>
            <a:pPr algn="ctr"/>
            <a:r>
              <a:rPr kumimoji="1" lang="en-US" altLang="ja-JP" sz="2800" dirty="0"/>
              <a:t>I</a:t>
            </a:r>
            <a:r>
              <a:rPr kumimoji="1" lang="en-US" altLang="ja-JP" sz="2800" baseline="30000" dirty="0"/>
              <a:t>–</a:t>
            </a:r>
            <a:endParaRPr kumimoji="1" lang="ja-JP" altLang="en-US" sz="2800"/>
          </a:p>
        </p:txBody>
      </p:sp>
      <p:sp>
        <p:nvSpPr>
          <p:cNvPr id="26" name="テキスト ボックス 25">
            <a:extLst>
              <a:ext uri="{FF2B5EF4-FFF2-40B4-BE49-F238E27FC236}">
                <a16:creationId xmlns:a16="http://schemas.microsoft.com/office/drawing/2014/main" id="{D2F07D7B-E93B-70A2-6801-EDD6488D2877}"/>
              </a:ext>
            </a:extLst>
          </p:cNvPr>
          <p:cNvSpPr txBox="1"/>
          <p:nvPr/>
        </p:nvSpPr>
        <p:spPr>
          <a:xfrm>
            <a:off x="8438679" y="1753448"/>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27" name="テキスト ボックス 26">
            <a:extLst>
              <a:ext uri="{FF2B5EF4-FFF2-40B4-BE49-F238E27FC236}">
                <a16:creationId xmlns:a16="http://schemas.microsoft.com/office/drawing/2014/main" id="{52EF4D7D-D15B-97EC-F435-A7C6ED1F2E0B}"/>
              </a:ext>
            </a:extLst>
          </p:cNvPr>
          <p:cNvSpPr txBox="1"/>
          <p:nvPr/>
        </p:nvSpPr>
        <p:spPr>
          <a:xfrm>
            <a:off x="8438679" y="4381526"/>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p:cxnSp>
        <p:nvCxnSpPr>
          <p:cNvPr id="28" name="直線矢印コネクタ 27">
            <a:extLst>
              <a:ext uri="{FF2B5EF4-FFF2-40B4-BE49-F238E27FC236}">
                <a16:creationId xmlns:a16="http://schemas.microsoft.com/office/drawing/2014/main" id="{DA8AD082-8E03-AA33-B40E-1E92A676DBA0}"/>
              </a:ext>
            </a:extLst>
          </p:cNvPr>
          <p:cNvCxnSpPr>
            <a:cxnSpLocks/>
          </p:cNvCxnSpPr>
          <p:nvPr/>
        </p:nvCxnSpPr>
        <p:spPr>
          <a:xfrm>
            <a:off x="8332353" y="1481199"/>
            <a:ext cx="0" cy="329578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8229"/>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2D8A1EC-6413-79F5-773E-F02AF3AC17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 name="タイトル 1">
                <a:extLst>
                  <a:ext uri="{FF2B5EF4-FFF2-40B4-BE49-F238E27FC236}">
                    <a16:creationId xmlns:a16="http://schemas.microsoft.com/office/drawing/2014/main" id="{9AA6C5E1-746A-C2F4-FD0B-F36D39DB893A}"/>
                  </a:ext>
                </a:extLst>
              </p:cNvPr>
              <p:cNvSpPr txBox="1">
                <a:spLocks/>
              </p:cNvSpPr>
              <p:nvPr/>
            </p:nvSpPr>
            <p:spPr>
              <a:xfrm>
                <a:off x="141889" y="166602"/>
                <a:ext cx="8860221" cy="641826"/>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14:m>
                  <m:oMathPara xmlns:m="http://schemas.openxmlformats.org/officeDocument/2006/math">
                    <m:oMathParaPr>
                      <m:jc m:val="left"/>
                    </m:oMathParaPr>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a:latin typeface="Cambria Math" panose="02040503050406030204" pitchFamily="18" charset="0"/>
                              <a:ea typeface="Hiragino Kaku Gothic Pro W3" panose="020B0300000000000000" pitchFamily="34" charset="-128"/>
                            </a:rPr>
                            <m:t>𝑮</m:t>
                          </m:r>
                        </m:e>
                        <m:sub>
                          <m:r>
                            <a:rPr lang="en-US" altLang="ja-JP" b="1" i="0" smtClean="0">
                              <a:latin typeface="Cambria Math" panose="02040503050406030204" pitchFamily="18" charset="0"/>
                              <a:ea typeface="Hiragino Kaku Gothic Pro W3" panose="020B0300000000000000" pitchFamily="34" charset="-128"/>
                            </a:rPr>
                            <m:t>𝐬𝐨𝐥</m:t>
                          </m:r>
                        </m:sub>
                      </m:sSub>
                    </m:oMath>
                  </m:oMathPara>
                </a14:m>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3" name="タイトル 1">
                <a:extLst>
                  <a:ext uri="{FF2B5EF4-FFF2-40B4-BE49-F238E27FC236}">
                    <a16:creationId xmlns:a16="http://schemas.microsoft.com/office/drawing/2014/main" id="{9AA6C5E1-746A-C2F4-FD0B-F36D39DB893A}"/>
                  </a:ext>
                </a:extLst>
              </p:cNvPr>
              <p:cNvSpPr txBox="1">
                <a:spLocks noRot="1" noChangeAspect="1" noMove="1" noResize="1" noEditPoints="1" noAdjustHandles="1" noChangeArrowheads="1" noChangeShapeType="1" noTextEdit="1"/>
              </p:cNvSpPr>
              <p:nvPr/>
            </p:nvSpPr>
            <p:spPr>
              <a:xfrm>
                <a:off x="141889" y="166602"/>
                <a:ext cx="8860221" cy="641826"/>
              </a:xfrm>
              <a:prstGeom prst="rect">
                <a:avLst/>
              </a:prstGeom>
              <a:blipFill>
                <a:blip r:embed="rId3"/>
                <a:stretch>
                  <a:fillRect l="-1003" b="-1153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9262461-5826-CC63-A6C5-600AC5D3F32B}"/>
              </a:ext>
            </a:extLst>
          </p:cNvPr>
          <p:cNvSpPr txBox="1"/>
          <p:nvPr/>
        </p:nvSpPr>
        <p:spPr>
          <a:xfrm rot="16200000">
            <a:off x="10196936" y="3315508"/>
            <a:ext cx="3599815"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9" name="テキスト ボックス 8">
            <a:extLst>
              <a:ext uri="{FF2B5EF4-FFF2-40B4-BE49-F238E27FC236}">
                <a16:creationId xmlns:a16="http://schemas.microsoft.com/office/drawing/2014/main" id="{5CE3F764-7268-1344-15F3-8F4547E41AEA}"/>
              </a:ext>
            </a:extLst>
          </p:cNvPr>
          <p:cNvSpPr txBox="1"/>
          <p:nvPr/>
        </p:nvSpPr>
        <p:spPr>
          <a:xfrm>
            <a:off x="11112534" y="1889431"/>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0" name="テキスト ボックス 9">
            <a:extLst>
              <a:ext uri="{FF2B5EF4-FFF2-40B4-BE49-F238E27FC236}">
                <a16:creationId xmlns:a16="http://schemas.microsoft.com/office/drawing/2014/main" id="{6509357C-0DCD-6FD7-F413-69D973C5AC91}"/>
              </a:ext>
            </a:extLst>
          </p:cNvPr>
          <p:cNvSpPr txBox="1"/>
          <p:nvPr/>
        </p:nvSpPr>
        <p:spPr>
          <a:xfrm>
            <a:off x="11053609" y="3171348"/>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C2A75155-4622-A6A4-65BA-C830956AC05E}"/>
              </a:ext>
            </a:extLst>
          </p:cNvPr>
          <p:cNvSpPr txBox="1"/>
          <p:nvPr/>
        </p:nvSpPr>
        <p:spPr>
          <a:xfrm>
            <a:off x="11140884" y="4936400"/>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09B6D5D5-E199-D86D-B6BE-9953390C3EB8}"/>
              </a:ext>
            </a:extLst>
          </p:cNvPr>
          <p:cNvSpPr txBox="1"/>
          <p:nvPr/>
        </p:nvSpPr>
        <p:spPr>
          <a:xfrm>
            <a:off x="7497485" y="1687142"/>
            <a:ext cx="646331" cy="369332"/>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14" name="テキスト ボックス 13">
            <a:extLst>
              <a:ext uri="{FF2B5EF4-FFF2-40B4-BE49-F238E27FC236}">
                <a16:creationId xmlns:a16="http://schemas.microsoft.com/office/drawing/2014/main" id="{F4792EEB-7E6D-9210-6D97-5A23D2400A45}"/>
              </a:ext>
            </a:extLst>
          </p:cNvPr>
          <p:cNvSpPr txBox="1"/>
          <p:nvPr/>
        </p:nvSpPr>
        <p:spPr>
          <a:xfrm>
            <a:off x="7497485" y="4918828"/>
            <a:ext cx="646331" cy="369332"/>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p:sp>
        <p:nvSpPr>
          <p:cNvPr id="19" name="テキスト ボックス 18">
            <a:extLst>
              <a:ext uri="{FF2B5EF4-FFF2-40B4-BE49-F238E27FC236}">
                <a16:creationId xmlns:a16="http://schemas.microsoft.com/office/drawing/2014/main" id="{8279FFA2-7710-6AB5-5F1B-8FBA6D6F6C2F}"/>
              </a:ext>
            </a:extLst>
          </p:cNvPr>
          <p:cNvSpPr txBox="1"/>
          <p:nvPr/>
        </p:nvSpPr>
        <p:spPr>
          <a:xfrm>
            <a:off x="12285677" y="3183891"/>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C1F1D0CB-D0D5-EC70-49E4-4CC9544C4996}"/>
              </a:ext>
            </a:extLst>
          </p:cNvPr>
          <p:cNvSpPr txBox="1"/>
          <p:nvPr/>
        </p:nvSpPr>
        <p:spPr>
          <a:xfrm>
            <a:off x="12318116" y="3732679"/>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2" name="テキスト ボックス 21">
            <a:extLst>
              <a:ext uri="{FF2B5EF4-FFF2-40B4-BE49-F238E27FC236}">
                <a16:creationId xmlns:a16="http://schemas.microsoft.com/office/drawing/2014/main" id="{9FD4A739-4AF1-EACC-D4A8-AF20BF4E66B0}"/>
              </a:ext>
            </a:extLst>
          </p:cNvPr>
          <p:cNvSpPr txBox="1"/>
          <p:nvPr/>
        </p:nvSpPr>
        <p:spPr>
          <a:xfrm>
            <a:off x="12318117" y="4705567"/>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7" name="テキスト ボックス 26">
            <a:extLst>
              <a:ext uri="{FF2B5EF4-FFF2-40B4-BE49-F238E27FC236}">
                <a16:creationId xmlns:a16="http://schemas.microsoft.com/office/drawing/2014/main" id="{CC35CE69-FC0E-3306-E377-44E99890C73E}"/>
              </a:ext>
            </a:extLst>
          </p:cNvPr>
          <p:cNvSpPr txBox="1"/>
          <p:nvPr/>
        </p:nvSpPr>
        <p:spPr>
          <a:xfrm>
            <a:off x="11096596" y="1390005"/>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EE2C1911-E1BA-2692-A16C-EB4E32EBC7A6}"/>
                  </a:ext>
                </a:extLst>
              </p:cNvPr>
              <p:cNvSpPr txBox="1"/>
              <p:nvPr/>
            </p:nvSpPr>
            <p:spPr>
              <a:xfrm>
                <a:off x="2129624" y="6002431"/>
                <a:ext cx="5098490"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カチオン依存性 </a:t>
                </a: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a14:m>
                <a:r>
                  <a:rPr kumimoji="1" lang="ja-JP" altLang="en-US" sz="2400">
                    <a:latin typeface="Hiragino Kaku Gothic Pro W3" panose="020B0300000000000000" pitchFamily="34" charset="-128"/>
                    <a:ea typeface="Hiragino Kaku Gothic Pro W3" panose="020B0300000000000000" pitchFamily="34" charset="-128"/>
                  </a:rPr>
                  <a:t> アニオン依存性</a:t>
                </a:r>
              </a:p>
            </p:txBody>
          </p:sp>
        </mc:Choice>
        <mc:Fallback xmlns="">
          <p:sp>
            <p:nvSpPr>
              <p:cNvPr id="29" name="テキスト ボックス 28">
                <a:extLst>
                  <a:ext uri="{FF2B5EF4-FFF2-40B4-BE49-F238E27FC236}">
                    <a16:creationId xmlns:a16="http://schemas.microsoft.com/office/drawing/2014/main" id="{EE2C1911-E1BA-2692-A16C-EB4E32EBC7A6}"/>
                  </a:ext>
                </a:extLst>
              </p:cNvPr>
              <p:cNvSpPr txBox="1">
                <a:spLocks noRot="1" noChangeAspect="1" noMove="1" noResize="1" noEditPoints="1" noAdjustHandles="1" noChangeArrowheads="1" noChangeShapeType="1" noTextEdit="1"/>
              </p:cNvSpPr>
              <p:nvPr/>
            </p:nvSpPr>
            <p:spPr>
              <a:xfrm>
                <a:off x="2129624" y="6002431"/>
                <a:ext cx="5098490" cy="461665"/>
              </a:xfrm>
              <a:prstGeom prst="rect">
                <a:avLst/>
              </a:prstGeom>
              <a:blipFill>
                <a:blip r:embed="rId4"/>
                <a:stretch>
                  <a:fillRect l="-1737" t="-10811" b="-27027"/>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5F1F45F9-94FB-4426-DBFF-83FAB760DE60}"/>
              </a:ext>
            </a:extLst>
          </p:cNvPr>
          <p:cNvSpPr txBox="1"/>
          <p:nvPr/>
        </p:nvSpPr>
        <p:spPr>
          <a:xfrm>
            <a:off x="12318117" y="4239904"/>
            <a:ext cx="699741" cy="461665"/>
          </a:xfrm>
          <a:prstGeom prst="rect">
            <a:avLst/>
          </a:prstGeom>
          <a:noFill/>
        </p:spPr>
        <p:txBody>
          <a:bodyPr wrap="square" rtlCol="0">
            <a:spAutoFit/>
          </a:bodyPr>
          <a:lstStyle/>
          <a:p>
            <a:pPr algn="ctr"/>
            <a:r>
              <a:rPr kumimoji="1" lang="en-US" altLang="ja-JP" sz="2400" dirty="0"/>
              <a:t>Rb</a:t>
            </a:r>
            <a:r>
              <a:rPr kumimoji="1" lang="en-US" altLang="ja-JP" sz="2400" baseline="30000" dirty="0"/>
              <a:t>+</a:t>
            </a:r>
            <a:endParaRPr kumimoji="1" lang="ja-JP" altLang="en-US" sz="2400"/>
          </a:p>
        </p:txBody>
      </p:sp>
      <p:pic>
        <p:nvPicPr>
          <p:cNvPr id="34" name="図 33">
            <a:extLst>
              <a:ext uri="{FF2B5EF4-FFF2-40B4-BE49-F238E27FC236}">
                <a16:creationId xmlns:a16="http://schemas.microsoft.com/office/drawing/2014/main" id="{C6E9E578-AE4A-F9C2-7A4D-B47CC2771B99}"/>
              </a:ext>
            </a:extLst>
          </p:cNvPr>
          <p:cNvPicPr>
            <a:picLocks noChangeAspect="1"/>
          </p:cNvPicPr>
          <p:nvPr/>
        </p:nvPicPr>
        <p:blipFill>
          <a:blip r:embed="rId5"/>
          <a:srcRect/>
          <a:stretch/>
        </p:blipFill>
        <p:spPr>
          <a:xfrm>
            <a:off x="1596138" y="1452867"/>
            <a:ext cx="6401948" cy="4140481"/>
          </a:xfrm>
          <a:prstGeom prst="rect">
            <a:avLst/>
          </a:prstGeom>
        </p:spPr>
      </p:pic>
      <p:sp>
        <p:nvSpPr>
          <p:cNvPr id="38" name="角丸四角形 37">
            <a:extLst>
              <a:ext uri="{FF2B5EF4-FFF2-40B4-BE49-F238E27FC236}">
                <a16:creationId xmlns:a16="http://schemas.microsoft.com/office/drawing/2014/main" id="{E9FDD8C1-3E38-CD5B-73B1-DA0256811AB7}"/>
              </a:ext>
            </a:extLst>
          </p:cNvPr>
          <p:cNvSpPr/>
          <p:nvPr/>
        </p:nvSpPr>
        <p:spPr>
          <a:xfrm>
            <a:off x="1710567" y="4063447"/>
            <a:ext cx="5067175" cy="9396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a:extLst>
              <a:ext uri="{FF2B5EF4-FFF2-40B4-BE49-F238E27FC236}">
                <a16:creationId xmlns:a16="http://schemas.microsoft.com/office/drawing/2014/main" id="{026F52AA-2EFD-9E1B-873F-E2DBC20E5422}"/>
              </a:ext>
            </a:extLst>
          </p:cNvPr>
          <p:cNvSpPr/>
          <p:nvPr/>
        </p:nvSpPr>
        <p:spPr>
          <a:xfrm>
            <a:off x="2238000" y="1642179"/>
            <a:ext cx="974577" cy="3839241"/>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0E35B80-1444-FDF4-D843-1457674022B8}"/>
              </a:ext>
            </a:extLst>
          </p:cNvPr>
          <p:cNvSpPr txBox="1"/>
          <p:nvPr/>
        </p:nvSpPr>
        <p:spPr>
          <a:xfrm>
            <a:off x="1743970" y="1094230"/>
            <a:ext cx="5408293"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溶媒和自由エネルギーへの共溶媒効果</a:t>
            </a:r>
          </a:p>
        </p:txBody>
      </p:sp>
      <p:sp>
        <p:nvSpPr>
          <p:cNvPr id="13" name="テキスト ボックス 12">
            <a:extLst>
              <a:ext uri="{FF2B5EF4-FFF2-40B4-BE49-F238E27FC236}">
                <a16:creationId xmlns:a16="http://schemas.microsoft.com/office/drawing/2014/main" id="{7479DAEB-4BD7-1EE7-338B-DC32EB2553ED}"/>
              </a:ext>
            </a:extLst>
          </p:cNvPr>
          <p:cNvSpPr txBox="1"/>
          <p:nvPr/>
        </p:nvSpPr>
        <p:spPr>
          <a:xfrm>
            <a:off x="11694425" y="5131665"/>
            <a:ext cx="905692" cy="330925"/>
          </a:xfrm>
          <a:prstGeom prst="rect">
            <a:avLst/>
          </a:prstGeom>
        </p:spPr>
        <p:txBody>
          <a:bodyPr vert="horz" wrap="none" lIns="0" tIns="0" rIns="0" bIns="0" rtlCol="0">
            <a:normAutofit fontScale="92500" lnSpcReduction="10000"/>
          </a:bodyPr>
          <a:lstStyle/>
          <a:p>
            <a:pPr marL="0" indent="0" algn="l">
              <a:buFont typeface="Arial" panose="020B0604020202020204" pitchFamily="34" charset="0"/>
              <a:buNone/>
            </a:pPr>
            <a:r>
              <a:rPr kumimoji="1" lang="ja-JP" altLang="en-US" sz="2400"/>
              <a:t>なくすか</a:t>
            </a:r>
            <a:endParaRPr kumimoji="1" lang="ja-JP" altLang="en-US" sz="2400" dirty="0"/>
          </a:p>
        </p:txBody>
      </p:sp>
    </p:spTree>
    <p:extLst>
      <p:ext uri="{BB962C8B-B14F-4D97-AF65-F5344CB8AC3E}">
        <p14:creationId xmlns:p14="http://schemas.microsoft.com/office/powerpoint/2010/main" val="1656893366"/>
      </p:ext>
    </p:extLst>
  </p:cSld>
  <p:clrMapOvr>
    <a:masterClrMapping/>
  </p:clrMapOvr>
  <mc:AlternateContent xmlns:mc="http://schemas.openxmlformats.org/markup-compatibility/2006" xmlns:p14="http://schemas.microsoft.com/office/powerpoint/2010/main">
    <mc:Choice Requires="p14">
      <p:transition spd="slow" p14:dur="2000" advTm="51922"/>
    </mc:Choice>
    <mc:Fallback xmlns="">
      <p:transition spd="slow" advTm="519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2D8A1EC-6413-79F5-773E-F02AF3AC17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 name="タイトル 1">
                <a:extLst>
                  <a:ext uri="{FF2B5EF4-FFF2-40B4-BE49-F238E27FC236}">
                    <a16:creationId xmlns:a16="http://schemas.microsoft.com/office/drawing/2014/main" id="{9AA6C5E1-746A-C2F4-FD0B-F36D39DB893A}"/>
                  </a:ext>
                </a:extLst>
              </p:cNvPr>
              <p:cNvSpPr txBox="1">
                <a:spLocks/>
              </p:cNvSpPr>
              <p:nvPr/>
            </p:nvSpPr>
            <p:spPr>
              <a:xfrm>
                <a:off x="141889" y="166602"/>
                <a:ext cx="8860221" cy="641826"/>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14:m>
                  <m:oMathPara xmlns:m="http://schemas.openxmlformats.org/officeDocument/2006/math">
                    <m:oMathParaPr>
                      <m:jc m:val="left"/>
                    </m:oMathParaPr>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a:latin typeface="Cambria Math" panose="02040503050406030204" pitchFamily="18" charset="0"/>
                              <a:ea typeface="Hiragino Kaku Gothic Pro W3" panose="020B0300000000000000" pitchFamily="34" charset="-128"/>
                            </a:rPr>
                            <m:t>𝑮</m:t>
                          </m:r>
                        </m:e>
                        <m:sub>
                          <m:r>
                            <a:rPr lang="en-US" altLang="ja-JP" b="1" i="0" smtClean="0">
                              <a:latin typeface="Cambria Math" panose="02040503050406030204" pitchFamily="18" charset="0"/>
                              <a:ea typeface="Hiragino Kaku Gothic Pro W3" panose="020B0300000000000000" pitchFamily="34" charset="-128"/>
                            </a:rPr>
                            <m:t>𝐬𝐨𝐥</m:t>
                          </m:r>
                        </m:sub>
                      </m:sSub>
                    </m:oMath>
                  </m:oMathPara>
                </a14:m>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3" name="タイトル 1">
                <a:extLst>
                  <a:ext uri="{FF2B5EF4-FFF2-40B4-BE49-F238E27FC236}">
                    <a16:creationId xmlns:a16="http://schemas.microsoft.com/office/drawing/2014/main" id="{9AA6C5E1-746A-C2F4-FD0B-F36D39DB893A}"/>
                  </a:ext>
                </a:extLst>
              </p:cNvPr>
              <p:cNvSpPr txBox="1">
                <a:spLocks noRot="1" noChangeAspect="1" noMove="1" noResize="1" noEditPoints="1" noAdjustHandles="1" noChangeArrowheads="1" noChangeShapeType="1" noTextEdit="1"/>
              </p:cNvSpPr>
              <p:nvPr/>
            </p:nvSpPr>
            <p:spPr>
              <a:xfrm>
                <a:off x="141889" y="166602"/>
                <a:ext cx="8860221" cy="641826"/>
              </a:xfrm>
              <a:prstGeom prst="rect">
                <a:avLst/>
              </a:prstGeom>
              <a:blipFill>
                <a:blip r:embed="rId3"/>
                <a:stretch>
                  <a:fillRect l="-1003" b="-1153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9262461-5826-CC63-A6C5-600AC5D3F32B}"/>
              </a:ext>
            </a:extLst>
          </p:cNvPr>
          <p:cNvSpPr txBox="1"/>
          <p:nvPr/>
        </p:nvSpPr>
        <p:spPr>
          <a:xfrm rot="16200000">
            <a:off x="10196936" y="3315508"/>
            <a:ext cx="3599815"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9" name="テキスト ボックス 8">
            <a:extLst>
              <a:ext uri="{FF2B5EF4-FFF2-40B4-BE49-F238E27FC236}">
                <a16:creationId xmlns:a16="http://schemas.microsoft.com/office/drawing/2014/main" id="{5CE3F764-7268-1344-15F3-8F4547E41AEA}"/>
              </a:ext>
            </a:extLst>
          </p:cNvPr>
          <p:cNvSpPr txBox="1"/>
          <p:nvPr/>
        </p:nvSpPr>
        <p:spPr>
          <a:xfrm>
            <a:off x="11112534" y="1889431"/>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0" name="テキスト ボックス 9">
            <a:extLst>
              <a:ext uri="{FF2B5EF4-FFF2-40B4-BE49-F238E27FC236}">
                <a16:creationId xmlns:a16="http://schemas.microsoft.com/office/drawing/2014/main" id="{6509357C-0DCD-6FD7-F413-69D973C5AC91}"/>
              </a:ext>
            </a:extLst>
          </p:cNvPr>
          <p:cNvSpPr txBox="1"/>
          <p:nvPr/>
        </p:nvSpPr>
        <p:spPr>
          <a:xfrm>
            <a:off x="11053609" y="3171348"/>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C2A75155-4622-A6A4-65BA-C830956AC05E}"/>
              </a:ext>
            </a:extLst>
          </p:cNvPr>
          <p:cNvSpPr txBox="1"/>
          <p:nvPr/>
        </p:nvSpPr>
        <p:spPr>
          <a:xfrm>
            <a:off x="11140884" y="4936400"/>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09B6D5D5-E199-D86D-B6BE-9953390C3EB8}"/>
              </a:ext>
            </a:extLst>
          </p:cNvPr>
          <p:cNvSpPr txBox="1"/>
          <p:nvPr/>
        </p:nvSpPr>
        <p:spPr>
          <a:xfrm>
            <a:off x="7702587" y="1577277"/>
            <a:ext cx="646331" cy="369332"/>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14" name="テキスト ボックス 13">
            <a:extLst>
              <a:ext uri="{FF2B5EF4-FFF2-40B4-BE49-F238E27FC236}">
                <a16:creationId xmlns:a16="http://schemas.microsoft.com/office/drawing/2014/main" id="{F4792EEB-7E6D-9210-6D97-5A23D2400A45}"/>
              </a:ext>
            </a:extLst>
          </p:cNvPr>
          <p:cNvSpPr txBox="1"/>
          <p:nvPr/>
        </p:nvSpPr>
        <p:spPr>
          <a:xfrm>
            <a:off x="7654995" y="4516903"/>
            <a:ext cx="646331" cy="369332"/>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p:sp>
        <p:nvSpPr>
          <p:cNvPr id="19" name="テキスト ボックス 18">
            <a:extLst>
              <a:ext uri="{FF2B5EF4-FFF2-40B4-BE49-F238E27FC236}">
                <a16:creationId xmlns:a16="http://schemas.microsoft.com/office/drawing/2014/main" id="{8279FFA2-7710-6AB5-5F1B-8FBA6D6F6C2F}"/>
              </a:ext>
            </a:extLst>
          </p:cNvPr>
          <p:cNvSpPr txBox="1"/>
          <p:nvPr/>
        </p:nvSpPr>
        <p:spPr>
          <a:xfrm>
            <a:off x="12285677" y="3183891"/>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C1F1D0CB-D0D5-EC70-49E4-4CC9544C4996}"/>
              </a:ext>
            </a:extLst>
          </p:cNvPr>
          <p:cNvSpPr txBox="1"/>
          <p:nvPr/>
        </p:nvSpPr>
        <p:spPr>
          <a:xfrm>
            <a:off x="12318116" y="3732679"/>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2" name="テキスト ボックス 21">
            <a:extLst>
              <a:ext uri="{FF2B5EF4-FFF2-40B4-BE49-F238E27FC236}">
                <a16:creationId xmlns:a16="http://schemas.microsoft.com/office/drawing/2014/main" id="{9FD4A739-4AF1-EACC-D4A8-AF20BF4E66B0}"/>
              </a:ext>
            </a:extLst>
          </p:cNvPr>
          <p:cNvSpPr txBox="1"/>
          <p:nvPr/>
        </p:nvSpPr>
        <p:spPr>
          <a:xfrm>
            <a:off x="12318117" y="4705567"/>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7" name="テキスト ボックス 26">
            <a:extLst>
              <a:ext uri="{FF2B5EF4-FFF2-40B4-BE49-F238E27FC236}">
                <a16:creationId xmlns:a16="http://schemas.microsoft.com/office/drawing/2014/main" id="{CC35CE69-FC0E-3306-E377-44E99890C73E}"/>
              </a:ext>
            </a:extLst>
          </p:cNvPr>
          <p:cNvSpPr txBox="1"/>
          <p:nvPr/>
        </p:nvSpPr>
        <p:spPr>
          <a:xfrm>
            <a:off x="11096596" y="1390005"/>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EE2C1911-E1BA-2692-A16C-EB4E32EBC7A6}"/>
                  </a:ext>
                </a:extLst>
              </p:cNvPr>
              <p:cNvSpPr txBox="1"/>
              <p:nvPr/>
            </p:nvSpPr>
            <p:spPr>
              <a:xfrm>
                <a:off x="2129624" y="6002431"/>
                <a:ext cx="5098490"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カチオン依存性 </a:t>
                </a: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a14:m>
                <a:r>
                  <a:rPr kumimoji="1" lang="ja-JP" altLang="en-US" sz="2400">
                    <a:latin typeface="Hiragino Kaku Gothic Pro W3" panose="020B0300000000000000" pitchFamily="34" charset="-128"/>
                    <a:ea typeface="Hiragino Kaku Gothic Pro W3" panose="020B0300000000000000" pitchFamily="34" charset="-128"/>
                  </a:rPr>
                  <a:t> アニオン依存性</a:t>
                </a:r>
              </a:p>
            </p:txBody>
          </p:sp>
        </mc:Choice>
        <mc:Fallback xmlns="">
          <p:sp>
            <p:nvSpPr>
              <p:cNvPr id="29" name="テキスト ボックス 28">
                <a:extLst>
                  <a:ext uri="{FF2B5EF4-FFF2-40B4-BE49-F238E27FC236}">
                    <a16:creationId xmlns:a16="http://schemas.microsoft.com/office/drawing/2014/main" id="{EE2C1911-E1BA-2692-A16C-EB4E32EBC7A6}"/>
                  </a:ext>
                </a:extLst>
              </p:cNvPr>
              <p:cNvSpPr txBox="1">
                <a:spLocks noRot="1" noChangeAspect="1" noMove="1" noResize="1" noEditPoints="1" noAdjustHandles="1" noChangeArrowheads="1" noChangeShapeType="1" noTextEdit="1"/>
              </p:cNvSpPr>
              <p:nvPr/>
            </p:nvSpPr>
            <p:spPr>
              <a:xfrm>
                <a:off x="2129624" y="6002431"/>
                <a:ext cx="5098490" cy="461665"/>
              </a:xfrm>
              <a:prstGeom prst="rect">
                <a:avLst/>
              </a:prstGeom>
              <a:blipFill>
                <a:blip r:embed="rId4"/>
                <a:stretch>
                  <a:fillRect l="-1737" t="-10811" b="-27027"/>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5F1F45F9-94FB-4426-DBFF-83FAB760DE60}"/>
              </a:ext>
            </a:extLst>
          </p:cNvPr>
          <p:cNvSpPr txBox="1"/>
          <p:nvPr/>
        </p:nvSpPr>
        <p:spPr>
          <a:xfrm>
            <a:off x="12318117" y="4239904"/>
            <a:ext cx="699741" cy="461665"/>
          </a:xfrm>
          <a:prstGeom prst="rect">
            <a:avLst/>
          </a:prstGeom>
          <a:noFill/>
        </p:spPr>
        <p:txBody>
          <a:bodyPr wrap="square" rtlCol="0">
            <a:spAutoFit/>
          </a:bodyPr>
          <a:lstStyle/>
          <a:p>
            <a:pPr algn="ctr"/>
            <a:r>
              <a:rPr kumimoji="1" lang="en-US" altLang="ja-JP" sz="2400" dirty="0"/>
              <a:t>Rb</a:t>
            </a:r>
            <a:r>
              <a:rPr kumimoji="1" lang="en-US" altLang="ja-JP" sz="2400" baseline="30000" dirty="0"/>
              <a:t>+</a:t>
            </a:r>
            <a:endParaRPr kumimoji="1" lang="ja-JP" altLang="en-US" sz="2400"/>
          </a:p>
        </p:txBody>
      </p:sp>
      <p:pic>
        <p:nvPicPr>
          <p:cNvPr id="34" name="図 33">
            <a:extLst>
              <a:ext uri="{FF2B5EF4-FFF2-40B4-BE49-F238E27FC236}">
                <a16:creationId xmlns:a16="http://schemas.microsoft.com/office/drawing/2014/main" id="{C6E9E578-AE4A-F9C2-7A4D-B47CC2771B99}"/>
              </a:ext>
            </a:extLst>
          </p:cNvPr>
          <p:cNvPicPr>
            <a:picLocks noChangeAspect="1"/>
          </p:cNvPicPr>
          <p:nvPr/>
        </p:nvPicPr>
        <p:blipFill>
          <a:blip r:embed="rId5"/>
          <a:srcRect/>
          <a:stretch/>
        </p:blipFill>
        <p:spPr>
          <a:xfrm>
            <a:off x="1891637" y="1577277"/>
            <a:ext cx="5810950" cy="3683599"/>
          </a:xfrm>
          <a:prstGeom prst="rect">
            <a:avLst/>
          </a:prstGeom>
        </p:spPr>
      </p:pic>
      <p:sp>
        <p:nvSpPr>
          <p:cNvPr id="7" name="テキスト ボックス 6">
            <a:extLst>
              <a:ext uri="{FF2B5EF4-FFF2-40B4-BE49-F238E27FC236}">
                <a16:creationId xmlns:a16="http://schemas.microsoft.com/office/drawing/2014/main" id="{40E35B80-1444-FDF4-D843-1457674022B8}"/>
              </a:ext>
            </a:extLst>
          </p:cNvPr>
          <p:cNvSpPr txBox="1"/>
          <p:nvPr/>
        </p:nvSpPr>
        <p:spPr>
          <a:xfrm>
            <a:off x="1743970" y="1094230"/>
            <a:ext cx="5408293"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溶媒和自由エネルギーへの共溶媒効果</a:t>
            </a:r>
          </a:p>
        </p:txBody>
      </p:sp>
      <p:sp>
        <p:nvSpPr>
          <p:cNvPr id="13" name="テキスト ボックス 12">
            <a:extLst>
              <a:ext uri="{FF2B5EF4-FFF2-40B4-BE49-F238E27FC236}">
                <a16:creationId xmlns:a16="http://schemas.microsoft.com/office/drawing/2014/main" id="{7479DAEB-4BD7-1EE7-338B-DC32EB2553ED}"/>
              </a:ext>
            </a:extLst>
          </p:cNvPr>
          <p:cNvSpPr txBox="1"/>
          <p:nvPr/>
        </p:nvSpPr>
        <p:spPr>
          <a:xfrm>
            <a:off x="11694425" y="5131665"/>
            <a:ext cx="905692" cy="330925"/>
          </a:xfrm>
          <a:prstGeom prst="rect">
            <a:avLst/>
          </a:prstGeom>
        </p:spPr>
        <p:txBody>
          <a:bodyPr vert="horz" wrap="none" lIns="0" tIns="0" rIns="0" bIns="0" rtlCol="0">
            <a:normAutofit fontScale="92500" lnSpcReduction="10000"/>
          </a:bodyPr>
          <a:lstStyle/>
          <a:p>
            <a:pPr marL="0" indent="0" algn="l">
              <a:buFont typeface="Arial" panose="020B0604020202020204" pitchFamily="34" charset="0"/>
              <a:buNone/>
            </a:pPr>
            <a:r>
              <a:rPr kumimoji="1" lang="ja-JP" altLang="en-US" sz="2400"/>
              <a:t>なくすか</a:t>
            </a:r>
            <a:endParaRPr kumimoji="1" lang="ja-JP" altLang="en-US" sz="2400" dirty="0"/>
          </a:p>
        </p:txBody>
      </p:sp>
      <p:pic>
        <p:nvPicPr>
          <p:cNvPr id="5" name="コンテンツ プレースホルダー 10">
            <a:extLst>
              <a:ext uri="{FF2B5EF4-FFF2-40B4-BE49-F238E27FC236}">
                <a16:creationId xmlns:a16="http://schemas.microsoft.com/office/drawing/2014/main" id="{518BA148-4EF6-B330-6957-E8ECD4BB008A}"/>
              </a:ext>
            </a:extLst>
          </p:cNvPr>
          <p:cNvPicPr>
            <a:picLocks noChangeAspect="1"/>
          </p:cNvPicPr>
          <p:nvPr/>
        </p:nvPicPr>
        <p:blipFill rotWithShape="1">
          <a:blip r:embed="rId6"/>
          <a:srcRect t="87251"/>
          <a:stretch/>
        </p:blipFill>
        <p:spPr>
          <a:xfrm>
            <a:off x="1494872" y="5180796"/>
            <a:ext cx="6604480" cy="641825"/>
          </a:xfrm>
          <a:prstGeom prst="rect">
            <a:avLst/>
          </a:prstGeom>
        </p:spPr>
      </p:pic>
    </p:spTree>
    <p:extLst>
      <p:ext uri="{BB962C8B-B14F-4D97-AF65-F5344CB8AC3E}">
        <p14:creationId xmlns:p14="http://schemas.microsoft.com/office/powerpoint/2010/main" val="114295444"/>
      </p:ext>
    </p:extLst>
  </p:cSld>
  <p:clrMapOvr>
    <a:masterClrMapping/>
  </p:clrMapOvr>
  <mc:AlternateContent xmlns:mc="http://schemas.openxmlformats.org/markup-compatibility/2006" xmlns:p14="http://schemas.microsoft.com/office/powerpoint/2010/main">
    <mc:Choice Requires="p14">
      <p:transition spd="slow" p14:dur="2000" advTm="51922"/>
    </mc:Choice>
    <mc:Fallback xmlns="">
      <p:transition spd="slow" advTm="5192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相関関係</a:t>
            </a:r>
            <a:endParaRPr lang="en-US" altLang="ja-JP" b="1" dirty="0">
              <a:latin typeface="Hiragino Kaku Gothic Pro W3" panose="020B0300000000000000" pitchFamily="34" charset="-128"/>
              <a:ea typeface="Hiragino Kaku Gothic Pro W3" panose="020B0300000000000000" pitchFamily="34" charset="-128"/>
            </a:endParaRPr>
          </a:p>
        </p:txBody>
      </p:sp>
      <p:pic>
        <p:nvPicPr>
          <p:cNvPr id="22" name="コンテンツ プレースホルダー 10">
            <a:extLst>
              <a:ext uri="{FF2B5EF4-FFF2-40B4-BE49-F238E27FC236}">
                <a16:creationId xmlns:a16="http://schemas.microsoft.com/office/drawing/2014/main" id="{116047E7-FDF2-12C5-F736-89738EA7F13D}"/>
              </a:ext>
            </a:extLst>
          </p:cNvPr>
          <p:cNvPicPr>
            <a:picLocks noChangeAspect="1"/>
          </p:cNvPicPr>
          <p:nvPr/>
        </p:nvPicPr>
        <p:blipFill>
          <a:blip r:embed="rId3"/>
          <a:srcRect/>
          <a:stretch/>
        </p:blipFill>
        <p:spPr>
          <a:xfrm>
            <a:off x="463670" y="1725108"/>
            <a:ext cx="6219809" cy="4248419"/>
          </a:xfrm>
          <a:prstGeom prst="rect">
            <a:avLst/>
          </a:prstGeom>
        </p:spPr>
      </p:pic>
      <p:sp>
        <p:nvSpPr>
          <p:cNvPr id="3" name="テキスト ボックス 2">
            <a:extLst>
              <a:ext uri="{FF2B5EF4-FFF2-40B4-BE49-F238E27FC236}">
                <a16:creationId xmlns:a16="http://schemas.microsoft.com/office/drawing/2014/main" id="{57D0A5AE-92B4-79D8-FFF8-BFC41FE8A6DF}"/>
              </a:ext>
            </a:extLst>
          </p:cNvPr>
          <p:cNvSpPr txBox="1"/>
          <p:nvPr/>
        </p:nvSpPr>
        <p:spPr>
          <a:xfrm rot="16200000">
            <a:off x="6825157" y="3414191"/>
            <a:ext cx="243458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37F6500A-16D2-DDBA-BBFD-B29580F4A1CF}"/>
              </a:ext>
            </a:extLst>
          </p:cNvPr>
          <p:cNvSpPr txBox="1"/>
          <p:nvPr/>
        </p:nvSpPr>
        <p:spPr>
          <a:xfrm>
            <a:off x="6964175" y="2428404"/>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942E854B-8A4A-F3BB-222B-6B423A523388}"/>
              </a:ext>
            </a:extLst>
          </p:cNvPr>
          <p:cNvSpPr txBox="1"/>
          <p:nvPr/>
        </p:nvSpPr>
        <p:spPr>
          <a:xfrm>
            <a:off x="6883335" y="3427017"/>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93C49BBD-62DF-09FB-3CCB-90DD789A3888}"/>
              </a:ext>
            </a:extLst>
          </p:cNvPr>
          <p:cNvSpPr txBox="1"/>
          <p:nvPr/>
        </p:nvSpPr>
        <p:spPr>
          <a:xfrm>
            <a:off x="6964175" y="4368907"/>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5" name="テキスト ボックス 14">
            <a:extLst>
              <a:ext uri="{FF2B5EF4-FFF2-40B4-BE49-F238E27FC236}">
                <a16:creationId xmlns:a16="http://schemas.microsoft.com/office/drawing/2014/main" id="{507183B0-BA3E-F955-2883-684719B4FA0E}"/>
              </a:ext>
            </a:extLst>
          </p:cNvPr>
          <p:cNvSpPr txBox="1"/>
          <p:nvPr/>
        </p:nvSpPr>
        <p:spPr>
          <a:xfrm>
            <a:off x="8472476" y="2897543"/>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19" name="テキスト ボックス 18">
            <a:extLst>
              <a:ext uri="{FF2B5EF4-FFF2-40B4-BE49-F238E27FC236}">
                <a16:creationId xmlns:a16="http://schemas.microsoft.com/office/drawing/2014/main" id="{A6C76A0F-ADF5-DFC6-6A90-94062ABDC9C4}"/>
              </a:ext>
            </a:extLst>
          </p:cNvPr>
          <p:cNvSpPr txBox="1"/>
          <p:nvPr/>
        </p:nvSpPr>
        <p:spPr>
          <a:xfrm>
            <a:off x="8504915" y="3387653"/>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79C06A0E-CC96-A2CB-A62F-213C13D740FB}"/>
              </a:ext>
            </a:extLst>
          </p:cNvPr>
          <p:cNvSpPr txBox="1"/>
          <p:nvPr/>
        </p:nvSpPr>
        <p:spPr>
          <a:xfrm>
            <a:off x="8504916" y="4354425"/>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4" name="テキスト ボックス 23">
            <a:extLst>
              <a:ext uri="{FF2B5EF4-FFF2-40B4-BE49-F238E27FC236}">
                <a16:creationId xmlns:a16="http://schemas.microsoft.com/office/drawing/2014/main" id="{E81C1E53-BE33-F223-767F-4CB48125F8CF}"/>
              </a:ext>
            </a:extLst>
          </p:cNvPr>
          <p:cNvSpPr txBox="1"/>
          <p:nvPr/>
        </p:nvSpPr>
        <p:spPr>
          <a:xfrm>
            <a:off x="7142204" y="2002661"/>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p:sp>
        <p:nvSpPr>
          <p:cNvPr id="25" name="テキスト ボックス 24">
            <a:extLst>
              <a:ext uri="{FF2B5EF4-FFF2-40B4-BE49-F238E27FC236}">
                <a16:creationId xmlns:a16="http://schemas.microsoft.com/office/drawing/2014/main" id="{F6C76E19-88A8-36BE-7F4A-018DB55717BB}"/>
              </a:ext>
            </a:extLst>
          </p:cNvPr>
          <p:cNvSpPr txBox="1"/>
          <p:nvPr/>
        </p:nvSpPr>
        <p:spPr>
          <a:xfrm>
            <a:off x="8504916" y="3892760"/>
            <a:ext cx="699741" cy="461665"/>
          </a:xfrm>
          <a:prstGeom prst="rect">
            <a:avLst/>
          </a:prstGeom>
          <a:noFill/>
        </p:spPr>
        <p:txBody>
          <a:bodyPr wrap="square" rtlCol="0">
            <a:spAutoFit/>
          </a:bodyPr>
          <a:lstStyle/>
          <a:p>
            <a:pPr algn="ctr"/>
            <a:r>
              <a:rPr kumimoji="1" lang="en-US" altLang="ja-JP" sz="2400" dirty="0"/>
              <a:t>Rb</a:t>
            </a:r>
            <a:r>
              <a:rPr kumimoji="1" lang="en-US" altLang="ja-JP" sz="2400" baseline="30000" dirty="0"/>
              <a:t>+</a:t>
            </a:r>
            <a:endParaRPr kumimoji="1" lang="ja-JP" altLang="en-US" sz="2400"/>
          </a:p>
        </p:txBody>
      </p:sp>
      <p:sp>
        <p:nvSpPr>
          <p:cNvPr id="27" name="テキスト ボックス 26">
            <a:extLst>
              <a:ext uri="{FF2B5EF4-FFF2-40B4-BE49-F238E27FC236}">
                <a16:creationId xmlns:a16="http://schemas.microsoft.com/office/drawing/2014/main" id="{85A158AE-C349-8CEB-E443-2622D6F2A616}"/>
              </a:ext>
            </a:extLst>
          </p:cNvPr>
          <p:cNvSpPr txBox="1"/>
          <p:nvPr/>
        </p:nvSpPr>
        <p:spPr>
          <a:xfrm>
            <a:off x="7719284" y="2456561"/>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28" name="テキスト ボックス 27">
            <a:extLst>
              <a:ext uri="{FF2B5EF4-FFF2-40B4-BE49-F238E27FC236}">
                <a16:creationId xmlns:a16="http://schemas.microsoft.com/office/drawing/2014/main" id="{D14F2D06-7A57-ABBD-4136-4F3C9AD33A5F}"/>
              </a:ext>
            </a:extLst>
          </p:cNvPr>
          <p:cNvSpPr txBox="1"/>
          <p:nvPr/>
        </p:nvSpPr>
        <p:spPr>
          <a:xfrm>
            <a:off x="7719284" y="453236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cxnSp>
        <p:nvCxnSpPr>
          <p:cNvPr id="29" name="直線矢印コネクタ 28">
            <a:extLst>
              <a:ext uri="{FF2B5EF4-FFF2-40B4-BE49-F238E27FC236}">
                <a16:creationId xmlns:a16="http://schemas.microsoft.com/office/drawing/2014/main" id="{6174C793-1981-40D0-0DF0-DF09CBFDFBCE}"/>
              </a:ext>
            </a:extLst>
          </p:cNvPr>
          <p:cNvCxnSpPr>
            <a:cxnSpLocks/>
          </p:cNvCxnSpPr>
          <p:nvPr/>
        </p:nvCxnSpPr>
        <p:spPr>
          <a:xfrm>
            <a:off x="7590631" y="2428404"/>
            <a:ext cx="0" cy="247328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49802"/>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相関関係</a:t>
            </a:r>
            <a:endParaRPr lang="en-US" altLang="ja-JP" b="1" dirty="0">
              <a:latin typeface="Hiragino Kaku Gothic Pro W3" panose="020B0300000000000000" pitchFamily="34" charset="-128"/>
              <a:ea typeface="Hiragino Kaku Gothic Pro W3" panose="020B0300000000000000" pitchFamily="34" charset="-128"/>
            </a:endParaRPr>
          </a:p>
        </p:txBody>
      </p:sp>
      <p:pic>
        <p:nvPicPr>
          <p:cNvPr id="22" name="コンテンツ プレースホルダー 10">
            <a:extLst>
              <a:ext uri="{FF2B5EF4-FFF2-40B4-BE49-F238E27FC236}">
                <a16:creationId xmlns:a16="http://schemas.microsoft.com/office/drawing/2014/main" id="{116047E7-FDF2-12C5-F736-89738EA7F13D}"/>
              </a:ext>
            </a:extLst>
          </p:cNvPr>
          <p:cNvPicPr>
            <a:picLocks noChangeAspect="1"/>
          </p:cNvPicPr>
          <p:nvPr/>
        </p:nvPicPr>
        <p:blipFill>
          <a:blip r:embed="rId3"/>
          <a:srcRect/>
          <a:stretch/>
        </p:blipFill>
        <p:spPr>
          <a:xfrm>
            <a:off x="256552" y="1699825"/>
            <a:ext cx="6634047" cy="4298986"/>
          </a:xfrm>
          <a:prstGeom prst="rect">
            <a:avLst/>
          </a:prstGeom>
        </p:spPr>
      </p:pic>
      <p:sp>
        <p:nvSpPr>
          <p:cNvPr id="3" name="テキスト ボックス 2">
            <a:extLst>
              <a:ext uri="{FF2B5EF4-FFF2-40B4-BE49-F238E27FC236}">
                <a16:creationId xmlns:a16="http://schemas.microsoft.com/office/drawing/2014/main" id="{57D0A5AE-92B4-79D8-FFF8-BFC41FE8A6DF}"/>
              </a:ext>
            </a:extLst>
          </p:cNvPr>
          <p:cNvSpPr txBox="1"/>
          <p:nvPr/>
        </p:nvSpPr>
        <p:spPr>
          <a:xfrm rot="16200000">
            <a:off x="6825157" y="3414191"/>
            <a:ext cx="243458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37F6500A-16D2-DDBA-BBFD-B29580F4A1CF}"/>
              </a:ext>
            </a:extLst>
          </p:cNvPr>
          <p:cNvSpPr txBox="1"/>
          <p:nvPr/>
        </p:nvSpPr>
        <p:spPr>
          <a:xfrm>
            <a:off x="6964175" y="2428404"/>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942E854B-8A4A-F3BB-222B-6B423A523388}"/>
              </a:ext>
            </a:extLst>
          </p:cNvPr>
          <p:cNvSpPr txBox="1"/>
          <p:nvPr/>
        </p:nvSpPr>
        <p:spPr>
          <a:xfrm>
            <a:off x="6883335" y="3427017"/>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93C49BBD-62DF-09FB-3CCB-90DD789A3888}"/>
              </a:ext>
            </a:extLst>
          </p:cNvPr>
          <p:cNvSpPr txBox="1"/>
          <p:nvPr/>
        </p:nvSpPr>
        <p:spPr>
          <a:xfrm>
            <a:off x="6964175" y="4368907"/>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5" name="テキスト ボックス 14">
            <a:extLst>
              <a:ext uri="{FF2B5EF4-FFF2-40B4-BE49-F238E27FC236}">
                <a16:creationId xmlns:a16="http://schemas.microsoft.com/office/drawing/2014/main" id="{507183B0-BA3E-F955-2883-684719B4FA0E}"/>
              </a:ext>
            </a:extLst>
          </p:cNvPr>
          <p:cNvSpPr txBox="1"/>
          <p:nvPr/>
        </p:nvSpPr>
        <p:spPr>
          <a:xfrm>
            <a:off x="8472476" y="2897543"/>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19" name="テキスト ボックス 18">
            <a:extLst>
              <a:ext uri="{FF2B5EF4-FFF2-40B4-BE49-F238E27FC236}">
                <a16:creationId xmlns:a16="http://schemas.microsoft.com/office/drawing/2014/main" id="{A6C76A0F-ADF5-DFC6-6A90-94062ABDC9C4}"/>
              </a:ext>
            </a:extLst>
          </p:cNvPr>
          <p:cNvSpPr txBox="1"/>
          <p:nvPr/>
        </p:nvSpPr>
        <p:spPr>
          <a:xfrm>
            <a:off x="8504915" y="3387653"/>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79C06A0E-CC96-A2CB-A62F-213C13D740FB}"/>
              </a:ext>
            </a:extLst>
          </p:cNvPr>
          <p:cNvSpPr txBox="1"/>
          <p:nvPr/>
        </p:nvSpPr>
        <p:spPr>
          <a:xfrm>
            <a:off x="8504916" y="4354425"/>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4" name="テキスト ボックス 23">
            <a:extLst>
              <a:ext uri="{FF2B5EF4-FFF2-40B4-BE49-F238E27FC236}">
                <a16:creationId xmlns:a16="http://schemas.microsoft.com/office/drawing/2014/main" id="{E81C1E53-BE33-F223-767F-4CB48125F8CF}"/>
              </a:ext>
            </a:extLst>
          </p:cNvPr>
          <p:cNvSpPr txBox="1"/>
          <p:nvPr/>
        </p:nvSpPr>
        <p:spPr>
          <a:xfrm>
            <a:off x="7142204" y="2002661"/>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p:sp>
        <p:nvSpPr>
          <p:cNvPr id="25" name="テキスト ボックス 24">
            <a:extLst>
              <a:ext uri="{FF2B5EF4-FFF2-40B4-BE49-F238E27FC236}">
                <a16:creationId xmlns:a16="http://schemas.microsoft.com/office/drawing/2014/main" id="{F6C76E19-88A8-36BE-7F4A-018DB55717BB}"/>
              </a:ext>
            </a:extLst>
          </p:cNvPr>
          <p:cNvSpPr txBox="1"/>
          <p:nvPr/>
        </p:nvSpPr>
        <p:spPr>
          <a:xfrm>
            <a:off x="8504916" y="3892760"/>
            <a:ext cx="699741" cy="461665"/>
          </a:xfrm>
          <a:prstGeom prst="rect">
            <a:avLst/>
          </a:prstGeom>
          <a:noFill/>
        </p:spPr>
        <p:txBody>
          <a:bodyPr wrap="square" rtlCol="0">
            <a:spAutoFit/>
          </a:bodyPr>
          <a:lstStyle/>
          <a:p>
            <a:pPr algn="ctr"/>
            <a:r>
              <a:rPr kumimoji="1" lang="en-US" altLang="ja-JP" sz="2400" dirty="0"/>
              <a:t>Rb</a:t>
            </a:r>
            <a:r>
              <a:rPr kumimoji="1" lang="en-US" altLang="ja-JP" sz="2400" baseline="30000" dirty="0"/>
              <a:t>+</a:t>
            </a:r>
            <a:endParaRPr kumimoji="1" lang="ja-JP" altLang="en-US" sz="2400"/>
          </a:p>
        </p:txBody>
      </p:sp>
      <p:sp>
        <p:nvSpPr>
          <p:cNvPr id="27" name="テキスト ボックス 26">
            <a:extLst>
              <a:ext uri="{FF2B5EF4-FFF2-40B4-BE49-F238E27FC236}">
                <a16:creationId xmlns:a16="http://schemas.microsoft.com/office/drawing/2014/main" id="{85A158AE-C349-8CEB-E443-2622D6F2A616}"/>
              </a:ext>
            </a:extLst>
          </p:cNvPr>
          <p:cNvSpPr txBox="1"/>
          <p:nvPr/>
        </p:nvSpPr>
        <p:spPr>
          <a:xfrm>
            <a:off x="7719284" y="2456561"/>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28" name="テキスト ボックス 27">
            <a:extLst>
              <a:ext uri="{FF2B5EF4-FFF2-40B4-BE49-F238E27FC236}">
                <a16:creationId xmlns:a16="http://schemas.microsoft.com/office/drawing/2014/main" id="{D14F2D06-7A57-ABBD-4136-4F3C9AD33A5F}"/>
              </a:ext>
            </a:extLst>
          </p:cNvPr>
          <p:cNvSpPr txBox="1"/>
          <p:nvPr/>
        </p:nvSpPr>
        <p:spPr>
          <a:xfrm>
            <a:off x="7719284" y="453236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cxnSp>
        <p:nvCxnSpPr>
          <p:cNvPr id="29" name="直線矢印コネクタ 28">
            <a:extLst>
              <a:ext uri="{FF2B5EF4-FFF2-40B4-BE49-F238E27FC236}">
                <a16:creationId xmlns:a16="http://schemas.microsoft.com/office/drawing/2014/main" id="{6174C793-1981-40D0-0DF0-DF09CBFDFBCE}"/>
              </a:ext>
            </a:extLst>
          </p:cNvPr>
          <p:cNvCxnSpPr>
            <a:cxnSpLocks/>
          </p:cNvCxnSpPr>
          <p:nvPr/>
        </p:nvCxnSpPr>
        <p:spPr>
          <a:xfrm>
            <a:off x="7590631" y="2428404"/>
            <a:ext cx="0" cy="247328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737171"/>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相関関係</a:t>
            </a:r>
            <a:endParaRPr lang="en-US" altLang="ja-JP" b="1" dirty="0">
              <a:latin typeface="Hiragino Kaku Gothic Pro W3" panose="020B0300000000000000" pitchFamily="34" charset="-128"/>
              <a:ea typeface="Hiragino Kaku Gothic Pro W3" panose="020B0300000000000000" pitchFamily="34" charset="-128"/>
            </a:endParaRPr>
          </a:p>
        </p:txBody>
      </p:sp>
      <p:pic>
        <p:nvPicPr>
          <p:cNvPr id="22" name="コンテンツ プレースホルダー 10">
            <a:extLst>
              <a:ext uri="{FF2B5EF4-FFF2-40B4-BE49-F238E27FC236}">
                <a16:creationId xmlns:a16="http://schemas.microsoft.com/office/drawing/2014/main" id="{116047E7-FDF2-12C5-F736-89738EA7F13D}"/>
              </a:ext>
            </a:extLst>
          </p:cNvPr>
          <p:cNvPicPr>
            <a:picLocks noChangeAspect="1"/>
          </p:cNvPicPr>
          <p:nvPr/>
        </p:nvPicPr>
        <p:blipFill>
          <a:blip r:embed="rId3"/>
          <a:srcRect/>
          <a:stretch/>
        </p:blipFill>
        <p:spPr>
          <a:xfrm>
            <a:off x="463670" y="1699825"/>
            <a:ext cx="6219809" cy="4298986"/>
          </a:xfrm>
          <a:prstGeom prst="rect">
            <a:avLst/>
          </a:prstGeom>
        </p:spPr>
      </p:pic>
      <p:sp>
        <p:nvSpPr>
          <p:cNvPr id="3" name="テキスト ボックス 2">
            <a:extLst>
              <a:ext uri="{FF2B5EF4-FFF2-40B4-BE49-F238E27FC236}">
                <a16:creationId xmlns:a16="http://schemas.microsoft.com/office/drawing/2014/main" id="{57D0A5AE-92B4-79D8-FFF8-BFC41FE8A6DF}"/>
              </a:ext>
            </a:extLst>
          </p:cNvPr>
          <p:cNvSpPr txBox="1"/>
          <p:nvPr/>
        </p:nvSpPr>
        <p:spPr>
          <a:xfrm rot="16200000">
            <a:off x="6825157" y="3414191"/>
            <a:ext cx="243458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37F6500A-16D2-DDBA-BBFD-B29580F4A1CF}"/>
              </a:ext>
            </a:extLst>
          </p:cNvPr>
          <p:cNvSpPr txBox="1"/>
          <p:nvPr/>
        </p:nvSpPr>
        <p:spPr>
          <a:xfrm>
            <a:off x="6964175" y="2428404"/>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942E854B-8A4A-F3BB-222B-6B423A523388}"/>
              </a:ext>
            </a:extLst>
          </p:cNvPr>
          <p:cNvSpPr txBox="1"/>
          <p:nvPr/>
        </p:nvSpPr>
        <p:spPr>
          <a:xfrm>
            <a:off x="6883335" y="3427017"/>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93C49BBD-62DF-09FB-3CCB-90DD789A3888}"/>
              </a:ext>
            </a:extLst>
          </p:cNvPr>
          <p:cNvSpPr txBox="1"/>
          <p:nvPr/>
        </p:nvSpPr>
        <p:spPr>
          <a:xfrm>
            <a:off x="6964175" y="4368907"/>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5" name="テキスト ボックス 14">
            <a:extLst>
              <a:ext uri="{FF2B5EF4-FFF2-40B4-BE49-F238E27FC236}">
                <a16:creationId xmlns:a16="http://schemas.microsoft.com/office/drawing/2014/main" id="{507183B0-BA3E-F955-2883-684719B4FA0E}"/>
              </a:ext>
            </a:extLst>
          </p:cNvPr>
          <p:cNvSpPr txBox="1"/>
          <p:nvPr/>
        </p:nvSpPr>
        <p:spPr>
          <a:xfrm>
            <a:off x="8472476" y="2897543"/>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19" name="テキスト ボックス 18">
            <a:extLst>
              <a:ext uri="{FF2B5EF4-FFF2-40B4-BE49-F238E27FC236}">
                <a16:creationId xmlns:a16="http://schemas.microsoft.com/office/drawing/2014/main" id="{A6C76A0F-ADF5-DFC6-6A90-94062ABDC9C4}"/>
              </a:ext>
            </a:extLst>
          </p:cNvPr>
          <p:cNvSpPr txBox="1"/>
          <p:nvPr/>
        </p:nvSpPr>
        <p:spPr>
          <a:xfrm>
            <a:off x="8504915" y="3387653"/>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79C06A0E-CC96-A2CB-A62F-213C13D740FB}"/>
              </a:ext>
            </a:extLst>
          </p:cNvPr>
          <p:cNvSpPr txBox="1"/>
          <p:nvPr/>
        </p:nvSpPr>
        <p:spPr>
          <a:xfrm>
            <a:off x="8504916" y="4354425"/>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4" name="テキスト ボックス 23">
            <a:extLst>
              <a:ext uri="{FF2B5EF4-FFF2-40B4-BE49-F238E27FC236}">
                <a16:creationId xmlns:a16="http://schemas.microsoft.com/office/drawing/2014/main" id="{E81C1E53-BE33-F223-767F-4CB48125F8CF}"/>
              </a:ext>
            </a:extLst>
          </p:cNvPr>
          <p:cNvSpPr txBox="1"/>
          <p:nvPr/>
        </p:nvSpPr>
        <p:spPr>
          <a:xfrm>
            <a:off x="7142204" y="2002661"/>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p:sp>
        <p:nvSpPr>
          <p:cNvPr id="25" name="テキスト ボックス 24">
            <a:extLst>
              <a:ext uri="{FF2B5EF4-FFF2-40B4-BE49-F238E27FC236}">
                <a16:creationId xmlns:a16="http://schemas.microsoft.com/office/drawing/2014/main" id="{F6C76E19-88A8-36BE-7F4A-018DB55717BB}"/>
              </a:ext>
            </a:extLst>
          </p:cNvPr>
          <p:cNvSpPr txBox="1"/>
          <p:nvPr/>
        </p:nvSpPr>
        <p:spPr>
          <a:xfrm>
            <a:off x="8504916" y="3892760"/>
            <a:ext cx="699741" cy="461665"/>
          </a:xfrm>
          <a:prstGeom prst="rect">
            <a:avLst/>
          </a:prstGeom>
          <a:noFill/>
        </p:spPr>
        <p:txBody>
          <a:bodyPr wrap="square" rtlCol="0">
            <a:spAutoFit/>
          </a:bodyPr>
          <a:lstStyle/>
          <a:p>
            <a:pPr algn="ctr"/>
            <a:r>
              <a:rPr kumimoji="1" lang="en-US" altLang="ja-JP" sz="2400" dirty="0"/>
              <a:t>Rb</a:t>
            </a:r>
            <a:r>
              <a:rPr kumimoji="1" lang="en-US" altLang="ja-JP" sz="2400" baseline="30000" dirty="0"/>
              <a:t>+</a:t>
            </a:r>
            <a:endParaRPr kumimoji="1" lang="ja-JP" altLang="en-US" sz="2400"/>
          </a:p>
        </p:txBody>
      </p:sp>
      <p:sp>
        <p:nvSpPr>
          <p:cNvPr id="27" name="テキスト ボックス 26">
            <a:extLst>
              <a:ext uri="{FF2B5EF4-FFF2-40B4-BE49-F238E27FC236}">
                <a16:creationId xmlns:a16="http://schemas.microsoft.com/office/drawing/2014/main" id="{85A158AE-C349-8CEB-E443-2622D6F2A616}"/>
              </a:ext>
            </a:extLst>
          </p:cNvPr>
          <p:cNvSpPr txBox="1"/>
          <p:nvPr/>
        </p:nvSpPr>
        <p:spPr>
          <a:xfrm>
            <a:off x="7719284" y="2456561"/>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28" name="テキスト ボックス 27">
            <a:extLst>
              <a:ext uri="{FF2B5EF4-FFF2-40B4-BE49-F238E27FC236}">
                <a16:creationId xmlns:a16="http://schemas.microsoft.com/office/drawing/2014/main" id="{D14F2D06-7A57-ABBD-4136-4F3C9AD33A5F}"/>
              </a:ext>
            </a:extLst>
          </p:cNvPr>
          <p:cNvSpPr txBox="1"/>
          <p:nvPr/>
        </p:nvSpPr>
        <p:spPr>
          <a:xfrm>
            <a:off x="7719284" y="453236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cxnSp>
        <p:nvCxnSpPr>
          <p:cNvPr id="29" name="直線矢印コネクタ 28">
            <a:extLst>
              <a:ext uri="{FF2B5EF4-FFF2-40B4-BE49-F238E27FC236}">
                <a16:creationId xmlns:a16="http://schemas.microsoft.com/office/drawing/2014/main" id="{6174C793-1981-40D0-0DF0-DF09CBFDFBCE}"/>
              </a:ext>
            </a:extLst>
          </p:cNvPr>
          <p:cNvCxnSpPr>
            <a:cxnSpLocks/>
          </p:cNvCxnSpPr>
          <p:nvPr/>
        </p:nvCxnSpPr>
        <p:spPr>
          <a:xfrm>
            <a:off x="7590631" y="2428404"/>
            <a:ext cx="0" cy="247328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84206"/>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相関関係</a:t>
            </a:r>
            <a:endParaRPr lang="en-US" altLang="ja-JP" b="1" dirty="0">
              <a:latin typeface="Hiragino Kaku Gothic Pro W3" panose="020B0300000000000000" pitchFamily="34" charset="-128"/>
              <a:ea typeface="Hiragino Kaku Gothic Pro W3" panose="020B0300000000000000" pitchFamily="34" charset="-128"/>
            </a:endParaRPr>
          </a:p>
        </p:txBody>
      </p:sp>
      <p:pic>
        <p:nvPicPr>
          <p:cNvPr id="22" name="コンテンツ プレースホルダー 10">
            <a:extLst>
              <a:ext uri="{FF2B5EF4-FFF2-40B4-BE49-F238E27FC236}">
                <a16:creationId xmlns:a16="http://schemas.microsoft.com/office/drawing/2014/main" id="{116047E7-FDF2-12C5-F736-89738EA7F13D}"/>
              </a:ext>
            </a:extLst>
          </p:cNvPr>
          <p:cNvPicPr>
            <a:picLocks noChangeAspect="1"/>
          </p:cNvPicPr>
          <p:nvPr/>
        </p:nvPicPr>
        <p:blipFill>
          <a:blip r:embed="rId3"/>
          <a:srcRect/>
          <a:stretch/>
        </p:blipFill>
        <p:spPr>
          <a:xfrm>
            <a:off x="463670" y="1848540"/>
            <a:ext cx="6219809" cy="4001555"/>
          </a:xfrm>
          <a:prstGeom prst="rect">
            <a:avLst/>
          </a:prstGeom>
        </p:spPr>
      </p:pic>
      <p:sp>
        <p:nvSpPr>
          <p:cNvPr id="3" name="テキスト ボックス 2">
            <a:extLst>
              <a:ext uri="{FF2B5EF4-FFF2-40B4-BE49-F238E27FC236}">
                <a16:creationId xmlns:a16="http://schemas.microsoft.com/office/drawing/2014/main" id="{57D0A5AE-92B4-79D8-FFF8-BFC41FE8A6DF}"/>
              </a:ext>
            </a:extLst>
          </p:cNvPr>
          <p:cNvSpPr txBox="1"/>
          <p:nvPr/>
        </p:nvSpPr>
        <p:spPr>
          <a:xfrm rot="16200000">
            <a:off x="6825157" y="3414191"/>
            <a:ext cx="243458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37F6500A-16D2-DDBA-BBFD-B29580F4A1CF}"/>
              </a:ext>
            </a:extLst>
          </p:cNvPr>
          <p:cNvSpPr txBox="1"/>
          <p:nvPr/>
        </p:nvSpPr>
        <p:spPr>
          <a:xfrm>
            <a:off x="6964175" y="2428404"/>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942E854B-8A4A-F3BB-222B-6B423A523388}"/>
              </a:ext>
            </a:extLst>
          </p:cNvPr>
          <p:cNvSpPr txBox="1"/>
          <p:nvPr/>
        </p:nvSpPr>
        <p:spPr>
          <a:xfrm>
            <a:off x="6883335" y="3427017"/>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93C49BBD-62DF-09FB-3CCB-90DD789A3888}"/>
              </a:ext>
            </a:extLst>
          </p:cNvPr>
          <p:cNvSpPr txBox="1"/>
          <p:nvPr/>
        </p:nvSpPr>
        <p:spPr>
          <a:xfrm>
            <a:off x="6964175" y="4368907"/>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5" name="テキスト ボックス 14">
            <a:extLst>
              <a:ext uri="{FF2B5EF4-FFF2-40B4-BE49-F238E27FC236}">
                <a16:creationId xmlns:a16="http://schemas.microsoft.com/office/drawing/2014/main" id="{507183B0-BA3E-F955-2883-684719B4FA0E}"/>
              </a:ext>
            </a:extLst>
          </p:cNvPr>
          <p:cNvSpPr txBox="1"/>
          <p:nvPr/>
        </p:nvSpPr>
        <p:spPr>
          <a:xfrm>
            <a:off x="8472476" y="2897543"/>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19" name="テキスト ボックス 18">
            <a:extLst>
              <a:ext uri="{FF2B5EF4-FFF2-40B4-BE49-F238E27FC236}">
                <a16:creationId xmlns:a16="http://schemas.microsoft.com/office/drawing/2014/main" id="{A6C76A0F-ADF5-DFC6-6A90-94062ABDC9C4}"/>
              </a:ext>
            </a:extLst>
          </p:cNvPr>
          <p:cNvSpPr txBox="1"/>
          <p:nvPr/>
        </p:nvSpPr>
        <p:spPr>
          <a:xfrm>
            <a:off x="8504915" y="3387653"/>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79C06A0E-CC96-A2CB-A62F-213C13D740FB}"/>
              </a:ext>
            </a:extLst>
          </p:cNvPr>
          <p:cNvSpPr txBox="1"/>
          <p:nvPr/>
        </p:nvSpPr>
        <p:spPr>
          <a:xfrm>
            <a:off x="8504916" y="4354425"/>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4" name="テキスト ボックス 23">
            <a:extLst>
              <a:ext uri="{FF2B5EF4-FFF2-40B4-BE49-F238E27FC236}">
                <a16:creationId xmlns:a16="http://schemas.microsoft.com/office/drawing/2014/main" id="{E81C1E53-BE33-F223-767F-4CB48125F8CF}"/>
              </a:ext>
            </a:extLst>
          </p:cNvPr>
          <p:cNvSpPr txBox="1"/>
          <p:nvPr/>
        </p:nvSpPr>
        <p:spPr>
          <a:xfrm>
            <a:off x="7142204" y="2002661"/>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p:sp>
        <p:nvSpPr>
          <p:cNvPr id="25" name="テキスト ボックス 24">
            <a:extLst>
              <a:ext uri="{FF2B5EF4-FFF2-40B4-BE49-F238E27FC236}">
                <a16:creationId xmlns:a16="http://schemas.microsoft.com/office/drawing/2014/main" id="{F6C76E19-88A8-36BE-7F4A-018DB55717BB}"/>
              </a:ext>
            </a:extLst>
          </p:cNvPr>
          <p:cNvSpPr txBox="1"/>
          <p:nvPr/>
        </p:nvSpPr>
        <p:spPr>
          <a:xfrm>
            <a:off x="8504916" y="3892760"/>
            <a:ext cx="699741" cy="461665"/>
          </a:xfrm>
          <a:prstGeom prst="rect">
            <a:avLst/>
          </a:prstGeom>
          <a:noFill/>
        </p:spPr>
        <p:txBody>
          <a:bodyPr wrap="square" rtlCol="0">
            <a:spAutoFit/>
          </a:bodyPr>
          <a:lstStyle/>
          <a:p>
            <a:pPr algn="ctr"/>
            <a:r>
              <a:rPr kumimoji="1" lang="en-US" altLang="ja-JP" sz="2400" dirty="0"/>
              <a:t>Rb</a:t>
            </a:r>
            <a:r>
              <a:rPr kumimoji="1" lang="en-US" altLang="ja-JP" sz="2400" baseline="30000" dirty="0"/>
              <a:t>+</a:t>
            </a:r>
            <a:endParaRPr kumimoji="1" lang="ja-JP" altLang="en-US" sz="2400"/>
          </a:p>
        </p:txBody>
      </p:sp>
      <p:sp>
        <p:nvSpPr>
          <p:cNvPr id="27" name="テキスト ボックス 26">
            <a:extLst>
              <a:ext uri="{FF2B5EF4-FFF2-40B4-BE49-F238E27FC236}">
                <a16:creationId xmlns:a16="http://schemas.microsoft.com/office/drawing/2014/main" id="{85A158AE-C349-8CEB-E443-2622D6F2A616}"/>
              </a:ext>
            </a:extLst>
          </p:cNvPr>
          <p:cNvSpPr txBox="1"/>
          <p:nvPr/>
        </p:nvSpPr>
        <p:spPr>
          <a:xfrm>
            <a:off x="7719284" y="2456561"/>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28" name="テキスト ボックス 27">
            <a:extLst>
              <a:ext uri="{FF2B5EF4-FFF2-40B4-BE49-F238E27FC236}">
                <a16:creationId xmlns:a16="http://schemas.microsoft.com/office/drawing/2014/main" id="{D14F2D06-7A57-ABBD-4136-4F3C9AD33A5F}"/>
              </a:ext>
            </a:extLst>
          </p:cNvPr>
          <p:cNvSpPr txBox="1"/>
          <p:nvPr/>
        </p:nvSpPr>
        <p:spPr>
          <a:xfrm>
            <a:off x="7719284" y="4532360"/>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cxnSp>
        <p:nvCxnSpPr>
          <p:cNvPr id="29" name="直線矢印コネクタ 28">
            <a:extLst>
              <a:ext uri="{FF2B5EF4-FFF2-40B4-BE49-F238E27FC236}">
                <a16:creationId xmlns:a16="http://schemas.microsoft.com/office/drawing/2014/main" id="{6174C793-1981-40D0-0DF0-DF09CBFDFBCE}"/>
              </a:ext>
            </a:extLst>
          </p:cNvPr>
          <p:cNvCxnSpPr>
            <a:cxnSpLocks/>
          </p:cNvCxnSpPr>
          <p:nvPr/>
        </p:nvCxnSpPr>
        <p:spPr>
          <a:xfrm>
            <a:off x="7590631" y="2428404"/>
            <a:ext cx="0" cy="247328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3983"/>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8BB8FF20-FC0A-56BF-EC55-AB377CBF3DF7}"/>
              </a:ext>
            </a:extLst>
          </p:cNvPr>
          <p:cNvSpPr txBox="1"/>
          <p:nvPr/>
        </p:nvSpPr>
        <p:spPr>
          <a:xfrm>
            <a:off x="1131062" y="5239812"/>
            <a:ext cx="5815584"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latin typeface="Hiragino Kaku Gothic Pro W3" panose="020B0300000000000000" pitchFamily="34" charset="-128"/>
                <a:ea typeface="Hiragino Kaku Gothic Pro W3" panose="020B0300000000000000" pitchFamily="34" charset="-128"/>
              </a:rPr>
              <a:t>アニオンの寄与に大きな変化はない</a:t>
            </a:r>
          </a:p>
        </p:txBody>
      </p:sp>
      <p:sp>
        <p:nvSpPr>
          <p:cNvPr id="16" name="テキスト ボックス 15">
            <a:extLst>
              <a:ext uri="{FF2B5EF4-FFF2-40B4-BE49-F238E27FC236}">
                <a16:creationId xmlns:a16="http://schemas.microsoft.com/office/drawing/2014/main" id="{2A8B7A67-DFC6-9129-8D76-35F2F0C7C235}"/>
              </a:ext>
            </a:extLst>
          </p:cNvPr>
          <p:cNvSpPr txBox="1"/>
          <p:nvPr/>
        </p:nvSpPr>
        <p:spPr>
          <a:xfrm>
            <a:off x="1131062" y="5701477"/>
            <a:ext cx="6956983"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latin typeface="Hiragino Kaku Gothic Pro W3" panose="020B0300000000000000" pitchFamily="34" charset="-128"/>
                <a:ea typeface="Hiragino Kaku Gothic Pro W3" panose="020B0300000000000000" pitchFamily="34" charset="-128"/>
              </a:rPr>
              <a:t>溶媒和自由エネルギーのカチオン依存性が低い</a:t>
            </a:r>
          </a:p>
        </p:txBody>
      </p:sp>
      <p:sp>
        <p:nvSpPr>
          <p:cNvPr id="2" name="正方形/長方形 1">
            <a:extLst>
              <a:ext uri="{FF2B5EF4-FFF2-40B4-BE49-F238E27FC236}">
                <a16:creationId xmlns:a16="http://schemas.microsoft.com/office/drawing/2014/main" id="{62D8A1EC-6413-79F5-773E-F02AF3AC17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 name="タイトル 1">
                <a:extLst>
                  <a:ext uri="{FF2B5EF4-FFF2-40B4-BE49-F238E27FC236}">
                    <a16:creationId xmlns:a16="http://schemas.microsoft.com/office/drawing/2014/main" id="{9AA6C5E1-746A-C2F4-FD0B-F36D39DB893A}"/>
                  </a:ext>
                </a:extLst>
              </p:cNvPr>
              <p:cNvSpPr txBox="1">
                <a:spLocks/>
              </p:cNvSpPr>
              <p:nvPr/>
            </p:nvSpPr>
            <p:spPr>
              <a:xfrm>
                <a:off x="141889" y="166602"/>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smtClean="0">
                            <a:latin typeface="Cambria Math" panose="02040503050406030204" pitchFamily="18" charset="0"/>
                            <a:ea typeface="Hiragino Kaku Gothic Pro W3" panose="020B0300000000000000" pitchFamily="34" charset="-128"/>
                          </a:rPr>
                          <m:t>𝑮</m:t>
                        </m:r>
                      </m:e>
                      <m:sub>
                        <m:r>
                          <a:rPr lang="en-US" altLang="ja-JP" b="1" i="0" smtClean="0">
                            <a:latin typeface="Cambria Math" panose="02040503050406030204" pitchFamily="18" charset="0"/>
                            <a:ea typeface="Hiragino Kaku Gothic Pro W3" panose="020B0300000000000000" pitchFamily="34" charset="-128"/>
                          </a:rPr>
                          <m:t>𝐬𝐨𝐥</m:t>
                        </m:r>
                      </m:sub>
                    </m:sSub>
                  </m:oMath>
                </a14:m>
                <a:r>
                  <a:rPr lang="ja-JP" altLang="en-US" b="1">
                    <a:latin typeface="Hiragino Kaku Gothic Pro W3" panose="020B0300000000000000" pitchFamily="34" charset="-128"/>
                    <a:ea typeface="Hiragino Kaku Gothic Pro W3" panose="020B0300000000000000" pitchFamily="34" charset="-128"/>
                  </a:rPr>
                  <a:t>の成分分割</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3" name="タイトル 1">
                <a:extLst>
                  <a:ext uri="{FF2B5EF4-FFF2-40B4-BE49-F238E27FC236}">
                    <a16:creationId xmlns:a16="http://schemas.microsoft.com/office/drawing/2014/main" id="{9AA6C5E1-746A-C2F4-FD0B-F36D39DB893A}"/>
                  </a:ext>
                </a:extLst>
              </p:cNvPr>
              <p:cNvSpPr txBox="1">
                <a:spLocks noRot="1" noChangeAspect="1" noMove="1" noResize="1" noEditPoints="1" noAdjustHandles="1" noChangeArrowheads="1" noChangeShapeType="1" noTextEdit="1"/>
              </p:cNvSpPr>
              <p:nvPr/>
            </p:nvSpPr>
            <p:spPr>
              <a:xfrm>
                <a:off x="141889" y="166602"/>
                <a:ext cx="8860221" cy="641826"/>
              </a:xfrm>
              <a:prstGeom prst="rect">
                <a:avLst/>
              </a:prstGeom>
              <a:blipFill>
                <a:blip r:embed="rId3"/>
                <a:stretch>
                  <a:fillRect l="-1146" t="-34615" b="-42308"/>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E1686B5-DF9E-B30A-013E-7074C9A17E77}"/>
              </a:ext>
            </a:extLst>
          </p:cNvPr>
          <p:cNvSpPr txBox="1"/>
          <p:nvPr/>
        </p:nvSpPr>
        <p:spPr>
          <a:xfrm>
            <a:off x="1873476" y="4593481"/>
            <a:ext cx="3798277" cy="369332"/>
          </a:xfrm>
          <a:prstGeom prst="rect">
            <a:avLst/>
          </a:prstGeom>
          <a:noFill/>
        </p:spPr>
        <p:txBody>
          <a:bodyPr wrap="squar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アニオンを</a:t>
            </a:r>
            <a:r>
              <a:rPr kumimoji="1" lang="en-US" altLang="ja-JP" dirty="0">
                <a:latin typeface="Hiragino Kaku Gothic Pro W3" panose="020B0300000000000000" pitchFamily="34" charset="-128"/>
                <a:ea typeface="Hiragino Kaku Gothic Pro W3" panose="020B0300000000000000" pitchFamily="34" charset="-128"/>
              </a:rPr>
              <a:t>I</a:t>
            </a:r>
            <a:r>
              <a:rPr kumimoji="1" lang="en-US" altLang="ja-JP" baseline="30000" dirty="0">
                <a:latin typeface="Hiragino Kaku Gothic Pro W3" panose="020B0300000000000000" pitchFamily="34" charset="-128"/>
                <a:ea typeface="Hiragino Kaku Gothic Pro W3" panose="020B0300000000000000" pitchFamily="34" charset="-128"/>
              </a:rPr>
              <a:t>-</a:t>
            </a:r>
            <a:r>
              <a:rPr kumimoji="1" lang="ja-JP" altLang="en-US">
                <a:latin typeface="Hiragino Kaku Gothic Pro W3" panose="020B0300000000000000" pitchFamily="34" charset="-128"/>
                <a:ea typeface="Hiragino Kaku Gothic Pro W3" panose="020B0300000000000000" pitchFamily="34" charset="-128"/>
              </a:rPr>
              <a:t>に固定</a:t>
            </a:r>
          </a:p>
        </p:txBody>
      </p:sp>
      <p:pic>
        <p:nvPicPr>
          <p:cNvPr id="6" name="コンテンツ プレースホルダー 10">
            <a:extLst>
              <a:ext uri="{FF2B5EF4-FFF2-40B4-BE49-F238E27FC236}">
                <a16:creationId xmlns:a16="http://schemas.microsoft.com/office/drawing/2014/main" id="{2CDCFF84-170E-5F62-7446-C63FD35BA4F3}"/>
              </a:ext>
            </a:extLst>
          </p:cNvPr>
          <p:cNvPicPr>
            <a:picLocks noChangeAspect="1"/>
          </p:cNvPicPr>
          <p:nvPr/>
        </p:nvPicPr>
        <p:blipFill>
          <a:blip r:embed="rId4"/>
          <a:srcRect/>
          <a:stretch/>
        </p:blipFill>
        <p:spPr>
          <a:xfrm>
            <a:off x="1686703" y="1537257"/>
            <a:ext cx="3943487" cy="2957615"/>
          </a:xfrm>
          <a:prstGeom prst="rect">
            <a:avLst/>
          </a:prstGeom>
        </p:spPr>
      </p:pic>
      <p:sp>
        <p:nvSpPr>
          <p:cNvPr id="7" name="テキスト ボックス 6">
            <a:extLst>
              <a:ext uri="{FF2B5EF4-FFF2-40B4-BE49-F238E27FC236}">
                <a16:creationId xmlns:a16="http://schemas.microsoft.com/office/drawing/2014/main" id="{C3040B36-87E2-57E2-1919-9FE2710752B6}"/>
              </a:ext>
            </a:extLst>
          </p:cNvPr>
          <p:cNvSpPr txBox="1"/>
          <p:nvPr/>
        </p:nvSpPr>
        <p:spPr>
          <a:xfrm rot="16200000">
            <a:off x="6292742" y="2346261"/>
            <a:ext cx="199175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8" name="テキスト ボックス 7">
            <a:extLst>
              <a:ext uri="{FF2B5EF4-FFF2-40B4-BE49-F238E27FC236}">
                <a16:creationId xmlns:a16="http://schemas.microsoft.com/office/drawing/2014/main" id="{2C6C3634-3ADC-E443-C921-E146DFB766FF}"/>
              </a:ext>
            </a:extLst>
          </p:cNvPr>
          <p:cNvSpPr txBox="1"/>
          <p:nvPr/>
        </p:nvSpPr>
        <p:spPr>
          <a:xfrm>
            <a:off x="6074556" y="1581889"/>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9" name="テキスト ボックス 8">
            <a:extLst>
              <a:ext uri="{FF2B5EF4-FFF2-40B4-BE49-F238E27FC236}">
                <a16:creationId xmlns:a16="http://schemas.microsoft.com/office/drawing/2014/main" id="{D7464437-FBC5-2C9A-FBBE-06624AA925AC}"/>
              </a:ext>
            </a:extLst>
          </p:cNvPr>
          <p:cNvSpPr txBox="1"/>
          <p:nvPr/>
        </p:nvSpPr>
        <p:spPr>
          <a:xfrm>
            <a:off x="6098256" y="2351891"/>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10" name="テキスト ボックス 9">
            <a:extLst>
              <a:ext uri="{FF2B5EF4-FFF2-40B4-BE49-F238E27FC236}">
                <a16:creationId xmlns:a16="http://schemas.microsoft.com/office/drawing/2014/main" id="{10266CE9-88F9-9E00-0F55-B7350A9888D8}"/>
              </a:ext>
            </a:extLst>
          </p:cNvPr>
          <p:cNvSpPr txBox="1"/>
          <p:nvPr/>
        </p:nvSpPr>
        <p:spPr>
          <a:xfrm>
            <a:off x="6098257" y="3116959"/>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11" name="テキスト ボックス 10">
            <a:extLst>
              <a:ext uri="{FF2B5EF4-FFF2-40B4-BE49-F238E27FC236}">
                <a16:creationId xmlns:a16="http://schemas.microsoft.com/office/drawing/2014/main" id="{0B8A26B6-D209-CEC0-7550-8EB5C151FF0F}"/>
              </a:ext>
            </a:extLst>
          </p:cNvPr>
          <p:cNvSpPr txBox="1"/>
          <p:nvPr/>
        </p:nvSpPr>
        <p:spPr>
          <a:xfrm>
            <a:off x="7785007" y="1674222"/>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12" name="テキスト ボックス 11">
            <a:extLst>
              <a:ext uri="{FF2B5EF4-FFF2-40B4-BE49-F238E27FC236}">
                <a16:creationId xmlns:a16="http://schemas.microsoft.com/office/drawing/2014/main" id="{E98D7A1D-C597-17F7-E6D6-9FC8A2B15C49}"/>
              </a:ext>
            </a:extLst>
          </p:cNvPr>
          <p:cNvSpPr txBox="1"/>
          <p:nvPr/>
        </p:nvSpPr>
        <p:spPr>
          <a:xfrm>
            <a:off x="7785006" y="3163125"/>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p:cxnSp>
        <p:nvCxnSpPr>
          <p:cNvPr id="14" name="直線矢印コネクタ 13">
            <a:extLst>
              <a:ext uri="{FF2B5EF4-FFF2-40B4-BE49-F238E27FC236}">
                <a16:creationId xmlns:a16="http://schemas.microsoft.com/office/drawing/2014/main" id="{6BC827BA-A54E-B918-EDEF-C9CC472B990E}"/>
              </a:ext>
            </a:extLst>
          </p:cNvPr>
          <p:cNvCxnSpPr>
            <a:cxnSpLocks/>
          </p:cNvCxnSpPr>
          <p:nvPr/>
        </p:nvCxnSpPr>
        <p:spPr>
          <a:xfrm>
            <a:off x="7678680" y="1674222"/>
            <a:ext cx="0" cy="185823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071478"/>
      </p:ext>
    </p:extLst>
  </p:cSld>
  <p:clrMapOvr>
    <a:masterClrMapping/>
  </p:clrMapOvr>
  <mc:AlternateContent xmlns:mc="http://schemas.openxmlformats.org/markup-compatibility/2006" xmlns:p14="http://schemas.microsoft.com/office/powerpoint/2010/main">
    <mc:Choice Requires="p14">
      <p:transition spd="slow" p14:dur="2000" advTm="36446"/>
    </mc:Choice>
    <mc:Fallback xmlns="">
      <p:transition spd="slow" advTm="364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8C4D92F-9F31-DA42-65BA-F9A91169C6E6}"/>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AE7E5A58-8F6D-7382-D91E-F6F15D822C9B}"/>
              </a:ext>
            </a:extLst>
          </p:cNvPr>
          <p:cNvSpPr>
            <a:spLocks noGrp="1"/>
          </p:cNvSpPr>
          <p:nvPr>
            <p:ph type="title"/>
          </p:nvPr>
        </p:nvSpPr>
        <p:spPr>
          <a:xfrm>
            <a:off x="189186" y="108243"/>
            <a:ext cx="8000343" cy="641826"/>
          </a:xfrm>
        </p:spPr>
        <p:txBody>
          <a:bodyPr anchor="b">
            <a:normAutofit fontScale="90000"/>
          </a:bodyPr>
          <a:lstStyle/>
          <a:p>
            <a:r>
              <a:rPr kumimoji="1" lang="ja-JP" altLang="en-US" b="1">
                <a:latin typeface="Hiragino Kaku Gothic Pro W3" panose="020B0300000000000000" pitchFamily="34" charset="-128"/>
                <a:ea typeface="Hiragino Kaku Gothic Pro W3" panose="020B0300000000000000" pitchFamily="34" charset="-128"/>
              </a:rPr>
              <a:t>ホフマイスター系列</a:t>
            </a:r>
          </a:p>
        </p:txBody>
      </p:sp>
      <p:sp>
        <p:nvSpPr>
          <p:cNvPr id="9" name="コンテンツ プレースホルダー 2">
            <a:extLst>
              <a:ext uri="{FF2B5EF4-FFF2-40B4-BE49-F238E27FC236}">
                <a16:creationId xmlns:a16="http://schemas.microsoft.com/office/drawing/2014/main" id="{2AF8D525-1030-F1D5-6010-C94A6131DADC}"/>
              </a:ext>
            </a:extLst>
          </p:cNvPr>
          <p:cNvSpPr txBox="1">
            <a:spLocks/>
          </p:cNvSpPr>
          <p:nvPr/>
        </p:nvSpPr>
        <p:spPr>
          <a:xfrm>
            <a:off x="1091993" y="1080299"/>
            <a:ext cx="6960014" cy="39261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latin typeface="Hiragino Kaku Gothic Pro W3" panose="020B0300000000000000" pitchFamily="34" charset="-128"/>
                <a:ea typeface="Hiragino Kaku Gothic Pro W3" panose="020B0300000000000000" pitchFamily="34" charset="-128"/>
              </a:rPr>
              <a:t>イオンが水の構造を形成・破壊</a:t>
            </a:r>
          </a:p>
        </p:txBody>
      </p:sp>
      <p:sp>
        <p:nvSpPr>
          <p:cNvPr id="6" name="テキスト ボックス 5">
            <a:extLst>
              <a:ext uri="{FF2B5EF4-FFF2-40B4-BE49-F238E27FC236}">
                <a16:creationId xmlns:a16="http://schemas.microsoft.com/office/drawing/2014/main" id="{BA414CD7-FCE0-3487-CC07-F013A4CC59AB}"/>
              </a:ext>
            </a:extLst>
          </p:cNvPr>
          <p:cNvSpPr txBox="1"/>
          <p:nvPr/>
        </p:nvSpPr>
        <p:spPr>
          <a:xfrm>
            <a:off x="52754" y="5871493"/>
            <a:ext cx="9038492" cy="919401"/>
          </a:xfrm>
          <a:prstGeom prst="roundRect">
            <a:avLst/>
          </a:prstGeom>
          <a:noFill/>
          <a:ln w="38100">
            <a:solidFill>
              <a:srgbClr val="FF0000"/>
            </a:solidFill>
          </a:ln>
        </p:spPr>
        <p:txBody>
          <a:bodyPr wrap="square" rtlCol="0">
            <a:spAutoFit/>
          </a:bodyPr>
          <a:lstStyle/>
          <a:p>
            <a:pPr algn="ctr"/>
            <a:r>
              <a:rPr kumimoji="1" lang="ja-JP" altLang="en-US" sz="2400">
                <a:latin typeface="Hiragino Kaku Gothic Pro W3" panose="020B0300000000000000" pitchFamily="34" charset="-128"/>
                <a:ea typeface="Hiragino Kaku Gothic Pro W3" panose="020B0300000000000000" pitchFamily="34" charset="-128"/>
              </a:rPr>
              <a:t>疎水性溶質の溶媒和自由エネルギーに対する</a:t>
            </a:r>
            <a:endParaRPr kumimoji="1" lang="en-US" altLang="ja-JP" sz="2400" dirty="0">
              <a:latin typeface="Hiragino Kaku Gothic Pro W3" panose="020B0300000000000000" pitchFamily="34" charset="-128"/>
              <a:ea typeface="Hiragino Kaku Gothic Pro W3" panose="020B0300000000000000" pitchFamily="34" charset="-128"/>
            </a:endParaRPr>
          </a:p>
          <a:p>
            <a:pPr algn="ctr"/>
            <a:r>
              <a:rPr kumimoji="1" lang="ja-JP" altLang="en-US" sz="2400">
                <a:latin typeface="Hiragino Kaku Gothic Pro W3" panose="020B0300000000000000" pitchFamily="34" charset="-128"/>
                <a:ea typeface="Hiragino Kaku Gothic Pro W3" panose="020B0300000000000000" pitchFamily="34" charset="-128"/>
              </a:rPr>
              <a:t>イオン共溶媒効果を各種成分に分割し，系列発現の要因を同定</a:t>
            </a:r>
            <a:endParaRPr kumimoji="1" lang="en-US" altLang="ja-JP" sz="2400" dirty="0">
              <a:latin typeface="Hiragino Kaku Gothic Pro W3" panose="020B0300000000000000" pitchFamily="34" charset="-128"/>
              <a:ea typeface="Hiragino Kaku Gothic Pro W3" panose="020B0300000000000000" pitchFamily="34" charset="-128"/>
            </a:endParaRPr>
          </a:p>
        </p:txBody>
      </p:sp>
      <p:sp>
        <p:nvSpPr>
          <p:cNvPr id="34" name="テキスト ボックス 33">
            <a:extLst>
              <a:ext uri="{FF2B5EF4-FFF2-40B4-BE49-F238E27FC236}">
                <a16:creationId xmlns:a16="http://schemas.microsoft.com/office/drawing/2014/main" id="{FA55442B-5108-222D-B188-567E0684B9D8}"/>
              </a:ext>
            </a:extLst>
          </p:cNvPr>
          <p:cNvSpPr txBox="1"/>
          <p:nvPr/>
        </p:nvSpPr>
        <p:spPr>
          <a:xfrm>
            <a:off x="1150932" y="5471990"/>
            <a:ext cx="72715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MD</a:t>
            </a:r>
            <a:r>
              <a:rPr kumimoji="1" lang="ja-JP" altLang="en-US">
                <a:latin typeface="Hiragino Kaku Gothic Pro W3" panose="020B0300000000000000" pitchFamily="34" charset="-128"/>
                <a:ea typeface="Hiragino Kaku Gothic Pro W3" panose="020B0300000000000000" pitchFamily="34" charset="-128"/>
              </a:rPr>
              <a:t>シミュレーションとエネルギー表示法により各成分に分割可能</a:t>
            </a:r>
          </a:p>
        </p:txBody>
      </p:sp>
      <p:sp>
        <p:nvSpPr>
          <p:cNvPr id="56" name="下矢印 55">
            <a:extLst>
              <a:ext uri="{FF2B5EF4-FFF2-40B4-BE49-F238E27FC236}">
                <a16:creationId xmlns:a16="http://schemas.microsoft.com/office/drawing/2014/main" id="{9FC7F69E-C50D-A72F-25A5-3D479CE05941}"/>
              </a:ext>
            </a:extLst>
          </p:cNvPr>
          <p:cNvSpPr/>
          <p:nvPr/>
        </p:nvSpPr>
        <p:spPr>
          <a:xfrm>
            <a:off x="3300046" y="1416573"/>
            <a:ext cx="2543908" cy="760833"/>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3D81D77-870B-1369-6D45-5806830D6368}"/>
              </a:ext>
            </a:extLst>
          </p:cNvPr>
          <p:cNvSpPr txBox="1"/>
          <p:nvPr/>
        </p:nvSpPr>
        <p:spPr>
          <a:xfrm>
            <a:off x="5436518" y="4766626"/>
            <a:ext cx="3738524" cy="261610"/>
          </a:xfrm>
          <a:prstGeom prst="rect">
            <a:avLst/>
          </a:prstGeom>
          <a:noFill/>
        </p:spPr>
        <p:txBody>
          <a:bodyPr wrap="none" rtlCol="0">
            <a:spAutoFit/>
          </a:bodyPr>
          <a:lstStyle/>
          <a:p>
            <a:r>
              <a:rPr lang="en-US" altLang="ja-JP" sz="1100" b="0" i="0" dirty="0" err="1">
                <a:solidFill>
                  <a:srgbClr val="000000"/>
                </a:solidFill>
                <a:effectLst/>
                <a:latin typeface="Times" pitchFamily="2" charset="0"/>
              </a:rPr>
              <a:t>Halil</a:t>
            </a:r>
            <a:r>
              <a:rPr lang="en-US" altLang="ja-JP" sz="1100" b="0" i="0" dirty="0">
                <a:solidFill>
                  <a:srgbClr val="000000"/>
                </a:solidFill>
                <a:effectLst/>
                <a:latin typeface="Times" pitchFamily="2" charset="0"/>
              </a:rPr>
              <a:t> I. Okur </a:t>
            </a:r>
            <a:r>
              <a:rPr lang="en-US" altLang="ja-JP" sz="1100" i="1" kern="100" dirty="0">
                <a:latin typeface="Times" pitchFamily="2" charset="0"/>
                <a:ea typeface="ＭＳ 明朝" panose="02020609040205080304" pitchFamily="49" charset="-128"/>
                <a:cs typeface="Times New Roman" panose="02020603050405020304" pitchFamily="18" charset="0"/>
              </a:rPr>
              <a:t>et al.</a:t>
            </a:r>
            <a:r>
              <a:rPr lang="en-US" altLang="ja-JP" sz="1100" kern="100" dirty="0">
                <a:latin typeface="Times" pitchFamily="2" charset="0"/>
                <a:ea typeface="ＭＳ 明朝" panose="02020609040205080304" pitchFamily="49" charset="-128"/>
                <a:cs typeface="Times New Roman" panose="02020603050405020304" pitchFamily="18" charset="0"/>
              </a:rPr>
              <a:t>, </a:t>
            </a:r>
            <a:r>
              <a:rPr lang="en-US" altLang="ja-JP" sz="1100" i="1" kern="100" dirty="0">
                <a:latin typeface="Times" pitchFamily="2" charset="0"/>
                <a:ea typeface="ＭＳ 明朝" panose="02020609040205080304" pitchFamily="49" charset="-128"/>
                <a:cs typeface="Times New Roman" panose="02020603050405020304" pitchFamily="18" charset="0"/>
              </a:rPr>
              <a:t>J. Chem. Phys</a:t>
            </a:r>
            <a:r>
              <a:rPr lang="en-US" altLang="ja-JP" sz="1100" kern="100" dirty="0">
                <a:latin typeface="Times" pitchFamily="2" charset="0"/>
                <a:ea typeface="ＭＳ 明朝" panose="02020609040205080304" pitchFamily="49" charset="-128"/>
                <a:cs typeface="Times New Roman" panose="02020603050405020304" pitchFamily="18" charset="0"/>
              </a:rPr>
              <a:t>., </a:t>
            </a:r>
            <a:r>
              <a:rPr lang="en-US" altLang="ja-JP" sz="1100" b="0" i="1" dirty="0">
                <a:solidFill>
                  <a:srgbClr val="000000"/>
                </a:solidFill>
                <a:effectLst/>
                <a:latin typeface="Times" pitchFamily="2" charset="0"/>
              </a:rPr>
              <a:t>B</a:t>
            </a:r>
            <a:r>
              <a:rPr lang="en-US" altLang="ja-JP" sz="1100" b="0" i="0" dirty="0">
                <a:solidFill>
                  <a:srgbClr val="000000"/>
                </a:solidFill>
                <a:effectLst/>
                <a:latin typeface="Times" pitchFamily="2" charset="0"/>
              </a:rPr>
              <a:t> </a:t>
            </a:r>
            <a:r>
              <a:rPr lang="en-US" altLang="ja-JP" sz="1100" i="0" dirty="0">
                <a:solidFill>
                  <a:srgbClr val="000000"/>
                </a:solidFill>
                <a:effectLst/>
                <a:latin typeface="Times" pitchFamily="2" charset="0"/>
              </a:rPr>
              <a:t>2017</a:t>
            </a:r>
            <a:r>
              <a:rPr lang="en-US" altLang="ja-JP" sz="1100" b="0" i="0" dirty="0">
                <a:solidFill>
                  <a:srgbClr val="000000"/>
                </a:solidFill>
                <a:effectLst/>
                <a:latin typeface="Times" pitchFamily="2" charset="0"/>
              </a:rPr>
              <a:t> </a:t>
            </a:r>
            <a:r>
              <a:rPr lang="en-US" altLang="ja-JP" sz="1100" b="1" dirty="0">
                <a:solidFill>
                  <a:srgbClr val="000000"/>
                </a:solidFill>
                <a:effectLst/>
                <a:latin typeface="Times" pitchFamily="2" charset="0"/>
              </a:rPr>
              <a:t>121</a:t>
            </a:r>
            <a:r>
              <a:rPr lang="en-US" altLang="ja-JP" sz="1100" b="0" i="0" dirty="0">
                <a:solidFill>
                  <a:srgbClr val="000000"/>
                </a:solidFill>
                <a:effectLst/>
                <a:latin typeface="Times" pitchFamily="2" charset="0"/>
              </a:rPr>
              <a:t> (9), 1997-2014</a:t>
            </a:r>
            <a:endParaRPr kumimoji="1" lang="ja-JP" altLang="en-US" sz="1100">
              <a:latin typeface="Times" pitchFamily="2" charset="0"/>
            </a:endParaRPr>
          </a:p>
        </p:txBody>
      </p:sp>
      <p:sp>
        <p:nvSpPr>
          <p:cNvPr id="59" name="テキスト ボックス 58">
            <a:extLst>
              <a:ext uri="{FF2B5EF4-FFF2-40B4-BE49-F238E27FC236}">
                <a16:creationId xmlns:a16="http://schemas.microsoft.com/office/drawing/2014/main" id="{07C6BF28-A4B1-D518-30A5-2D2763623AE4}"/>
              </a:ext>
            </a:extLst>
          </p:cNvPr>
          <p:cNvSpPr txBox="1"/>
          <p:nvPr/>
        </p:nvSpPr>
        <p:spPr>
          <a:xfrm>
            <a:off x="3248561" y="5007245"/>
            <a:ext cx="2646878" cy="461665"/>
          </a:xfrm>
          <a:prstGeom prst="rect">
            <a:avLst/>
          </a:prstGeom>
          <a:noFill/>
        </p:spPr>
        <p:txBody>
          <a:bodyPr wrap="non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疎水性溶質に注目</a:t>
            </a:r>
          </a:p>
        </p:txBody>
      </p:sp>
      <p:sp>
        <p:nvSpPr>
          <p:cNvPr id="25" name="テキスト ボックス 24">
            <a:extLst>
              <a:ext uri="{FF2B5EF4-FFF2-40B4-BE49-F238E27FC236}">
                <a16:creationId xmlns:a16="http://schemas.microsoft.com/office/drawing/2014/main" id="{3D4994F5-9AB8-1065-D231-90E6C65834AE}"/>
              </a:ext>
            </a:extLst>
          </p:cNvPr>
          <p:cNvSpPr txBox="1"/>
          <p:nvPr/>
        </p:nvSpPr>
        <p:spPr>
          <a:xfrm>
            <a:off x="1825705" y="1663948"/>
            <a:ext cx="0" cy="0"/>
          </a:xfrm>
          <a:prstGeom prst="rect">
            <a:avLst/>
          </a:prstGeom>
        </p:spPr>
        <p:txBody>
          <a:bodyPr vert="horz" wrap="none" lIns="0" tIns="0" rIns="0" bIns="0" rtlCol="0">
            <a:normAutofit fontScale="25000" lnSpcReduction="20000"/>
          </a:bodyPr>
          <a:lstStyle/>
          <a:p>
            <a:pPr marL="0" indent="0" algn="l">
              <a:buFont typeface="Arial" panose="020B0604020202020204" pitchFamily="34" charset="0"/>
              <a:buNone/>
            </a:pPr>
            <a:endParaRPr kumimoji="1" lang="ja-JP" altLang="en-US" sz="2400" dirty="0"/>
          </a:p>
        </p:txBody>
      </p:sp>
      <p:sp>
        <p:nvSpPr>
          <p:cNvPr id="13" name="テキスト ボックス 12">
            <a:extLst>
              <a:ext uri="{FF2B5EF4-FFF2-40B4-BE49-F238E27FC236}">
                <a16:creationId xmlns:a16="http://schemas.microsoft.com/office/drawing/2014/main" id="{33C0B1EA-2108-7954-344B-CD6F4A8F3888}"/>
              </a:ext>
            </a:extLst>
          </p:cNvPr>
          <p:cNvSpPr txBox="1"/>
          <p:nvPr/>
        </p:nvSpPr>
        <p:spPr>
          <a:xfrm>
            <a:off x="5360408" y="4409129"/>
            <a:ext cx="2543909" cy="400110"/>
          </a:xfrm>
          <a:prstGeom prst="rect">
            <a:avLst/>
          </a:prstGeom>
          <a:noFill/>
        </p:spPr>
        <p:txBody>
          <a:bodyPr wrap="square" rtlCol="0">
            <a:spAutoFit/>
          </a:bodyPr>
          <a:lstStyle/>
          <a:p>
            <a:pPr algn="ctr"/>
            <a:r>
              <a:rPr kumimoji="1" lang="ja-JP" altLang="en-US" sz="2000">
                <a:latin typeface="Hiragino Kaku Gothic Pro W3" panose="020B0300000000000000" pitchFamily="34" charset="-128"/>
                <a:ea typeface="Hiragino Kaku Gothic Pro W3" panose="020B0300000000000000" pitchFamily="34" charset="-128"/>
              </a:rPr>
              <a:t>排除体積効果</a:t>
            </a:r>
          </a:p>
        </p:txBody>
      </p:sp>
      <p:grpSp>
        <p:nvGrpSpPr>
          <p:cNvPr id="45" name="グループ化 44">
            <a:extLst>
              <a:ext uri="{FF2B5EF4-FFF2-40B4-BE49-F238E27FC236}">
                <a16:creationId xmlns:a16="http://schemas.microsoft.com/office/drawing/2014/main" id="{92196BC9-47BF-63A8-2B48-7F0E72544ECF}"/>
              </a:ext>
            </a:extLst>
          </p:cNvPr>
          <p:cNvGrpSpPr/>
          <p:nvPr/>
        </p:nvGrpSpPr>
        <p:grpSpPr>
          <a:xfrm>
            <a:off x="4608389" y="2307215"/>
            <a:ext cx="3975006" cy="1631244"/>
            <a:chOff x="4608389" y="2307215"/>
            <a:chExt cx="3975006" cy="1631244"/>
          </a:xfrm>
        </p:grpSpPr>
        <p:sp>
          <p:nvSpPr>
            <p:cNvPr id="21" name="右矢印 20">
              <a:extLst>
                <a:ext uri="{FF2B5EF4-FFF2-40B4-BE49-F238E27FC236}">
                  <a16:creationId xmlns:a16="http://schemas.microsoft.com/office/drawing/2014/main" id="{E27BE3E9-0795-9615-BF48-0266291B58E7}"/>
                </a:ext>
              </a:extLst>
            </p:cNvPr>
            <p:cNvSpPr>
              <a:spLocks noChangeAspect="1"/>
            </p:cNvSpPr>
            <p:nvPr/>
          </p:nvSpPr>
          <p:spPr>
            <a:xfrm>
              <a:off x="6469065" y="2925043"/>
              <a:ext cx="300986" cy="336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9CFA332-F815-74F2-D76A-876E185AD7E7}"/>
                </a:ext>
              </a:extLst>
            </p:cNvPr>
            <p:cNvSpPr>
              <a:spLocks noChangeAspect="1"/>
            </p:cNvSpPr>
            <p:nvPr/>
          </p:nvSpPr>
          <p:spPr>
            <a:xfrm>
              <a:off x="4608389" y="2307215"/>
              <a:ext cx="1688235" cy="1612866"/>
            </a:xfrm>
            <a:prstGeom prst="rect">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4" name="正方形/長方形 23">
              <a:extLst>
                <a:ext uri="{FF2B5EF4-FFF2-40B4-BE49-F238E27FC236}">
                  <a16:creationId xmlns:a16="http://schemas.microsoft.com/office/drawing/2014/main" id="{6204C3FE-E7A5-DEA2-F63F-9084A4F120D4}"/>
                </a:ext>
              </a:extLst>
            </p:cNvPr>
            <p:cNvSpPr/>
            <p:nvPr/>
          </p:nvSpPr>
          <p:spPr>
            <a:xfrm>
              <a:off x="6895160" y="2325593"/>
              <a:ext cx="1688235" cy="1612866"/>
            </a:xfrm>
            <a:prstGeom prst="rect">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44" name="グループ化 43">
              <a:extLst>
                <a:ext uri="{FF2B5EF4-FFF2-40B4-BE49-F238E27FC236}">
                  <a16:creationId xmlns:a16="http://schemas.microsoft.com/office/drawing/2014/main" id="{015E03CF-6D7F-BA7E-1DDE-25DAFDA1731A}"/>
                </a:ext>
              </a:extLst>
            </p:cNvPr>
            <p:cNvGrpSpPr>
              <a:grpSpLocks noChangeAspect="1"/>
            </p:cNvGrpSpPr>
            <p:nvPr/>
          </p:nvGrpSpPr>
          <p:grpSpPr>
            <a:xfrm>
              <a:off x="7044984" y="2724245"/>
              <a:ext cx="1388586" cy="826648"/>
              <a:chOff x="7283438" y="2872806"/>
              <a:chExt cx="1139036" cy="678087"/>
            </a:xfrm>
          </p:grpSpPr>
          <p:sp>
            <p:nvSpPr>
              <p:cNvPr id="30" name="円/楕円 19">
                <a:extLst>
                  <a:ext uri="{FF2B5EF4-FFF2-40B4-BE49-F238E27FC236}">
                    <a16:creationId xmlns:a16="http://schemas.microsoft.com/office/drawing/2014/main" id="{6B0C2575-6EC7-A827-B55C-AB04EDF489DE}"/>
                  </a:ext>
                </a:extLst>
              </p:cNvPr>
              <p:cNvSpPr/>
              <p:nvPr/>
            </p:nvSpPr>
            <p:spPr>
              <a:xfrm>
                <a:off x="7283438" y="2872806"/>
                <a:ext cx="1139036" cy="678087"/>
              </a:xfrm>
              <a:custGeom>
                <a:avLst/>
                <a:gdLst>
                  <a:gd name="connsiteX0" fmla="*/ 0 w 782396"/>
                  <a:gd name="connsiteY0" fmla="*/ 341325 h 682649"/>
                  <a:gd name="connsiteX1" fmla="*/ 391198 w 782396"/>
                  <a:gd name="connsiteY1" fmla="*/ 0 h 682649"/>
                  <a:gd name="connsiteX2" fmla="*/ 782396 w 782396"/>
                  <a:gd name="connsiteY2" fmla="*/ 341325 h 682649"/>
                  <a:gd name="connsiteX3" fmla="*/ 391198 w 782396"/>
                  <a:gd name="connsiteY3" fmla="*/ 682650 h 682649"/>
                  <a:gd name="connsiteX4" fmla="*/ 0 w 782396"/>
                  <a:gd name="connsiteY4" fmla="*/ 341325 h 682649"/>
                  <a:gd name="connsiteX0" fmla="*/ 108785 w 891181"/>
                  <a:gd name="connsiteY0" fmla="*/ 663297 h 1004622"/>
                  <a:gd name="connsiteX1" fmla="*/ 113617 w 891181"/>
                  <a:gd name="connsiteY1" fmla="*/ 0 h 1004622"/>
                  <a:gd name="connsiteX2" fmla="*/ 891181 w 891181"/>
                  <a:gd name="connsiteY2" fmla="*/ 663297 h 1004622"/>
                  <a:gd name="connsiteX3" fmla="*/ 499983 w 891181"/>
                  <a:gd name="connsiteY3" fmla="*/ 1004622 h 1004622"/>
                  <a:gd name="connsiteX4" fmla="*/ 108785 w 891181"/>
                  <a:gd name="connsiteY4" fmla="*/ 663297 h 1004622"/>
                  <a:gd name="connsiteX0" fmla="*/ 74526 w 856922"/>
                  <a:gd name="connsiteY0" fmla="*/ 482992 h 824317"/>
                  <a:gd name="connsiteX1" fmla="*/ 130874 w 856922"/>
                  <a:gd name="connsiteY1" fmla="*/ 0 h 824317"/>
                  <a:gd name="connsiteX2" fmla="*/ 856922 w 856922"/>
                  <a:gd name="connsiteY2" fmla="*/ 482992 h 824317"/>
                  <a:gd name="connsiteX3" fmla="*/ 465724 w 856922"/>
                  <a:gd name="connsiteY3" fmla="*/ 824317 h 824317"/>
                  <a:gd name="connsiteX4" fmla="*/ 74526 w 856922"/>
                  <a:gd name="connsiteY4" fmla="*/ 482992 h 824317"/>
                  <a:gd name="connsiteX0" fmla="*/ 73795 w 856191"/>
                  <a:gd name="connsiteY0" fmla="*/ 482992 h 695528"/>
                  <a:gd name="connsiteX1" fmla="*/ 130143 w 856191"/>
                  <a:gd name="connsiteY1" fmla="*/ 0 h 695528"/>
                  <a:gd name="connsiteX2" fmla="*/ 856191 w 856191"/>
                  <a:gd name="connsiteY2" fmla="*/ 482992 h 695528"/>
                  <a:gd name="connsiteX3" fmla="*/ 452114 w 856191"/>
                  <a:gd name="connsiteY3" fmla="*/ 695528 h 695528"/>
                  <a:gd name="connsiteX4" fmla="*/ 73795 w 856191"/>
                  <a:gd name="connsiteY4" fmla="*/ 482992 h 695528"/>
                  <a:gd name="connsiteX0" fmla="*/ 12295 w 974995"/>
                  <a:gd name="connsiteY0" fmla="*/ 639001 h 721582"/>
                  <a:gd name="connsiteX1" fmla="*/ 248947 w 974995"/>
                  <a:gd name="connsiteY1" fmla="*/ 1463 h 721582"/>
                  <a:gd name="connsiteX2" fmla="*/ 974995 w 974995"/>
                  <a:gd name="connsiteY2" fmla="*/ 484455 h 721582"/>
                  <a:gd name="connsiteX3" fmla="*/ 570918 w 974995"/>
                  <a:gd name="connsiteY3" fmla="*/ 696991 h 721582"/>
                  <a:gd name="connsiteX4" fmla="*/ 12295 w 974995"/>
                  <a:gd name="connsiteY4" fmla="*/ 639001 h 721582"/>
                  <a:gd name="connsiteX0" fmla="*/ 13758 w 1105247"/>
                  <a:gd name="connsiteY0" fmla="*/ 648312 h 743445"/>
                  <a:gd name="connsiteX1" fmla="*/ 250410 w 1105247"/>
                  <a:gd name="connsiteY1" fmla="*/ 10774 h 743445"/>
                  <a:gd name="connsiteX2" fmla="*/ 1105247 w 1105247"/>
                  <a:gd name="connsiteY2" fmla="*/ 313461 h 743445"/>
                  <a:gd name="connsiteX3" fmla="*/ 572381 w 1105247"/>
                  <a:gd name="connsiteY3" fmla="*/ 706302 h 743445"/>
                  <a:gd name="connsiteX4" fmla="*/ 13758 w 1105247"/>
                  <a:gd name="connsiteY4" fmla="*/ 648312 h 743445"/>
                  <a:gd name="connsiteX0" fmla="*/ 9220 w 1100709"/>
                  <a:gd name="connsiteY0" fmla="*/ 511344 h 599322"/>
                  <a:gd name="connsiteX1" fmla="*/ 284508 w 1100709"/>
                  <a:gd name="connsiteY1" fmla="*/ 28353 h 599322"/>
                  <a:gd name="connsiteX2" fmla="*/ 1100709 w 1100709"/>
                  <a:gd name="connsiteY2" fmla="*/ 176493 h 599322"/>
                  <a:gd name="connsiteX3" fmla="*/ 567843 w 1100709"/>
                  <a:gd name="connsiteY3" fmla="*/ 569334 h 599322"/>
                  <a:gd name="connsiteX4" fmla="*/ 9220 w 1100709"/>
                  <a:gd name="connsiteY4" fmla="*/ 511344 h 599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709" h="599322">
                    <a:moveTo>
                      <a:pt x="9220" y="511344"/>
                    </a:moveTo>
                    <a:cubicBezTo>
                      <a:pt x="-38002" y="421181"/>
                      <a:pt x="102593" y="84161"/>
                      <a:pt x="284508" y="28353"/>
                    </a:cubicBezTo>
                    <a:cubicBezTo>
                      <a:pt x="466423" y="-27455"/>
                      <a:pt x="1100709" y="-12016"/>
                      <a:pt x="1100709" y="176493"/>
                    </a:cubicBezTo>
                    <a:cubicBezTo>
                      <a:pt x="1100709" y="365002"/>
                      <a:pt x="749758" y="513526"/>
                      <a:pt x="567843" y="569334"/>
                    </a:cubicBezTo>
                    <a:cubicBezTo>
                      <a:pt x="385928" y="625142"/>
                      <a:pt x="56442" y="601507"/>
                      <a:pt x="9220" y="511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B96274FA-8DF4-C59D-821D-68B2EABBA862}"/>
                  </a:ext>
                </a:extLst>
              </p:cNvPr>
              <p:cNvGrpSpPr>
                <a:grpSpLocks noChangeAspect="1"/>
              </p:cNvGrpSpPr>
              <p:nvPr/>
            </p:nvGrpSpPr>
            <p:grpSpPr>
              <a:xfrm>
                <a:off x="7385030" y="2952658"/>
                <a:ext cx="891509" cy="543558"/>
                <a:chOff x="6981857" y="3159583"/>
                <a:chExt cx="635326" cy="387362"/>
              </a:xfrm>
            </p:grpSpPr>
            <p:sp>
              <p:nvSpPr>
                <p:cNvPr id="53" name="正方形/長方形 52">
                  <a:extLst>
                    <a:ext uri="{FF2B5EF4-FFF2-40B4-BE49-F238E27FC236}">
                      <a16:creationId xmlns:a16="http://schemas.microsoft.com/office/drawing/2014/main" id="{5758C03D-5CA6-2EC2-C518-D8898ACC5D84}"/>
                    </a:ext>
                  </a:extLst>
                </p:cNvPr>
                <p:cNvSpPr/>
                <p:nvPr/>
              </p:nvSpPr>
              <p:spPr>
                <a:xfrm rot="2663680">
                  <a:off x="7110339" y="3300949"/>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5BBBE12D-6BC8-5E0A-C30F-72523BB7FA4E}"/>
                    </a:ext>
                  </a:extLst>
                </p:cNvPr>
                <p:cNvSpPr/>
                <p:nvPr/>
              </p:nvSpPr>
              <p:spPr>
                <a:xfrm rot="6266044">
                  <a:off x="7296106" y="3243174"/>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a:extLst>
                    <a:ext uri="{FF2B5EF4-FFF2-40B4-BE49-F238E27FC236}">
                      <a16:creationId xmlns:a16="http://schemas.microsoft.com/office/drawing/2014/main" id="{0980DDB8-9E67-F7D0-91B0-21E303DE7CC0}"/>
                    </a:ext>
                  </a:extLst>
                </p:cNvPr>
                <p:cNvSpPr/>
                <p:nvPr/>
              </p:nvSpPr>
              <p:spPr>
                <a:xfrm rot="20663765">
                  <a:off x="6981857" y="3423581"/>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37C07D00-22F9-C06E-29FF-844CD1DE9A39}"/>
                    </a:ext>
                  </a:extLst>
                </p:cNvPr>
                <p:cNvSpPr/>
                <p:nvPr/>
              </p:nvSpPr>
              <p:spPr>
                <a:xfrm rot="2663680">
                  <a:off x="7472407" y="3202551"/>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FBD3FFA9-B9CC-7E24-873B-70696E377B65}"/>
                    </a:ext>
                  </a:extLst>
                </p:cNvPr>
                <p:cNvSpPr/>
                <p:nvPr/>
              </p:nvSpPr>
              <p:spPr>
                <a:xfrm rot="20663765">
                  <a:off x="7356444" y="3318967"/>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985D2E14-F1A9-46C9-CB2F-5615FED2EC32}"/>
                    </a:ext>
                  </a:extLst>
                </p:cNvPr>
                <p:cNvSpPr/>
                <p:nvPr/>
              </p:nvSpPr>
              <p:spPr>
                <a:xfrm rot="20663765">
                  <a:off x="7137510" y="3257982"/>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0C2E5EC3-4BA3-B909-ADF0-0E1B384EF158}"/>
                    </a:ext>
                  </a:extLst>
                </p:cNvPr>
                <p:cNvSpPr/>
                <p:nvPr/>
              </p:nvSpPr>
              <p:spPr>
                <a:xfrm rot="20663765">
                  <a:off x="7499578" y="3159583"/>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69" name="テキスト ボックス 68">
            <a:extLst>
              <a:ext uri="{FF2B5EF4-FFF2-40B4-BE49-F238E27FC236}">
                <a16:creationId xmlns:a16="http://schemas.microsoft.com/office/drawing/2014/main" id="{81C2D24A-47ED-4F22-A570-2FCDCE3F2467}"/>
              </a:ext>
            </a:extLst>
          </p:cNvPr>
          <p:cNvSpPr txBox="1"/>
          <p:nvPr/>
        </p:nvSpPr>
        <p:spPr>
          <a:xfrm>
            <a:off x="5044361" y="3989872"/>
            <a:ext cx="2667397" cy="246221"/>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1600">
                <a:latin typeface="Hiragino Kaku Gothic Pro W3" panose="020B0300000000000000" pitchFamily="34" charset="-128"/>
                <a:ea typeface="Hiragino Kaku Gothic Pro W3" panose="020B0300000000000000" pitchFamily="34" charset="-128"/>
              </a:rPr>
              <a:t>空孔形成に必要なエネルギー</a:t>
            </a:r>
            <a:endParaRPr kumimoji="1" lang="ja-JP" altLang="en-US" sz="1600" dirty="0">
              <a:latin typeface="Hiragino Kaku Gothic Pro W3" panose="020B0300000000000000" pitchFamily="34" charset="-128"/>
              <a:ea typeface="Hiragino Kaku Gothic Pro W3" panose="020B0300000000000000" pitchFamily="34" charset="-128"/>
            </a:endParaRPr>
          </a:p>
        </p:txBody>
      </p:sp>
      <p:grpSp>
        <p:nvGrpSpPr>
          <p:cNvPr id="42" name="グループ化 41">
            <a:extLst>
              <a:ext uri="{FF2B5EF4-FFF2-40B4-BE49-F238E27FC236}">
                <a16:creationId xmlns:a16="http://schemas.microsoft.com/office/drawing/2014/main" id="{F9D2BBC8-5C8D-512F-7B61-59F526EC27A9}"/>
              </a:ext>
            </a:extLst>
          </p:cNvPr>
          <p:cNvGrpSpPr/>
          <p:nvPr/>
        </p:nvGrpSpPr>
        <p:grpSpPr>
          <a:xfrm>
            <a:off x="827693" y="2224624"/>
            <a:ext cx="3167936" cy="2588578"/>
            <a:chOff x="827693" y="2224624"/>
            <a:chExt cx="3167936" cy="2588578"/>
          </a:xfrm>
        </p:grpSpPr>
        <p:sp>
          <p:nvSpPr>
            <p:cNvPr id="12" name="テキスト ボックス 11">
              <a:extLst>
                <a:ext uri="{FF2B5EF4-FFF2-40B4-BE49-F238E27FC236}">
                  <a16:creationId xmlns:a16="http://schemas.microsoft.com/office/drawing/2014/main" id="{A9847F6B-FD83-A536-1F4C-871B314F128C}"/>
                </a:ext>
              </a:extLst>
            </p:cNvPr>
            <p:cNvSpPr txBox="1"/>
            <p:nvPr/>
          </p:nvSpPr>
          <p:spPr>
            <a:xfrm>
              <a:off x="827693" y="4413092"/>
              <a:ext cx="3167936" cy="400110"/>
            </a:xfrm>
            <a:prstGeom prst="rect">
              <a:avLst/>
            </a:prstGeom>
            <a:noFill/>
          </p:spPr>
          <p:txBody>
            <a:bodyPr wrap="square" rtlCol="0">
              <a:spAutoFit/>
            </a:bodyPr>
            <a:lstStyle/>
            <a:p>
              <a:pPr algn="ctr"/>
              <a:r>
                <a:rPr kumimoji="1" lang="ja-JP" altLang="en-US" sz="2000">
                  <a:latin typeface="Hiragino Kaku Gothic Pro W3" panose="020B0300000000000000" pitchFamily="34" charset="-128"/>
                  <a:ea typeface="Hiragino Kaku Gothic Pro W3" panose="020B0300000000000000" pitchFamily="34" charset="-128"/>
                </a:rPr>
                <a:t>イオン</a:t>
              </a:r>
              <a:r>
                <a:rPr kumimoji="1" lang="en-US" altLang="ja-JP" sz="2000" dirty="0">
                  <a:latin typeface="Hiragino Kaku Gothic Pro W3" panose="020B0300000000000000" pitchFamily="34" charset="-128"/>
                  <a:ea typeface="Hiragino Kaku Gothic Pro W3" panose="020B0300000000000000" pitchFamily="34" charset="-128"/>
                </a:rPr>
                <a:t>–</a:t>
              </a:r>
              <a:r>
                <a:rPr kumimoji="1" lang="ja-JP" altLang="en-US" sz="2000">
                  <a:latin typeface="Hiragino Kaku Gothic Pro W3" panose="020B0300000000000000" pitchFamily="34" charset="-128"/>
                  <a:ea typeface="Hiragino Kaku Gothic Pro W3" panose="020B0300000000000000" pitchFamily="34" charset="-128"/>
                </a:rPr>
                <a:t>溶質直接相互作用</a:t>
              </a:r>
            </a:p>
          </p:txBody>
        </p:sp>
        <p:sp>
          <p:nvSpPr>
            <p:cNvPr id="18" name="円/楕円 17">
              <a:extLst>
                <a:ext uri="{FF2B5EF4-FFF2-40B4-BE49-F238E27FC236}">
                  <a16:creationId xmlns:a16="http://schemas.microsoft.com/office/drawing/2014/main" id="{3E1A0791-C7DD-0784-BE3B-88B59725D18C}"/>
                </a:ext>
              </a:extLst>
            </p:cNvPr>
            <p:cNvSpPr/>
            <p:nvPr/>
          </p:nvSpPr>
          <p:spPr>
            <a:xfrm>
              <a:off x="2992761" y="2703947"/>
              <a:ext cx="411947" cy="4321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a:t>
              </a:r>
              <a:endParaRPr kumimoji="1" lang="ja-JP" altLang="en-US" sz="3600"/>
            </a:p>
          </p:txBody>
        </p:sp>
        <p:grpSp>
          <p:nvGrpSpPr>
            <p:cNvPr id="84" name="グループ化 83">
              <a:extLst>
                <a:ext uri="{FF2B5EF4-FFF2-40B4-BE49-F238E27FC236}">
                  <a16:creationId xmlns:a16="http://schemas.microsoft.com/office/drawing/2014/main" id="{44FBFB21-E597-0F10-7198-168704BC3D84}"/>
                </a:ext>
              </a:extLst>
            </p:cNvPr>
            <p:cNvGrpSpPr>
              <a:grpSpLocks noChangeAspect="1"/>
            </p:cNvGrpSpPr>
            <p:nvPr/>
          </p:nvGrpSpPr>
          <p:grpSpPr>
            <a:xfrm rot="2266867">
              <a:off x="1468114" y="2738882"/>
              <a:ext cx="1914646" cy="1167371"/>
              <a:chOff x="6981857" y="3159583"/>
              <a:chExt cx="635326" cy="387362"/>
            </a:xfrm>
          </p:grpSpPr>
          <p:sp>
            <p:nvSpPr>
              <p:cNvPr id="85" name="正方形/長方形 84">
                <a:extLst>
                  <a:ext uri="{FF2B5EF4-FFF2-40B4-BE49-F238E27FC236}">
                    <a16:creationId xmlns:a16="http://schemas.microsoft.com/office/drawing/2014/main" id="{68177C1A-18BB-834C-9368-0FA64215C2A4}"/>
                  </a:ext>
                </a:extLst>
              </p:cNvPr>
              <p:cNvSpPr/>
              <p:nvPr/>
            </p:nvSpPr>
            <p:spPr>
              <a:xfrm rot="2663680">
                <a:off x="7110339" y="3300949"/>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94E6D686-BE2D-FADE-C427-5BF42D9C3763}"/>
                  </a:ext>
                </a:extLst>
              </p:cNvPr>
              <p:cNvSpPr/>
              <p:nvPr/>
            </p:nvSpPr>
            <p:spPr>
              <a:xfrm rot="6266044">
                <a:off x="7296106" y="3243174"/>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円/楕円 86">
                <a:extLst>
                  <a:ext uri="{FF2B5EF4-FFF2-40B4-BE49-F238E27FC236}">
                    <a16:creationId xmlns:a16="http://schemas.microsoft.com/office/drawing/2014/main" id="{DF28BC58-E255-5138-DDB6-B138FF55E721}"/>
                  </a:ext>
                </a:extLst>
              </p:cNvPr>
              <p:cNvSpPr/>
              <p:nvPr/>
            </p:nvSpPr>
            <p:spPr>
              <a:xfrm rot="20663765">
                <a:off x="6981857" y="3423581"/>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EB762FCE-638E-42BB-B215-64B718138F94}"/>
                  </a:ext>
                </a:extLst>
              </p:cNvPr>
              <p:cNvSpPr/>
              <p:nvPr/>
            </p:nvSpPr>
            <p:spPr>
              <a:xfrm rot="2663680">
                <a:off x="7472407" y="3202551"/>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846F6097-EC16-6B13-A79A-FE6B59A9FFC7}"/>
                  </a:ext>
                </a:extLst>
              </p:cNvPr>
              <p:cNvSpPr/>
              <p:nvPr/>
            </p:nvSpPr>
            <p:spPr>
              <a:xfrm rot="20663765">
                <a:off x="7356444" y="3318967"/>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A6DDF77-7205-F184-463D-89738A03B395}"/>
                  </a:ext>
                </a:extLst>
              </p:cNvPr>
              <p:cNvSpPr/>
              <p:nvPr/>
            </p:nvSpPr>
            <p:spPr>
              <a:xfrm rot="20663765">
                <a:off x="7137510" y="3257982"/>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278DDE0D-FEC6-6041-9B00-5FD654037394}"/>
                  </a:ext>
                </a:extLst>
              </p:cNvPr>
              <p:cNvSpPr/>
              <p:nvPr/>
            </p:nvSpPr>
            <p:spPr>
              <a:xfrm rot="20663765">
                <a:off x="7499578" y="3159583"/>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円/楕円 91">
              <a:extLst>
                <a:ext uri="{FF2B5EF4-FFF2-40B4-BE49-F238E27FC236}">
                  <a16:creationId xmlns:a16="http://schemas.microsoft.com/office/drawing/2014/main" id="{D0756152-0961-FF4C-E463-F30C96096F6E}"/>
                </a:ext>
              </a:extLst>
            </p:cNvPr>
            <p:cNvSpPr/>
            <p:nvPr/>
          </p:nvSpPr>
          <p:spPr>
            <a:xfrm>
              <a:off x="1255007" y="2440685"/>
              <a:ext cx="411947" cy="4321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a:t>
              </a:r>
              <a:endParaRPr kumimoji="1" lang="ja-JP" altLang="en-US" sz="3600"/>
            </a:p>
          </p:txBody>
        </p:sp>
        <p:sp>
          <p:nvSpPr>
            <p:cNvPr id="93" name="円/楕円 92">
              <a:extLst>
                <a:ext uri="{FF2B5EF4-FFF2-40B4-BE49-F238E27FC236}">
                  <a16:creationId xmlns:a16="http://schemas.microsoft.com/office/drawing/2014/main" id="{94EAD799-9AA7-4E0B-E03E-C0F65A6C4DE0}"/>
                </a:ext>
              </a:extLst>
            </p:cNvPr>
            <p:cNvSpPr/>
            <p:nvPr/>
          </p:nvSpPr>
          <p:spPr>
            <a:xfrm>
              <a:off x="1744515" y="3607227"/>
              <a:ext cx="411947" cy="4321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bIns="144000" rtlCol="0" anchor="ctr"/>
            <a:lstStyle/>
            <a:p>
              <a:pPr algn="ctr"/>
              <a:r>
                <a:rPr kumimoji="1" lang="en-US" altLang="ja-JP" sz="3600" dirty="0"/>
                <a:t>–</a:t>
              </a:r>
              <a:endParaRPr kumimoji="1" lang="ja-JP" altLang="en-US" sz="3600"/>
            </a:p>
          </p:txBody>
        </p:sp>
        <p:sp>
          <p:nvSpPr>
            <p:cNvPr id="94" name="円/楕円 93">
              <a:extLst>
                <a:ext uri="{FF2B5EF4-FFF2-40B4-BE49-F238E27FC236}">
                  <a16:creationId xmlns:a16="http://schemas.microsoft.com/office/drawing/2014/main" id="{1B64ECC9-75C4-02B3-BE28-D34493617673}"/>
                </a:ext>
              </a:extLst>
            </p:cNvPr>
            <p:cNvSpPr/>
            <p:nvPr/>
          </p:nvSpPr>
          <p:spPr>
            <a:xfrm>
              <a:off x="2205688" y="2224624"/>
              <a:ext cx="411947" cy="4321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bIns="144000" rtlCol="0" anchor="ctr"/>
            <a:lstStyle/>
            <a:p>
              <a:pPr algn="ctr"/>
              <a:r>
                <a:rPr kumimoji="1" lang="en-US" altLang="ja-JP" sz="3600" dirty="0"/>
                <a:t>–</a:t>
              </a:r>
              <a:endParaRPr kumimoji="1" lang="ja-JP" altLang="en-US" sz="3600"/>
            </a:p>
          </p:txBody>
        </p:sp>
      </p:grpSp>
      <p:sp>
        <p:nvSpPr>
          <p:cNvPr id="41" name="テキスト ボックス 40">
            <a:extLst>
              <a:ext uri="{FF2B5EF4-FFF2-40B4-BE49-F238E27FC236}">
                <a16:creationId xmlns:a16="http://schemas.microsoft.com/office/drawing/2014/main" id="{F3E137F0-805B-C541-CDFF-F538FA81BFFA}"/>
              </a:ext>
            </a:extLst>
          </p:cNvPr>
          <p:cNvSpPr txBox="1"/>
          <p:nvPr/>
        </p:nvSpPr>
        <p:spPr>
          <a:xfrm>
            <a:off x="6100923" y="1982196"/>
            <a:ext cx="1025922" cy="246221"/>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1600">
                <a:latin typeface="Hiragino Kaku Gothic Pro W3" panose="020B0300000000000000" pitchFamily="34" charset="-128"/>
                <a:ea typeface="Hiragino Kaku Gothic Pro W3" panose="020B0300000000000000" pitchFamily="34" charset="-128"/>
              </a:rPr>
              <a:t>溶質を追加</a:t>
            </a:r>
            <a:endParaRPr kumimoji="1" lang="ja-JP" altLang="en-US" sz="16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329808408"/>
      </p:ext>
    </p:extLst>
  </p:cSld>
  <p:clrMapOvr>
    <a:masterClrMapping/>
  </p:clrMapOvr>
  <mc:AlternateContent xmlns:mc="http://schemas.openxmlformats.org/markup-compatibility/2006" xmlns:p14="http://schemas.microsoft.com/office/powerpoint/2010/main">
    <mc:Choice Requires="p14">
      <p:transition spd="slow" p14:dur="2000" advTm="78887"/>
    </mc:Choice>
    <mc:Fallback xmlns="">
      <p:transition spd="slow" advTm="7888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2A8B7A67-DFC6-9129-8D76-35F2F0C7C235}"/>
              </a:ext>
            </a:extLst>
          </p:cNvPr>
          <p:cNvSpPr txBox="1"/>
          <p:nvPr/>
        </p:nvSpPr>
        <p:spPr>
          <a:xfrm>
            <a:off x="699337" y="5047585"/>
            <a:ext cx="8096329"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latin typeface="Hiragino Kaku Gothic Pro W3" panose="020B0300000000000000" pitchFamily="34" charset="-128"/>
                <a:ea typeface="Hiragino Kaku Gothic Pro W3" panose="020B0300000000000000" pitchFamily="34" charset="-128"/>
              </a:rPr>
              <a:t>水和力の弱いイオンの導入によって水からの排除体積効果は低減</a:t>
            </a:r>
          </a:p>
        </p:txBody>
      </p:sp>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m:t>
                    </m:r>
                    <m:d>
                      <m:dPr>
                        <m:begChr m:val="⟨"/>
                        <m:endChr m:val="⟩"/>
                        <m:ctrlPr>
                          <a:rPr lang="en-US" altLang="ja-JP" b="1" i="1" smtClean="0">
                            <a:latin typeface="Cambria Math" panose="02040503050406030204" pitchFamily="18" charset="0"/>
                            <a:ea typeface="Hiragino Kaku Gothic Pro W3" panose="020B0300000000000000" pitchFamily="34" charset="-128"/>
                          </a:rPr>
                        </m:ctrlPr>
                      </m:dPr>
                      <m:e>
                        <m:r>
                          <a:rPr lang="en-US" altLang="ja-JP" b="1" i="1" smtClean="0">
                            <a:latin typeface="Cambria Math" panose="02040503050406030204" pitchFamily="18" charset="0"/>
                            <a:ea typeface="Hiragino Kaku Gothic Pro W3" panose="020B0300000000000000" pitchFamily="34" charset="-128"/>
                          </a:rPr>
                          <m:t>𝒗</m:t>
                        </m:r>
                      </m:e>
                    </m:d>
                  </m:oMath>
                </a14:m>
                <a:r>
                  <a:rPr lang="ja-JP" altLang="en-US" b="1">
                    <a:latin typeface="Hiragino Kaku Gothic Pro W3" panose="020B0300000000000000" pitchFamily="34" charset="-128"/>
                    <a:ea typeface="Hiragino Kaku Gothic Pro W3" panose="020B0300000000000000" pitchFamily="34" charset="-128"/>
                  </a:rPr>
                  <a:t>の成分分割</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6" name="タイトル 1">
                <a:extLst>
                  <a:ext uri="{FF2B5EF4-FFF2-40B4-BE49-F238E27FC236}">
                    <a16:creationId xmlns:a16="http://schemas.microsoft.com/office/drawing/2014/main" id="{960E6279-CBC2-326F-22C8-D6701A02EAAA}"/>
                  </a:ext>
                </a:extLst>
              </p:cNvPr>
              <p:cNvSpPr txBox="1">
                <a:spLocks noRot="1" noChangeAspect="1" noMove="1" noResize="1" noEditPoints="1" noAdjustHandles="1" noChangeArrowheads="1" noChangeShapeType="1" noTextEdit="1"/>
              </p:cNvSpPr>
              <p:nvPr/>
            </p:nvSpPr>
            <p:spPr>
              <a:xfrm>
                <a:off x="141889" y="180439"/>
                <a:ext cx="8860221" cy="641826"/>
              </a:xfrm>
              <a:prstGeom prst="rect">
                <a:avLst/>
              </a:prstGeom>
              <a:blipFill>
                <a:blip r:embed="rId3"/>
                <a:stretch>
                  <a:fillRect l="-1146" t="-37255" b="-43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F357F13-83CA-7A3C-AF2C-78CB7A5F061E}"/>
              </a:ext>
            </a:extLst>
          </p:cNvPr>
          <p:cNvSpPr txBox="1"/>
          <p:nvPr/>
        </p:nvSpPr>
        <p:spPr>
          <a:xfrm>
            <a:off x="286451" y="6056633"/>
            <a:ext cx="8509215" cy="461665"/>
          </a:xfrm>
          <a:prstGeom prst="rect">
            <a:avLst/>
          </a:prstGeom>
          <a:noFill/>
        </p:spPr>
        <p:txBody>
          <a:bodyPr wrap="square" rtlCol="0">
            <a:spAutoFit/>
          </a:bodyPr>
          <a:lstStyle/>
          <a:p>
            <a:pPr marL="342900" indent="-342900" algn="ctr">
              <a:buFont typeface="Wingdings" pitchFamily="2" charset="2"/>
              <a:buChar char="Ø"/>
            </a:pPr>
            <a:r>
              <a:rPr kumimoji="1" lang="ja-JP" altLang="en-US" sz="2400">
                <a:latin typeface="Hiragino Kaku Gothic Pro W3" panose="020B0300000000000000" pitchFamily="34" charset="-128"/>
                <a:ea typeface="Hiragino Kaku Gothic Pro W3" panose="020B0300000000000000" pitchFamily="34" charset="-128"/>
              </a:rPr>
              <a:t>アニオンと水からの寄与によりホフマイスター系列を示す</a:t>
            </a:r>
          </a:p>
        </p:txBody>
      </p:sp>
      <p:pic>
        <p:nvPicPr>
          <p:cNvPr id="4" name="コンテンツ プレースホルダー 10">
            <a:extLst>
              <a:ext uri="{FF2B5EF4-FFF2-40B4-BE49-F238E27FC236}">
                <a16:creationId xmlns:a16="http://schemas.microsoft.com/office/drawing/2014/main" id="{AF56477E-2A0C-7D17-D327-F0128D323EB1}"/>
              </a:ext>
            </a:extLst>
          </p:cNvPr>
          <p:cNvPicPr>
            <a:picLocks noChangeAspect="1"/>
          </p:cNvPicPr>
          <p:nvPr/>
        </p:nvPicPr>
        <p:blipFill>
          <a:blip r:embed="rId4"/>
          <a:srcRect/>
          <a:stretch/>
        </p:blipFill>
        <p:spPr>
          <a:xfrm>
            <a:off x="712662" y="1347968"/>
            <a:ext cx="4642581" cy="3521566"/>
          </a:xfrm>
          <a:prstGeom prst="rect">
            <a:avLst/>
          </a:prstGeom>
        </p:spPr>
      </p:pic>
      <p:sp>
        <p:nvSpPr>
          <p:cNvPr id="2" name="テキスト ボックス 1">
            <a:extLst>
              <a:ext uri="{FF2B5EF4-FFF2-40B4-BE49-F238E27FC236}">
                <a16:creationId xmlns:a16="http://schemas.microsoft.com/office/drawing/2014/main" id="{49324904-7074-262C-546D-5C3A1ECD8701}"/>
              </a:ext>
            </a:extLst>
          </p:cNvPr>
          <p:cNvSpPr txBox="1"/>
          <p:nvPr/>
        </p:nvSpPr>
        <p:spPr>
          <a:xfrm>
            <a:off x="2007648" y="919967"/>
            <a:ext cx="2739853" cy="369332"/>
          </a:xfrm>
          <a:prstGeom prst="rect">
            <a:avLst/>
          </a:prstGeom>
          <a:noFill/>
        </p:spPr>
        <p:txBody>
          <a:bodyPr wrap="none" rtlCol="0">
            <a:spAutoFit/>
          </a:bodyPr>
          <a:lstStyle/>
          <a:p>
            <a:r>
              <a:rPr kumimoji="1" lang="ja-JP" altLang="en-US"/>
              <a:t>カチオンを変化させた場合</a:t>
            </a:r>
          </a:p>
        </p:txBody>
      </p:sp>
      <p:sp>
        <p:nvSpPr>
          <p:cNvPr id="3" name="テキスト ボックス 2">
            <a:extLst>
              <a:ext uri="{FF2B5EF4-FFF2-40B4-BE49-F238E27FC236}">
                <a16:creationId xmlns:a16="http://schemas.microsoft.com/office/drawing/2014/main" id="{7B94C79A-7BBC-D4CB-2CDE-05F3C95E9FDC}"/>
              </a:ext>
            </a:extLst>
          </p:cNvPr>
          <p:cNvSpPr txBox="1"/>
          <p:nvPr/>
        </p:nvSpPr>
        <p:spPr>
          <a:xfrm rot="16200000">
            <a:off x="5919057" y="2759498"/>
            <a:ext cx="2434589"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11" name="テキスト ボックス 10">
            <a:extLst>
              <a:ext uri="{FF2B5EF4-FFF2-40B4-BE49-F238E27FC236}">
                <a16:creationId xmlns:a16="http://schemas.microsoft.com/office/drawing/2014/main" id="{2DCCC233-5516-6517-B047-0F497D3624AE}"/>
              </a:ext>
            </a:extLst>
          </p:cNvPr>
          <p:cNvSpPr txBox="1"/>
          <p:nvPr/>
        </p:nvSpPr>
        <p:spPr>
          <a:xfrm>
            <a:off x="6058075" y="1773711"/>
            <a:ext cx="581891" cy="461665"/>
          </a:xfrm>
          <a:prstGeom prst="rect">
            <a:avLst/>
          </a:prstGeom>
          <a:noFill/>
        </p:spPr>
        <p:txBody>
          <a:bodyPr wrap="square" rtlCol="0">
            <a:spAutoFit/>
          </a:bodyPr>
          <a:lstStyle/>
          <a:p>
            <a:pPr algn="ctr"/>
            <a:r>
              <a:rPr kumimoji="1" lang="en-US" altLang="ja-JP" sz="2400" dirty="0"/>
              <a:t>F</a:t>
            </a:r>
            <a:r>
              <a:rPr kumimoji="1" lang="en-US" altLang="ja-JP" sz="2400" baseline="30000" dirty="0"/>
              <a:t>–</a:t>
            </a:r>
            <a:endParaRPr kumimoji="1" lang="ja-JP" altLang="en-US" sz="2400"/>
          </a:p>
        </p:txBody>
      </p:sp>
      <p:sp>
        <p:nvSpPr>
          <p:cNvPr id="12" name="テキスト ボックス 11">
            <a:extLst>
              <a:ext uri="{FF2B5EF4-FFF2-40B4-BE49-F238E27FC236}">
                <a16:creationId xmlns:a16="http://schemas.microsoft.com/office/drawing/2014/main" id="{7C105288-5503-9CE8-296D-5FBFBC05C752}"/>
              </a:ext>
            </a:extLst>
          </p:cNvPr>
          <p:cNvSpPr txBox="1"/>
          <p:nvPr/>
        </p:nvSpPr>
        <p:spPr>
          <a:xfrm>
            <a:off x="5977235" y="2772324"/>
            <a:ext cx="699742" cy="461665"/>
          </a:xfrm>
          <a:prstGeom prst="rect">
            <a:avLst/>
          </a:prstGeom>
          <a:noFill/>
        </p:spPr>
        <p:txBody>
          <a:bodyPr wrap="square" rtlCol="0">
            <a:spAutoFit/>
          </a:bodyPr>
          <a:lstStyle/>
          <a:p>
            <a:pPr algn="ctr"/>
            <a:r>
              <a:rPr kumimoji="1" lang="en-US" altLang="ja-JP" sz="2400" dirty="0"/>
              <a:t>Cl</a:t>
            </a:r>
            <a:r>
              <a:rPr kumimoji="1" lang="en-US" altLang="ja-JP" sz="2400" baseline="30000" dirty="0"/>
              <a:t>–</a:t>
            </a:r>
            <a:endParaRPr kumimoji="1" lang="ja-JP" altLang="en-US" sz="2400"/>
          </a:p>
        </p:txBody>
      </p:sp>
      <p:sp>
        <p:nvSpPr>
          <p:cNvPr id="15" name="テキスト ボックス 14">
            <a:extLst>
              <a:ext uri="{FF2B5EF4-FFF2-40B4-BE49-F238E27FC236}">
                <a16:creationId xmlns:a16="http://schemas.microsoft.com/office/drawing/2014/main" id="{31D64C44-AE40-4175-9385-E9140A382644}"/>
              </a:ext>
            </a:extLst>
          </p:cNvPr>
          <p:cNvSpPr txBox="1"/>
          <p:nvPr/>
        </p:nvSpPr>
        <p:spPr>
          <a:xfrm>
            <a:off x="6058075" y="3714214"/>
            <a:ext cx="581891" cy="461665"/>
          </a:xfrm>
          <a:prstGeom prst="rect">
            <a:avLst/>
          </a:prstGeom>
          <a:noFill/>
        </p:spPr>
        <p:txBody>
          <a:bodyPr wrap="square" rtlCol="0">
            <a:spAutoFit/>
          </a:bodyPr>
          <a:lstStyle/>
          <a:p>
            <a:pPr algn="ctr"/>
            <a:r>
              <a:rPr kumimoji="1" lang="en-US" altLang="ja-JP" sz="2400" dirty="0"/>
              <a:t>I</a:t>
            </a:r>
            <a:r>
              <a:rPr kumimoji="1" lang="en-US" altLang="ja-JP" sz="2400" baseline="30000" dirty="0"/>
              <a:t>–</a:t>
            </a:r>
            <a:endParaRPr kumimoji="1" lang="ja-JP" altLang="en-US" sz="2400"/>
          </a:p>
        </p:txBody>
      </p:sp>
      <p:sp>
        <p:nvSpPr>
          <p:cNvPr id="19" name="テキスト ボックス 18">
            <a:extLst>
              <a:ext uri="{FF2B5EF4-FFF2-40B4-BE49-F238E27FC236}">
                <a16:creationId xmlns:a16="http://schemas.microsoft.com/office/drawing/2014/main" id="{D7E0AFD9-FBD2-E731-B23F-C9FD53B87173}"/>
              </a:ext>
            </a:extLst>
          </p:cNvPr>
          <p:cNvSpPr txBox="1"/>
          <p:nvPr/>
        </p:nvSpPr>
        <p:spPr>
          <a:xfrm>
            <a:off x="7575114" y="1773711"/>
            <a:ext cx="747143" cy="461665"/>
          </a:xfrm>
          <a:prstGeom prst="rect">
            <a:avLst/>
          </a:prstGeom>
          <a:noFill/>
        </p:spPr>
        <p:txBody>
          <a:bodyPr wrap="square" rtlCol="0">
            <a:spAutoFit/>
          </a:bodyPr>
          <a:lstStyle/>
          <a:p>
            <a:pPr algn="ctr"/>
            <a:r>
              <a:rPr kumimoji="1" lang="en-US" altLang="ja-JP" sz="2400" dirty="0"/>
              <a:t>Na</a:t>
            </a:r>
            <a:r>
              <a:rPr kumimoji="1" lang="en-US" altLang="ja-JP" sz="2400" baseline="30000" dirty="0"/>
              <a:t>+</a:t>
            </a:r>
            <a:endParaRPr kumimoji="1" lang="ja-JP" altLang="en-US" sz="2400"/>
          </a:p>
        </p:txBody>
      </p:sp>
      <p:sp>
        <p:nvSpPr>
          <p:cNvPr id="20" name="テキスト ボックス 19">
            <a:extLst>
              <a:ext uri="{FF2B5EF4-FFF2-40B4-BE49-F238E27FC236}">
                <a16:creationId xmlns:a16="http://schemas.microsoft.com/office/drawing/2014/main" id="{36555418-0122-E6D1-6FFC-46461E316C8B}"/>
              </a:ext>
            </a:extLst>
          </p:cNvPr>
          <p:cNvSpPr txBox="1"/>
          <p:nvPr/>
        </p:nvSpPr>
        <p:spPr>
          <a:xfrm>
            <a:off x="7598814" y="2696603"/>
            <a:ext cx="699742" cy="461665"/>
          </a:xfrm>
          <a:prstGeom prst="rect">
            <a:avLst/>
          </a:prstGeom>
          <a:noFill/>
        </p:spPr>
        <p:txBody>
          <a:bodyPr wrap="square" rtlCol="0">
            <a:spAutoFit/>
          </a:bodyPr>
          <a:lstStyle/>
          <a:p>
            <a:pPr algn="ctr"/>
            <a:r>
              <a:rPr kumimoji="1" lang="en-US" altLang="ja-JP" sz="2400" dirty="0"/>
              <a:t>K</a:t>
            </a:r>
            <a:r>
              <a:rPr kumimoji="1" lang="en-US" altLang="ja-JP" sz="2400" baseline="30000" dirty="0"/>
              <a:t>+</a:t>
            </a:r>
            <a:endParaRPr kumimoji="1" lang="ja-JP" altLang="en-US" sz="2400"/>
          </a:p>
        </p:txBody>
      </p:sp>
      <p:sp>
        <p:nvSpPr>
          <p:cNvPr id="21" name="テキスト ボックス 20">
            <a:extLst>
              <a:ext uri="{FF2B5EF4-FFF2-40B4-BE49-F238E27FC236}">
                <a16:creationId xmlns:a16="http://schemas.microsoft.com/office/drawing/2014/main" id="{E82BF53F-223B-A3EF-AF11-FD7EC29DFD87}"/>
              </a:ext>
            </a:extLst>
          </p:cNvPr>
          <p:cNvSpPr txBox="1"/>
          <p:nvPr/>
        </p:nvSpPr>
        <p:spPr>
          <a:xfrm>
            <a:off x="7598816" y="3699732"/>
            <a:ext cx="699741" cy="461665"/>
          </a:xfrm>
          <a:prstGeom prst="rect">
            <a:avLst/>
          </a:prstGeom>
          <a:noFill/>
        </p:spPr>
        <p:txBody>
          <a:bodyPr wrap="square" rtlCol="0">
            <a:spAutoFit/>
          </a:bodyPr>
          <a:lstStyle/>
          <a:p>
            <a:pPr algn="ctr"/>
            <a:r>
              <a:rPr kumimoji="1" lang="en-US" altLang="ja-JP" sz="2400" dirty="0"/>
              <a:t>Cs</a:t>
            </a:r>
            <a:r>
              <a:rPr kumimoji="1" lang="en-US" altLang="ja-JP" sz="2400" baseline="30000" dirty="0"/>
              <a:t>+</a:t>
            </a:r>
            <a:endParaRPr kumimoji="1" lang="ja-JP" altLang="en-US" sz="2400"/>
          </a:p>
        </p:txBody>
      </p:sp>
      <p:sp>
        <p:nvSpPr>
          <p:cNvPr id="22" name="テキスト ボックス 21">
            <a:extLst>
              <a:ext uri="{FF2B5EF4-FFF2-40B4-BE49-F238E27FC236}">
                <a16:creationId xmlns:a16="http://schemas.microsoft.com/office/drawing/2014/main" id="{DD848E59-DB60-1712-166B-4B5DADD96D53}"/>
              </a:ext>
            </a:extLst>
          </p:cNvPr>
          <p:cNvSpPr txBox="1"/>
          <p:nvPr/>
        </p:nvSpPr>
        <p:spPr>
          <a:xfrm>
            <a:off x="6236104" y="1347968"/>
            <a:ext cx="1800493"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ホフマイスター系列</a:t>
            </a:r>
          </a:p>
        </p:txBody>
      </p:sp>
      <p:sp>
        <p:nvSpPr>
          <p:cNvPr id="24" name="テキスト ボックス 23">
            <a:extLst>
              <a:ext uri="{FF2B5EF4-FFF2-40B4-BE49-F238E27FC236}">
                <a16:creationId xmlns:a16="http://schemas.microsoft.com/office/drawing/2014/main" id="{B5C5442F-15BC-BD34-B449-98286E652016}"/>
              </a:ext>
            </a:extLst>
          </p:cNvPr>
          <p:cNvSpPr txBox="1"/>
          <p:nvPr/>
        </p:nvSpPr>
        <p:spPr>
          <a:xfrm>
            <a:off x="6813184" y="1801868"/>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塩析</a:t>
            </a:r>
          </a:p>
        </p:txBody>
      </p:sp>
      <p:sp>
        <p:nvSpPr>
          <p:cNvPr id="25" name="テキスト ボックス 24">
            <a:extLst>
              <a:ext uri="{FF2B5EF4-FFF2-40B4-BE49-F238E27FC236}">
                <a16:creationId xmlns:a16="http://schemas.microsoft.com/office/drawing/2014/main" id="{720D6486-9036-BB86-6654-87996FF803EB}"/>
              </a:ext>
            </a:extLst>
          </p:cNvPr>
          <p:cNvSpPr txBox="1"/>
          <p:nvPr/>
        </p:nvSpPr>
        <p:spPr>
          <a:xfrm>
            <a:off x="6813184" y="3877667"/>
            <a:ext cx="646331" cy="369332"/>
          </a:xfrm>
          <a:prstGeom prst="rect">
            <a:avLst/>
          </a:prstGeom>
          <a:noFill/>
        </p:spPr>
        <p:txBody>
          <a:bodyPr wrap="none" rtlCol="0">
            <a:spAutoFit/>
          </a:bodyPr>
          <a:lstStyle/>
          <a:p>
            <a:r>
              <a:rPr kumimoji="1" lang="ja-JP" altLang="en-US">
                <a:solidFill>
                  <a:schemeClr val="bg2"/>
                </a:solidFill>
                <a:latin typeface="Hiragino Kaku Gothic Pro W3" panose="020B0300000000000000" pitchFamily="34" charset="-128"/>
                <a:ea typeface="Hiragino Kaku Gothic Pro W3" panose="020B0300000000000000" pitchFamily="34" charset="-128"/>
              </a:rPr>
              <a:t>塩溶</a:t>
            </a:r>
          </a:p>
        </p:txBody>
      </p:sp>
      <p:cxnSp>
        <p:nvCxnSpPr>
          <p:cNvPr id="26" name="直線矢印コネクタ 25">
            <a:extLst>
              <a:ext uri="{FF2B5EF4-FFF2-40B4-BE49-F238E27FC236}">
                <a16:creationId xmlns:a16="http://schemas.microsoft.com/office/drawing/2014/main" id="{F42DB374-89C8-61DF-48CF-5987A13EDC9B}"/>
              </a:ext>
            </a:extLst>
          </p:cNvPr>
          <p:cNvCxnSpPr>
            <a:cxnSpLocks/>
          </p:cNvCxnSpPr>
          <p:nvPr/>
        </p:nvCxnSpPr>
        <p:spPr>
          <a:xfrm>
            <a:off x="6684531" y="1773711"/>
            <a:ext cx="0" cy="247328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848945"/>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3A830F5-1BF5-1471-D724-05D93CF194F7}"/>
              </a:ext>
            </a:extLst>
          </p:cNvPr>
          <p:cNvPicPr>
            <a:picLocks noGrp="1" noChangeAspect="1"/>
          </p:cNvPicPr>
          <p:nvPr>
            <p:ph idx="1"/>
          </p:nvPr>
        </p:nvPicPr>
        <p:blipFill>
          <a:blip r:embed="rId2"/>
          <a:srcRect/>
          <a:stretch/>
        </p:blipFill>
        <p:spPr>
          <a:xfrm>
            <a:off x="628650" y="1180110"/>
            <a:ext cx="7886700" cy="2330827"/>
          </a:xfrm>
        </p:spPr>
      </p:pic>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B96259D9-C3D9-D05B-B6D6-090CA0501F4F}"/>
                  </a:ext>
                </a:extLst>
              </p:cNvPr>
              <p:cNvSpPr>
                <a:spLocks noGrp="1"/>
              </p:cNvSpPr>
              <p:nvPr>
                <p:ph type="title"/>
              </p:nvPr>
            </p:nvSpPr>
            <p:spPr/>
            <p:txBody>
              <a:bodyPr>
                <a:normAutofit fontScale="90000"/>
              </a:bodyPr>
              <a:lstStyle/>
              <a:p>
                <a:pPr/>
                <a14:m>
                  <m:oMathPara xmlns:m="http://schemas.openxmlformats.org/officeDocument/2006/math">
                    <m:oMathParaPr>
                      <m:jc m:val="left"/>
                    </m:oMathParaPr>
                    <m:oMath xmlns:m="http://schemas.openxmlformats.org/officeDocument/2006/math">
                      <m:r>
                        <a:rPr kumimoji="1" lang="en-US" altLang="ja-JP" b="1" i="0" smtClean="0">
                          <a:latin typeface="Cambria Math" panose="02040503050406030204" pitchFamily="18" charset="0"/>
                        </a:rPr>
                        <m:t>𝚫𝚫</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0" smtClean="0">
                              <a:latin typeface="Cambria Math" panose="02040503050406030204" pitchFamily="18" charset="0"/>
                            </a:rPr>
                            <m:t>𝐬𝐨𝐥</m:t>
                          </m:r>
                        </m:sub>
                      </m:sSub>
                    </m:oMath>
                  </m:oMathPara>
                </a14:m>
                <a:endParaRPr kumimoji="1" lang="ja-JP" altLang="en-US"/>
              </a:p>
            </p:txBody>
          </p:sp>
        </mc:Choice>
        <mc:Fallback xmlns="">
          <p:sp>
            <p:nvSpPr>
              <p:cNvPr id="3" name="タイトル 2">
                <a:extLst>
                  <a:ext uri="{FF2B5EF4-FFF2-40B4-BE49-F238E27FC236}">
                    <a16:creationId xmlns:a16="http://schemas.microsoft.com/office/drawing/2014/main" id="{B96259D9-C3D9-D05B-B6D6-090CA0501F4F}"/>
                  </a:ext>
                </a:extLst>
              </p:cNvPr>
              <p:cNvSpPr>
                <a:spLocks noGrp="1" noRot="1" noChangeAspect="1" noMove="1" noResize="1" noEditPoints="1" noAdjustHandles="1" noChangeArrowheads="1" noChangeShapeType="1" noTextEdit="1"/>
              </p:cNvSpPr>
              <p:nvPr>
                <p:ph type="title"/>
              </p:nvPr>
            </p:nvSpPr>
            <p:spPr>
              <a:blipFill>
                <a:blip r:embed="rId3"/>
                <a:stretch>
                  <a:fillRect l="-1127" b="-11765"/>
                </a:stretch>
              </a:blipFill>
            </p:spPr>
            <p:txBody>
              <a:bodyPr/>
              <a:lstStyle/>
              <a:p>
                <a:r>
                  <a:rPr lang="ja-JP" altLang="en-US">
                    <a:noFill/>
                  </a:rPr>
                  <a:t> </a:t>
                </a:r>
              </a:p>
            </p:txBody>
          </p:sp>
        </mc:Fallback>
      </mc:AlternateContent>
      <p:pic>
        <p:nvPicPr>
          <p:cNvPr id="6" name="コンテンツ プレースホルダー 4">
            <a:extLst>
              <a:ext uri="{FF2B5EF4-FFF2-40B4-BE49-F238E27FC236}">
                <a16:creationId xmlns:a16="http://schemas.microsoft.com/office/drawing/2014/main" id="{792392C8-180F-A0BC-514B-F5A691611E46}"/>
              </a:ext>
            </a:extLst>
          </p:cNvPr>
          <p:cNvPicPr>
            <a:picLocks noChangeAspect="1"/>
          </p:cNvPicPr>
          <p:nvPr/>
        </p:nvPicPr>
        <p:blipFill>
          <a:blip r:embed="rId4"/>
          <a:srcRect/>
          <a:stretch/>
        </p:blipFill>
        <p:spPr>
          <a:xfrm>
            <a:off x="638022" y="3980301"/>
            <a:ext cx="7877328" cy="2330826"/>
          </a:xfrm>
          <a:prstGeom prst="rect">
            <a:avLst/>
          </a:prstGeom>
        </p:spPr>
      </p:pic>
    </p:spTree>
    <p:extLst>
      <p:ext uri="{BB962C8B-B14F-4D97-AF65-F5344CB8AC3E}">
        <p14:creationId xmlns:p14="http://schemas.microsoft.com/office/powerpoint/2010/main" val="3134117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3A830F5-1BF5-1471-D724-05D93CF194F7}"/>
              </a:ext>
            </a:extLst>
          </p:cNvPr>
          <p:cNvPicPr>
            <a:picLocks noGrp="1" noChangeAspect="1"/>
          </p:cNvPicPr>
          <p:nvPr>
            <p:ph idx="1"/>
          </p:nvPr>
        </p:nvPicPr>
        <p:blipFill>
          <a:blip r:embed="rId2"/>
          <a:srcRect/>
          <a:stretch/>
        </p:blipFill>
        <p:spPr>
          <a:xfrm>
            <a:off x="628650" y="1180110"/>
            <a:ext cx="7886700" cy="2330827"/>
          </a:xfrm>
        </p:spPr>
      </p:pic>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B96259D9-C3D9-D05B-B6D6-090CA0501F4F}"/>
                  </a:ext>
                </a:extLst>
              </p:cNvPr>
              <p:cNvSpPr>
                <a:spLocks noGrp="1"/>
              </p:cNvSpPr>
              <p:nvPr>
                <p:ph type="title"/>
              </p:nvPr>
            </p:nvSpPr>
            <p:spPr/>
            <p:txBody>
              <a:bodyPr>
                <a:normAutofit fontScale="90000"/>
              </a:bodyPr>
              <a:lstStyle/>
              <a:p>
                <a:pPr/>
                <a14:m>
                  <m:oMathPara xmlns:m="http://schemas.openxmlformats.org/officeDocument/2006/math">
                    <m:oMathParaPr>
                      <m:jc m:val="left"/>
                    </m:oMathParaPr>
                    <m:oMath xmlns:m="http://schemas.openxmlformats.org/officeDocument/2006/math">
                      <m:r>
                        <a:rPr kumimoji="1" lang="en-US" altLang="ja-JP" b="1" i="0" smtClean="0">
                          <a:latin typeface="Cambria Math" panose="02040503050406030204" pitchFamily="18" charset="0"/>
                        </a:rPr>
                        <m:t>𝚫𝚫</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0" smtClean="0">
                              <a:latin typeface="Cambria Math" panose="02040503050406030204" pitchFamily="18" charset="0"/>
                            </a:rPr>
                            <m:t>𝐬𝐨𝐥</m:t>
                          </m:r>
                        </m:sub>
                      </m:sSub>
                    </m:oMath>
                  </m:oMathPara>
                </a14:m>
                <a:endParaRPr kumimoji="1" lang="ja-JP" altLang="en-US"/>
              </a:p>
            </p:txBody>
          </p:sp>
        </mc:Choice>
        <mc:Fallback xmlns="">
          <p:sp>
            <p:nvSpPr>
              <p:cNvPr id="3" name="タイトル 2">
                <a:extLst>
                  <a:ext uri="{FF2B5EF4-FFF2-40B4-BE49-F238E27FC236}">
                    <a16:creationId xmlns:a16="http://schemas.microsoft.com/office/drawing/2014/main" id="{B96259D9-C3D9-D05B-B6D6-090CA0501F4F}"/>
                  </a:ext>
                </a:extLst>
              </p:cNvPr>
              <p:cNvSpPr>
                <a:spLocks noGrp="1" noRot="1" noChangeAspect="1" noMove="1" noResize="1" noEditPoints="1" noAdjustHandles="1" noChangeArrowheads="1" noChangeShapeType="1" noTextEdit="1"/>
              </p:cNvSpPr>
              <p:nvPr>
                <p:ph type="title"/>
              </p:nvPr>
            </p:nvSpPr>
            <p:spPr>
              <a:blipFill>
                <a:blip r:embed="rId3"/>
                <a:stretch>
                  <a:fillRect l="-1127" b="-11765"/>
                </a:stretch>
              </a:blipFill>
            </p:spPr>
            <p:txBody>
              <a:bodyPr/>
              <a:lstStyle/>
              <a:p>
                <a:r>
                  <a:rPr lang="ja-JP" altLang="en-US">
                    <a:noFill/>
                  </a:rPr>
                  <a:t> </a:t>
                </a:r>
              </a:p>
            </p:txBody>
          </p:sp>
        </mc:Fallback>
      </mc:AlternateContent>
      <p:pic>
        <p:nvPicPr>
          <p:cNvPr id="6" name="コンテンツ プレースホルダー 4">
            <a:extLst>
              <a:ext uri="{FF2B5EF4-FFF2-40B4-BE49-F238E27FC236}">
                <a16:creationId xmlns:a16="http://schemas.microsoft.com/office/drawing/2014/main" id="{792392C8-180F-A0BC-514B-F5A691611E46}"/>
              </a:ext>
            </a:extLst>
          </p:cNvPr>
          <p:cNvPicPr>
            <a:picLocks noChangeAspect="1"/>
          </p:cNvPicPr>
          <p:nvPr/>
        </p:nvPicPr>
        <p:blipFill>
          <a:blip r:embed="rId4"/>
          <a:srcRect/>
          <a:stretch/>
        </p:blipFill>
        <p:spPr>
          <a:xfrm>
            <a:off x="593768" y="3980301"/>
            <a:ext cx="7956464" cy="2330827"/>
          </a:xfrm>
          <a:prstGeom prst="rect">
            <a:avLst/>
          </a:prstGeom>
        </p:spPr>
      </p:pic>
    </p:spTree>
    <p:extLst>
      <p:ext uri="{BB962C8B-B14F-4D97-AF65-F5344CB8AC3E}">
        <p14:creationId xmlns:p14="http://schemas.microsoft.com/office/powerpoint/2010/main" val="2884428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3A830F5-1BF5-1471-D724-05D93CF194F7}"/>
              </a:ext>
            </a:extLst>
          </p:cNvPr>
          <p:cNvPicPr>
            <a:picLocks noGrp="1" noChangeAspect="1"/>
          </p:cNvPicPr>
          <p:nvPr>
            <p:ph idx="1"/>
          </p:nvPr>
        </p:nvPicPr>
        <p:blipFill>
          <a:blip r:embed="rId2"/>
          <a:srcRect/>
          <a:stretch/>
        </p:blipFill>
        <p:spPr>
          <a:xfrm>
            <a:off x="628650" y="1180110"/>
            <a:ext cx="7886700" cy="2330827"/>
          </a:xfrm>
        </p:spPr>
      </p:pic>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B96259D9-C3D9-D05B-B6D6-090CA0501F4F}"/>
                  </a:ext>
                </a:extLst>
              </p:cNvPr>
              <p:cNvSpPr>
                <a:spLocks noGrp="1"/>
              </p:cNvSpPr>
              <p:nvPr>
                <p:ph type="title"/>
              </p:nvPr>
            </p:nvSpPr>
            <p:spPr/>
            <p:txBody>
              <a:bodyPr>
                <a:normAutofit fontScale="90000"/>
              </a:bodyPr>
              <a:lstStyle/>
              <a:p>
                <a:pPr/>
                <a14:m>
                  <m:oMathPara xmlns:m="http://schemas.openxmlformats.org/officeDocument/2006/math">
                    <m:oMathParaPr>
                      <m:jc m:val="left"/>
                    </m:oMathParaPr>
                    <m:oMath xmlns:m="http://schemas.openxmlformats.org/officeDocument/2006/math">
                      <m:r>
                        <a:rPr kumimoji="1" lang="en-US" altLang="ja-JP" b="1" i="0" smtClean="0">
                          <a:latin typeface="Cambria Math" panose="02040503050406030204" pitchFamily="18" charset="0"/>
                        </a:rPr>
                        <m:t>𝚫𝚫</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0" smtClean="0">
                              <a:latin typeface="Cambria Math" panose="02040503050406030204" pitchFamily="18" charset="0"/>
                            </a:rPr>
                            <m:t>𝐞𝐱𝐜𝐥</m:t>
                          </m:r>
                        </m:sub>
                      </m:sSub>
                    </m:oMath>
                  </m:oMathPara>
                </a14:m>
                <a:endParaRPr kumimoji="1" lang="ja-JP" altLang="en-US"/>
              </a:p>
            </p:txBody>
          </p:sp>
        </mc:Choice>
        <mc:Fallback xmlns="">
          <p:sp>
            <p:nvSpPr>
              <p:cNvPr id="3" name="タイトル 2">
                <a:extLst>
                  <a:ext uri="{FF2B5EF4-FFF2-40B4-BE49-F238E27FC236}">
                    <a16:creationId xmlns:a16="http://schemas.microsoft.com/office/drawing/2014/main" id="{B96259D9-C3D9-D05B-B6D6-090CA0501F4F}"/>
                  </a:ext>
                </a:extLst>
              </p:cNvPr>
              <p:cNvSpPr>
                <a:spLocks noGrp="1" noRot="1" noChangeAspect="1" noMove="1" noResize="1" noEditPoints="1" noAdjustHandles="1" noChangeArrowheads="1" noChangeShapeType="1" noTextEdit="1"/>
              </p:cNvSpPr>
              <p:nvPr>
                <p:ph type="title"/>
              </p:nvPr>
            </p:nvSpPr>
            <p:spPr>
              <a:blipFill>
                <a:blip r:embed="rId3"/>
                <a:stretch>
                  <a:fillRect l="-1127" b="-11765"/>
                </a:stretch>
              </a:blipFill>
            </p:spPr>
            <p:txBody>
              <a:bodyPr/>
              <a:lstStyle/>
              <a:p>
                <a:r>
                  <a:rPr lang="ja-JP" altLang="en-US">
                    <a:noFill/>
                  </a:rPr>
                  <a:t> </a:t>
                </a:r>
              </a:p>
            </p:txBody>
          </p:sp>
        </mc:Fallback>
      </mc:AlternateContent>
      <p:pic>
        <p:nvPicPr>
          <p:cNvPr id="2" name="コンテンツ プレースホルダー 4">
            <a:extLst>
              <a:ext uri="{FF2B5EF4-FFF2-40B4-BE49-F238E27FC236}">
                <a16:creationId xmlns:a16="http://schemas.microsoft.com/office/drawing/2014/main" id="{71B8B3FD-45BF-F882-86B7-ECFA13896394}"/>
              </a:ext>
            </a:extLst>
          </p:cNvPr>
          <p:cNvPicPr>
            <a:picLocks noChangeAspect="1"/>
          </p:cNvPicPr>
          <p:nvPr/>
        </p:nvPicPr>
        <p:blipFill>
          <a:blip r:embed="rId4"/>
          <a:srcRect/>
          <a:stretch/>
        </p:blipFill>
        <p:spPr>
          <a:xfrm>
            <a:off x="628650" y="3840183"/>
            <a:ext cx="7877331" cy="2330827"/>
          </a:xfrm>
          <a:prstGeom prst="rect">
            <a:avLst/>
          </a:prstGeom>
        </p:spPr>
      </p:pic>
    </p:spTree>
    <p:extLst>
      <p:ext uri="{BB962C8B-B14F-4D97-AF65-F5344CB8AC3E}">
        <p14:creationId xmlns:p14="http://schemas.microsoft.com/office/powerpoint/2010/main" val="37960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3A830F5-1BF5-1471-D724-05D93CF194F7}"/>
              </a:ext>
            </a:extLst>
          </p:cNvPr>
          <p:cNvPicPr>
            <a:picLocks noGrp="1" noChangeAspect="1"/>
          </p:cNvPicPr>
          <p:nvPr>
            <p:ph idx="1"/>
          </p:nvPr>
        </p:nvPicPr>
        <p:blipFill>
          <a:blip r:embed="rId3"/>
          <a:srcRect/>
          <a:stretch/>
        </p:blipFill>
        <p:spPr>
          <a:xfrm>
            <a:off x="628650" y="1180110"/>
            <a:ext cx="7886700" cy="2330827"/>
          </a:xfrm>
        </p:spPr>
      </p:pic>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B96259D9-C3D9-D05B-B6D6-090CA0501F4F}"/>
                  </a:ext>
                </a:extLst>
              </p:cNvPr>
              <p:cNvSpPr>
                <a:spLocks noGrp="1"/>
              </p:cNvSpPr>
              <p:nvPr>
                <p:ph type="title"/>
              </p:nvPr>
            </p:nvSpPr>
            <p:spPr/>
            <p:txBody>
              <a:bodyPr>
                <a:normAutofit fontScale="90000"/>
              </a:bodyPr>
              <a:lstStyle/>
              <a:p>
                <a:pPr/>
                <a14:m>
                  <m:oMathPara xmlns:m="http://schemas.openxmlformats.org/officeDocument/2006/math">
                    <m:oMathParaPr>
                      <m:jc m:val="left"/>
                    </m:oMathParaPr>
                    <m:oMath xmlns:m="http://schemas.openxmlformats.org/officeDocument/2006/math">
                      <m:r>
                        <a:rPr kumimoji="1" lang="en-US" altLang="ja-JP" b="1" i="0" smtClean="0">
                          <a:latin typeface="Cambria Math" panose="02040503050406030204" pitchFamily="18" charset="0"/>
                        </a:rPr>
                        <m:t>𝚫𝚫</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0" smtClean="0">
                              <a:latin typeface="Cambria Math" panose="02040503050406030204" pitchFamily="18" charset="0"/>
                            </a:rPr>
                            <m:t>𝐞𝐱𝐜𝐥</m:t>
                          </m:r>
                        </m:sub>
                      </m:sSub>
                    </m:oMath>
                  </m:oMathPara>
                </a14:m>
                <a:endParaRPr kumimoji="1" lang="ja-JP" altLang="en-US"/>
              </a:p>
            </p:txBody>
          </p:sp>
        </mc:Choice>
        <mc:Fallback xmlns="">
          <p:sp>
            <p:nvSpPr>
              <p:cNvPr id="3" name="タイトル 2">
                <a:extLst>
                  <a:ext uri="{FF2B5EF4-FFF2-40B4-BE49-F238E27FC236}">
                    <a16:creationId xmlns:a16="http://schemas.microsoft.com/office/drawing/2014/main" id="{B96259D9-C3D9-D05B-B6D6-090CA0501F4F}"/>
                  </a:ext>
                </a:extLst>
              </p:cNvPr>
              <p:cNvSpPr>
                <a:spLocks noGrp="1" noRot="1" noChangeAspect="1" noMove="1" noResize="1" noEditPoints="1" noAdjustHandles="1" noChangeArrowheads="1" noChangeShapeType="1" noTextEdit="1"/>
              </p:cNvSpPr>
              <p:nvPr>
                <p:ph type="title"/>
              </p:nvPr>
            </p:nvSpPr>
            <p:spPr>
              <a:blipFill>
                <a:blip r:embed="rId4"/>
                <a:stretch>
                  <a:fillRect l="-1127" b="-11765"/>
                </a:stretch>
              </a:blipFill>
            </p:spPr>
            <p:txBody>
              <a:bodyPr/>
              <a:lstStyle/>
              <a:p>
                <a:r>
                  <a:rPr lang="ja-JP" altLang="en-US">
                    <a:noFill/>
                  </a:rPr>
                  <a:t> </a:t>
                </a:r>
              </a:p>
            </p:txBody>
          </p:sp>
        </mc:Fallback>
      </mc:AlternateContent>
      <p:pic>
        <p:nvPicPr>
          <p:cNvPr id="6" name="コンテンツ プレースホルダー 4">
            <a:extLst>
              <a:ext uri="{FF2B5EF4-FFF2-40B4-BE49-F238E27FC236}">
                <a16:creationId xmlns:a16="http://schemas.microsoft.com/office/drawing/2014/main" id="{792392C8-180F-A0BC-514B-F5A691611E46}"/>
              </a:ext>
            </a:extLst>
          </p:cNvPr>
          <p:cNvPicPr>
            <a:picLocks noChangeAspect="1"/>
          </p:cNvPicPr>
          <p:nvPr/>
        </p:nvPicPr>
        <p:blipFill>
          <a:blip r:embed="rId5"/>
          <a:srcRect/>
          <a:stretch/>
        </p:blipFill>
        <p:spPr>
          <a:xfrm>
            <a:off x="628650" y="3980301"/>
            <a:ext cx="7956464" cy="2330827"/>
          </a:xfrm>
          <a:prstGeom prst="rect">
            <a:avLst/>
          </a:prstGeom>
        </p:spPr>
      </p:pic>
    </p:spTree>
    <p:extLst>
      <p:ext uri="{BB962C8B-B14F-4D97-AF65-F5344CB8AC3E}">
        <p14:creationId xmlns:p14="http://schemas.microsoft.com/office/powerpoint/2010/main" val="796272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 ウォーターフォール図&#10;&#10;自動的に生成された説明">
            <a:extLst>
              <a:ext uri="{FF2B5EF4-FFF2-40B4-BE49-F238E27FC236}">
                <a16:creationId xmlns:a16="http://schemas.microsoft.com/office/drawing/2014/main" id="{E3A830F5-1BF5-1471-D724-05D93CF194F7}"/>
              </a:ext>
            </a:extLst>
          </p:cNvPr>
          <p:cNvPicPr>
            <a:picLocks noGrp="1" noChangeAspect="1"/>
          </p:cNvPicPr>
          <p:nvPr>
            <p:ph idx="1"/>
          </p:nvPr>
        </p:nvPicPr>
        <p:blipFill>
          <a:blip r:embed="rId2"/>
          <a:stretch>
            <a:fillRect/>
          </a:stretch>
        </p:blipFill>
        <p:spPr>
          <a:xfrm>
            <a:off x="628650" y="1098173"/>
            <a:ext cx="7886700" cy="2330827"/>
          </a:xfrm>
        </p:spPr>
      </p:pic>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B96259D9-C3D9-D05B-B6D6-090CA0501F4F}"/>
                  </a:ext>
                </a:extLst>
              </p:cNvPr>
              <p:cNvSpPr>
                <a:spLocks noGrp="1"/>
              </p:cNvSpPr>
              <p:nvPr>
                <p:ph type="title"/>
              </p:nvPr>
            </p:nvSpPr>
            <p:spPr/>
            <p:txBody>
              <a:bodyPr>
                <a:normAutofit fontScale="90000"/>
              </a:bodyPr>
              <a:lstStyle/>
              <a:p>
                <a:pPr/>
                <a14:m>
                  <m:oMathPara xmlns:m="http://schemas.openxmlformats.org/officeDocument/2006/math">
                    <m:oMathParaPr>
                      <m:jc m:val="left"/>
                    </m:oMathParaPr>
                    <m:oMath xmlns:m="http://schemas.openxmlformats.org/officeDocument/2006/math">
                      <m:r>
                        <a:rPr kumimoji="1" lang="en-US" altLang="ja-JP" b="1" i="0" smtClean="0">
                          <a:latin typeface="Cambria Math" panose="02040503050406030204" pitchFamily="18" charset="0"/>
                        </a:rPr>
                        <m:t>𝚫</m:t>
                      </m:r>
                      <m:d>
                        <m:dPr>
                          <m:begChr m:val="⟨"/>
                          <m:endChr m:val="⟩"/>
                          <m:ctrlPr>
                            <a:rPr kumimoji="1" lang="ja-JP" altLang="en-US" i="1" smtClean="0">
                              <a:latin typeface="Cambria Math" panose="02040503050406030204" pitchFamily="18" charset="0"/>
                            </a:rPr>
                          </m:ctrlPr>
                        </m:dPr>
                        <m:e>
                          <m:r>
                            <a:rPr kumimoji="1" lang="en-US" altLang="ja-JP" b="1" i="1" smtClean="0">
                              <a:latin typeface="Cambria Math" panose="02040503050406030204" pitchFamily="18" charset="0"/>
                            </a:rPr>
                            <m:t>𝒗</m:t>
                          </m:r>
                        </m:e>
                      </m:d>
                    </m:oMath>
                  </m:oMathPara>
                </a14:m>
                <a:endParaRPr kumimoji="1" lang="ja-JP" altLang="en-US"/>
              </a:p>
            </p:txBody>
          </p:sp>
        </mc:Choice>
        <mc:Fallback xmlns="">
          <p:sp>
            <p:nvSpPr>
              <p:cNvPr id="3" name="タイトル 2">
                <a:extLst>
                  <a:ext uri="{FF2B5EF4-FFF2-40B4-BE49-F238E27FC236}">
                    <a16:creationId xmlns:a16="http://schemas.microsoft.com/office/drawing/2014/main" id="{B96259D9-C3D9-D05B-B6D6-090CA0501F4F}"/>
                  </a:ext>
                </a:extLst>
              </p:cNvPr>
              <p:cNvSpPr>
                <a:spLocks noGrp="1" noRot="1" noChangeAspect="1" noMove="1" noResize="1" noEditPoints="1" noAdjustHandles="1" noChangeArrowheads="1" noChangeShapeType="1" noTextEdit="1"/>
              </p:cNvSpPr>
              <p:nvPr>
                <p:ph type="title"/>
              </p:nvPr>
            </p:nvSpPr>
            <p:spPr>
              <a:blipFill>
                <a:blip r:embed="rId3"/>
                <a:stretch>
                  <a:fillRect l="-1127" b="-1961"/>
                </a:stretch>
              </a:blipFill>
            </p:spPr>
            <p:txBody>
              <a:bodyPr/>
              <a:lstStyle/>
              <a:p>
                <a:r>
                  <a:rPr lang="ja-JP" altLang="en-US">
                    <a:noFill/>
                  </a:rPr>
                  <a:t> </a:t>
                </a:r>
              </a:p>
            </p:txBody>
          </p:sp>
        </mc:Fallback>
      </mc:AlternateContent>
      <p:pic>
        <p:nvPicPr>
          <p:cNvPr id="6" name="コンテンツ プレースホルダー 4">
            <a:extLst>
              <a:ext uri="{FF2B5EF4-FFF2-40B4-BE49-F238E27FC236}">
                <a16:creationId xmlns:a16="http://schemas.microsoft.com/office/drawing/2014/main" id="{792392C8-180F-A0BC-514B-F5A691611E46}"/>
              </a:ext>
            </a:extLst>
          </p:cNvPr>
          <p:cNvPicPr>
            <a:picLocks noChangeAspect="1"/>
          </p:cNvPicPr>
          <p:nvPr/>
        </p:nvPicPr>
        <p:blipFill>
          <a:blip r:embed="rId4"/>
          <a:srcRect/>
          <a:stretch/>
        </p:blipFill>
        <p:spPr>
          <a:xfrm>
            <a:off x="628650" y="3595751"/>
            <a:ext cx="7886700" cy="2320046"/>
          </a:xfrm>
          <a:prstGeom prst="rect">
            <a:avLst/>
          </a:prstGeom>
        </p:spPr>
      </p:pic>
    </p:spTree>
    <p:extLst>
      <p:ext uri="{BB962C8B-B14F-4D97-AF65-F5344CB8AC3E}">
        <p14:creationId xmlns:p14="http://schemas.microsoft.com/office/powerpoint/2010/main" val="334689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FE3969A-D0E7-7A17-8A1D-72AB5559969B}"/>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1">
            <a:extLst>
              <a:ext uri="{FF2B5EF4-FFF2-40B4-BE49-F238E27FC236}">
                <a16:creationId xmlns:a16="http://schemas.microsoft.com/office/drawing/2014/main" id="{BD3B5744-6A15-AE91-4A34-AE6A800D59C5}"/>
              </a:ext>
            </a:extLst>
          </p:cNvPr>
          <p:cNvSpPr txBox="1">
            <a:spLocks/>
          </p:cNvSpPr>
          <p:nvPr/>
        </p:nvSpPr>
        <p:spPr>
          <a:xfrm>
            <a:off x="189186" y="108243"/>
            <a:ext cx="8000343"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計算手法</a:t>
            </a:r>
          </a:p>
        </p:txBody>
      </p:sp>
      <p:sp>
        <p:nvSpPr>
          <p:cNvPr id="48" name="円/楕円 47">
            <a:extLst>
              <a:ext uri="{FF2B5EF4-FFF2-40B4-BE49-F238E27FC236}">
                <a16:creationId xmlns:a16="http://schemas.microsoft.com/office/drawing/2014/main" id="{E110E6F8-0BCB-8AD6-A99B-8771C4256AF9}"/>
              </a:ext>
            </a:extLst>
          </p:cNvPr>
          <p:cNvSpPr/>
          <p:nvPr/>
        </p:nvSpPr>
        <p:spPr>
          <a:xfrm>
            <a:off x="1448000" y="2958215"/>
            <a:ext cx="2256037" cy="2156298"/>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accent1">
                <a:shade val="50000"/>
              </a:schemeClr>
            </a:solidFill>
          </a:ln>
          <a:effectLst>
            <a:softEdge rad="685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円/楕円 13">
            <a:extLst>
              <a:ext uri="{FF2B5EF4-FFF2-40B4-BE49-F238E27FC236}">
                <a16:creationId xmlns:a16="http://schemas.microsoft.com/office/drawing/2014/main" id="{A40E2B25-EE69-EFDF-EF07-E35DA92C6BCE}"/>
              </a:ext>
            </a:extLst>
          </p:cNvPr>
          <p:cNvSpPr/>
          <p:nvPr/>
        </p:nvSpPr>
        <p:spPr>
          <a:xfrm>
            <a:off x="5372807" y="2959231"/>
            <a:ext cx="2256037" cy="2156298"/>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accent1">
                <a:shade val="50000"/>
              </a:schemeClr>
            </a:solidFill>
          </a:ln>
          <a:effectLst>
            <a:softEdge rad="685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 name="正方形/長方形 15">
            <a:extLst>
              <a:ext uri="{FF2B5EF4-FFF2-40B4-BE49-F238E27FC236}">
                <a16:creationId xmlns:a16="http://schemas.microsoft.com/office/drawing/2014/main" id="{662B94DD-8B1A-1091-19DF-B053FB6A6F84}"/>
              </a:ext>
            </a:extLst>
          </p:cNvPr>
          <p:cNvSpPr/>
          <p:nvPr/>
        </p:nvSpPr>
        <p:spPr>
          <a:xfrm>
            <a:off x="5724690" y="3310327"/>
            <a:ext cx="1601428" cy="1529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7" name="円/楕円 16">
            <a:extLst>
              <a:ext uri="{FF2B5EF4-FFF2-40B4-BE49-F238E27FC236}">
                <a16:creationId xmlns:a16="http://schemas.microsoft.com/office/drawing/2014/main" id="{E5F604D4-9524-CB9E-BACC-14136156A3E3}"/>
              </a:ext>
            </a:extLst>
          </p:cNvPr>
          <p:cNvSpPr/>
          <p:nvPr/>
        </p:nvSpPr>
        <p:spPr>
          <a:xfrm>
            <a:off x="6676767" y="4599805"/>
            <a:ext cx="149940" cy="142735"/>
          </a:xfrm>
          <a:prstGeom prst="ellipse">
            <a:avLst/>
          </a:prstGeom>
          <a:solidFill>
            <a:srgbClr val="FF4753"/>
          </a:solidFill>
          <a:ln>
            <a:solidFill>
              <a:srgbClr val="FF475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8" name="円/楕円 17">
            <a:extLst>
              <a:ext uri="{FF2B5EF4-FFF2-40B4-BE49-F238E27FC236}">
                <a16:creationId xmlns:a16="http://schemas.microsoft.com/office/drawing/2014/main" id="{1BBD5C39-3D79-8C82-1779-1CA75213ACC7}"/>
              </a:ext>
            </a:extLst>
          </p:cNvPr>
          <p:cNvSpPr/>
          <p:nvPr/>
        </p:nvSpPr>
        <p:spPr>
          <a:xfrm>
            <a:off x="7023865" y="4296448"/>
            <a:ext cx="149940" cy="142735"/>
          </a:xfrm>
          <a:prstGeom prst="ellipse">
            <a:avLst/>
          </a:prstGeom>
          <a:solidFill>
            <a:srgbClr val="FF4753"/>
          </a:solidFill>
          <a:ln>
            <a:solidFill>
              <a:srgbClr val="FF475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6AF22168-ECF3-3DF1-B2D2-A7E57BA59E8C}"/>
              </a:ext>
            </a:extLst>
          </p:cNvPr>
          <p:cNvSpPr/>
          <p:nvPr/>
        </p:nvSpPr>
        <p:spPr>
          <a:xfrm>
            <a:off x="6758815" y="3494193"/>
            <a:ext cx="149940" cy="142735"/>
          </a:xfrm>
          <a:prstGeom prst="ellipse">
            <a:avLst/>
          </a:prstGeom>
          <a:solidFill>
            <a:srgbClr val="FF4753"/>
          </a:solidFill>
          <a:ln>
            <a:solidFill>
              <a:srgbClr val="FF475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A499561A-1E40-A2C2-0A7D-0B19DD61EE2C}"/>
              </a:ext>
            </a:extLst>
          </p:cNvPr>
          <p:cNvSpPr/>
          <p:nvPr/>
        </p:nvSpPr>
        <p:spPr>
          <a:xfrm>
            <a:off x="5943430" y="3549847"/>
            <a:ext cx="149940" cy="142735"/>
          </a:xfrm>
          <a:prstGeom prst="ellipse">
            <a:avLst/>
          </a:prstGeom>
          <a:solidFill>
            <a:schemeClr val="accent1">
              <a:lumMod val="75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8D3749EA-6FC2-1F0F-7D43-ED6FD613BEB7}"/>
              </a:ext>
            </a:extLst>
          </p:cNvPr>
          <p:cNvSpPr/>
          <p:nvPr/>
        </p:nvSpPr>
        <p:spPr>
          <a:xfrm>
            <a:off x="5966142" y="4458005"/>
            <a:ext cx="149940" cy="142735"/>
          </a:xfrm>
          <a:prstGeom prst="ellipse">
            <a:avLst/>
          </a:prstGeom>
          <a:solidFill>
            <a:schemeClr val="accent1">
              <a:lumMod val="75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C7C86B1F-F821-DC42-B4BD-9A7256688C00}"/>
              </a:ext>
            </a:extLst>
          </p:cNvPr>
          <p:cNvSpPr/>
          <p:nvPr/>
        </p:nvSpPr>
        <p:spPr>
          <a:xfrm>
            <a:off x="6996002" y="3894645"/>
            <a:ext cx="149940" cy="142735"/>
          </a:xfrm>
          <a:prstGeom prst="ellipse">
            <a:avLst/>
          </a:prstGeom>
          <a:solidFill>
            <a:schemeClr val="accent1">
              <a:lumMod val="75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左矢印 22">
            <a:extLst>
              <a:ext uri="{FF2B5EF4-FFF2-40B4-BE49-F238E27FC236}">
                <a16:creationId xmlns:a16="http://schemas.microsoft.com/office/drawing/2014/main" id="{D419AC80-F4A7-FB0E-FD6A-0F550A976E1D}"/>
              </a:ext>
            </a:extLst>
          </p:cNvPr>
          <p:cNvSpPr/>
          <p:nvPr/>
        </p:nvSpPr>
        <p:spPr>
          <a:xfrm rot="18940776">
            <a:off x="3398962" y="2884726"/>
            <a:ext cx="581090" cy="310167"/>
          </a:xfrm>
          <a:prstGeom prst="leftArrow">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4" name="左矢印 23">
            <a:extLst>
              <a:ext uri="{FF2B5EF4-FFF2-40B4-BE49-F238E27FC236}">
                <a16:creationId xmlns:a16="http://schemas.microsoft.com/office/drawing/2014/main" id="{8F77DDCE-F1B1-898C-82DB-A0115F166F8C}"/>
              </a:ext>
            </a:extLst>
          </p:cNvPr>
          <p:cNvSpPr/>
          <p:nvPr/>
        </p:nvSpPr>
        <p:spPr>
          <a:xfrm rot="13558729">
            <a:off x="5170414" y="2875087"/>
            <a:ext cx="555479" cy="324467"/>
          </a:xfrm>
          <a:prstGeom prst="leftArrow">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5" name="右矢印 24">
            <a:extLst>
              <a:ext uri="{FF2B5EF4-FFF2-40B4-BE49-F238E27FC236}">
                <a16:creationId xmlns:a16="http://schemas.microsoft.com/office/drawing/2014/main" id="{521E6FD8-EC54-76AF-A6C4-0DFDCFD39B7C}"/>
              </a:ext>
            </a:extLst>
          </p:cNvPr>
          <p:cNvSpPr/>
          <p:nvPr/>
        </p:nvSpPr>
        <p:spPr>
          <a:xfrm>
            <a:off x="3877428" y="3859085"/>
            <a:ext cx="1385453" cy="332589"/>
          </a:xfrm>
          <a:prstGeom prst="rightArrow">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146F197-644C-1EF5-4D5C-82F50E89C89B}"/>
                  </a:ext>
                </a:extLst>
              </p:cNvPr>
              <p:cNvSpPr txBox="1"/>
              <p:nvPr/>
            </p:nvSpPr>
            <p:spPr>
              <a:xfrm>
                <a:off x="729013" y="1946900"/>
                <a:ext cx="2798284" cy="935647"/>
              </a:xfrm>
              <a:prstGeom prst="roundRect">
                <a:avLst/>
              </a:prstGeom>
              <a:noFill/>
              <a:ln w="38100">
                <a:solidFill>
                  <a:schemeClr val="accent6">
                    <a:lumMod val="7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sz="1600" i="1" smtClean="0">
                          <a:latin typeface="Cambria Math" panose="02040503050406030204" pitchFamily="18" charset="0"/>
                        </a:rPr>
                        <m:t>Δ</m:t>
                      </m:r>
                      <m:sSubSup>
                        <m:sSubSupPr>
                          <m:ctrlPr>
                            <a:rPr lang="en-US" altLang="ja-JP" sz="1600" b="0" i="1" smtClean="0">
                              <a:latin typeface="Cambria Math" panose="02040503050406030204" pitchFamily="18" charset="0"/>
                            </a:rPr>
                          </m:ctrlPr>
                        </m:sSubSupPr>
                        <m:e>
                          <m:r>
                            <a:rPr lang="en-US" altLang="ja-JP" sz="1600" i="1">
                              <a:latin typeface="Cambria Math" panose="02040503050406030204" pitchFamily="18" charset="0"/>
                            </a:rPr>
                            <m:t>𝐺</m:t>
                          </m:r>
                        </m:e>
                        <m:sub>
                          <m:r>
                            <m:rPr>
                              <m:sty m:val="p"/>
                            </m:rPr>
                            <a:rPr lang="en-US" altLang="ja-JP" sz="1600" i="1">
                              <a:latin typeface="Cambria Math" panose="02040503050406030204" pitchFamily="18" charset="0"/>
                            </a:rPr>
                            <m:t>sol</m:t>
                          </m:r>
                        </m:sub>
                        <m:sup>
                          <m:r>
                            <m:rPr>
                              <m:sty m:val="p"/>
                            </m:rPr>
                            <a:rPr lang="en-US" altLang="ja-JP" sz="1600" b="0" i="0" smtClean="0">
                              <a:latin typeface="Cambria Math" panose="02040503050406030204" pitchFamily="18" charset="0"/>
                            </a:rPr>
                            <m:t>water</m:t>
                          </m:r>
                        </m:sup>
                      </m:sSubSup>
                    </m:oMath>
                  </m:oMathPara>
                </a14:m>
                <a:endParaRPr lang="en-US" altLang="ja-JP" sz="1600" dirty="0">
                  <a:latin typeface="Hiragino Kaku Gothic Pro W3" panose="020B0300000000000000" pitchFamily="34" charset="-128"/>
                  <a:ea typeface="Hiragino Kaku Gothic Pro W3" panose="020B0300000000000000" pitchFamily="34" charset="-128"/>
                </a:endParaRPr>
              </a:p>
              <a:p>
                <a:pPr algn="ctr"/>
                <a:r>
                  <a:rPr lang="ja-JP" altLang="en-US" sz="1600">
                    <a:latin typeface="Hiragino Kaku Gothic Pro W3" panose="020B0300000000000000" pitchFamily="34" charset="-128"/>
                    <a:ea typeface="Hiragino Kaku Gothic Pro W3" panose="020B0300000000000000" pitchFamily="34" charset="-128"/>
                  </a:rPr>
                  <a:t>純水溶媒系</a:t>
                </a:r>
                <a:endParaRPr lang="en-US" altLang="ja-JP" sz="1600" dirty="0">
                  <a:latin typeface="Hiragino Kaku Gothic Pro W3" panose="020B0300000000000000" pitchFamily="34" charset="-128"/>
                  <a:ea typeface="Hiragino Kaku Gothic Pro W3" panose="020B0300000000000000" pitchFamily="34" charset="-128"/>
                </a:endParaRPr>
              </a:p>
              <a:p>
                <a:pPr algn="ctr"/>
                <a:r>
                  <a:rPr lang="ja-JP" altLang="en-US" sz="1600">
                    <a:latin typeface="Hiragino Kaku Gothic Pro W3" panose="020B0300000000000000" pitchFamily="34" charset="-128"/>
                    <a:ea typeface="Hiragino Kaku Gothic Pro W3" panose="020B0300000000000000" pitchFamily="34" charset="-128"/>
                  </a:rPr>
                  <a:t>溶媒和自由エネルギー</a:t>
                </a:r>
                <a:endParaRPr lang="en-US" altLang="ja-JP" sz="1600" dirty="0">
                  <a:latin typeface="Hiragino Kaku Gothic Pro W3" panose="020B0300000000000000" pitchFamily="34" charset="-128"/>
                  <a:ea typeface="Hiragino Kaku Gothic Pro W3" panose="020B0300000000000000" pitchFamily="34" charset="-128"/>
                </a:endParaRPr>
              </a:p>
            </p:txBody>
          </p:sp>
        </mc:Choice>
        <mc:Fallback xmlns="">
          <p:sp>
            <p:nvSpPr>
              <p:cNvPr id="30" name="テキスト ボックス 29">
                <a:extLst>
                  <a:ext uri="{FF2B5EF4-FFF2-40B4-BE49-F238E27FC236}">
                    <a16:creationId xmlns:a16="http://schemas.microsoft.com/office/drawing/2014/main" id="{C146F197-644C-1EF5-4D5C-82F50E89C89B}"/>
                  </a:ext>
                </a:extLst>
              </p:cNvPr>
              <p:cNvSpPr txBox="1">
                <a:spLocks noRot="1" noChangeAspect="1" noMove="1" noResize="1" noEditPoints="1" noAdjustHandles="1" noChangeArrowheads="1" noChangeShapeType="1" noTextEdit="1"/>
              </p:cNvSpPr>
              <p:nvPr/>
            </p:nvSpPr>
            <p:spPr>
              <a:xfrm>
                <a:off x="729013" y="1946900"/>
                <a:ext cx="2798284" cy="935647"/>
              </a:xfrm>
              <a:prstGeom prst="roundRect">
                <a:avLst/>
              </a:prstGeom>
              <a:blipFill>
                <a:blip r:embed="rId3"/>
                <a:stretch>
                  <a:fillRect b="-1282"/>
                </a:stretch>
              </a:blipFill>
              <a:ln w="38100">
                <a:solidFill>
                  <a:schemeClr val="accent6">
                    <a:lumMod val="7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CED433A-02D2-A580-E221-55F40E2717FE}"/>
                  </a:ext>
                </a:extLst>
              </p:cNvPr>
              <p:cNvSpPr txBox="1"/>
              <p:nvPr/>
            </p:nvSpPr>
            <p:spPr>
              <a:xfrm>
                <a:off x="5665968" y="1896526"/>
                <a:ext cx="2798284" cy="988356"/>
              </a:xfrm>
              <a:prstGeom prst="roundRect">
                <a:avLst/>
              </a:prstGeom>
              <a:noFill/>
              <a:ln w="38100">
                <a:solidFill>
                  <a:schemeClr val="accent6">
                    <a:lumMod val="7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rPr>
                        <m:t>Δ</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𝐺</m:t>
                          </m:r>
                        </m:e>
                        <m:sub>
                          <m:r>
                            <m:rPr>
                              <m:nor/>
                            </m:rPr>
                            <a:rPr lang="en-US" altLang="ja-JP" sz="1600">
                              <a:latin typeface="Cambria Math" panose="02040503050406030204" pitchFamily="18" charset="0"/>
                              <a:ea typeface="Cambria Math" panose="02040503050406030204" pitchFamily="18" charset="0"/>
                            </a:rPr>
                            <m:t>sol</m:t>
                          </m:r>
                        </m:sub>
                        <m:sup>
                          <m:r>
                            <m:rPr>
                              <m:sty m:val="p"/>
                            </m:rPr>
                            <a:rPr lang="en-US" altLang="ja-JP" sz="1600">
                              <a:latin typeface="Cambria Math" panose="02040503050406030204" pitchFamily="18" charset="0"/>
                            </a:rPr>
                            <m:t>mix</m:t>
                          </m:r>
                        </m:sup>
                      </m:sSubSup>
                    </m:oMath>
                  </m:oMathPara>
                </a14:m>
                <a:endParaRPr lang="en-US" altLang="ja-JP" sz="1600" dirty="0">
                  <a:latin typeface="Hiragino Kaku Gothic Pro W3" panose="020B0300000000000000" pitchFamily="34" charset="-128"/>
                  <a:ea typeface="Hiragino Kaku Gothic Pro W3" panose="020B0300000000000000" pitchFamily="34" charset="-128"/>
                </a:endParaRPr>
              </a:p>
              <a:p>
                <a:pPr algn="ctr"/>
                <a:r>
                  <a:rPr lang="ja-JP" altLang="en-US" sz="1600">
                    <a:latin typeface="Hiragino Kaku Gothic Pro W3" panose="020B0300000000000000" pitchFamily="34" charset="-128"/>
                    <a:ea typeface="Hiragino Kaku Gothic Pro W3" panose="020B0300000000000000" pitchFamily="34" charset="-128"/>
                  </a:rPr>
                  <a:t>水</a:t>
                </a:r>
                <a:r>
                  <a:rPr lang="en-US" altLang="ja-JP" sz="1600" dirty="0">
                    <a:latin typeface="Hiragino Kaku Gothic Pro W3" panose="020B0300000000000000" pitchFamily="34" charset="-128"/>
                    <a:ea typeface="Hiragino Kaku Gothic Pro W3" panose="020B0300000000000000" pitchFamily="34" charset="-128"/>
                  </a:rPr>
                  <a:t>–</a:t>
                </a:r>
                <a:r>
                  <a:rPr lang="ja-JP" altLang="en-US" sz="1600">
                    <a:latin typeface="Hiragino Kaku Gothic Pro W3" panose="020B0300000000000000" pitchFamily="34" charset="-128"/>
                    <a:ea typeface="Hiragino Kaku Gothic Pro W3" panose="020B0300000000000000" pitchFamily="34" charset="-128"/>
                  </a:rPr>
                  <a:t>イオン共溶媒系</a:t>
                </a:r>
                <a:endParaRPr lang="en-US" altLang="ja-JP" sz="1600" dirty="0">
                  <a:latin typeface="Hiragino Kaku Gothic Pro W3" panose="020B0300000000000000" pitchFamily="34" charset="-128"/>
                  <a:ea typeface="Hiragino Kaku Gothic Pro W3" panose="020B0300000000000000" pitchFamily="34" charset="-128"/>
                </a:endParaRPr>
              </a:p>
              <a:p>
                <a:pPr algn="ctr"/>
                <a:r>
                  <a:rPr lang="ja-JP" altLang="en-US" sz="1600">
                    <a:latin typeface="Hiragino Kaku Gothic Pro W3" panose="020B0300000000000000" pitchFamily="34" charset="-128"/>
                    <a:ea typeface="Hiragino Kaku Gothic Pro W3" panose="020B0300000000000000" pitchFamily="34" charset="-128"/>
                  </a:rPr>
                  <a:t>溶媒和自由エネルギー</a:t>
                </a:r>
                <a:endParaRPr lang="en-US" altLang="ja-JP" sz="1600" dirty="0">
                  <a:latin typeface="Hiragino Kaku Gothic Pro W3" panose="020B0300000000000000" pitchFamily="34" charset="-128"/>
                  <a:ea typeface="Hiragino Kaku Gothic Pro W3" panose="020B0300000000000000" pitchFamily="34" charset="-128"/>
                </a:endParaRPr>
              </a:p>
            </p:txBody>
          </p:sp>
        </mc:Choice>
        <mc:Fallback xmlns="">
          <p:sp>
            <p:nvSpPr>
              <p:cNvPr id="31" name="テキスト ボックス 30">
                <a:extLst>
                  <a:ext uri="{FF2B5EF4-FFF2-40B4-BE49-F238E27FC236}">
                    <a16:creationId xmlns:a16="http://schemas.microsoft.com/office/drawing/2014/main" id="{DCED433A-02D2-A580-E221-55F40E2717FE}"/>
                  </a:ext>
                </a:extLst>
              </p:cNvPr>
              <p:cNvSpPr txBox="1">
                <a:spLocks noRot="1" noChangeAspect="1" noMove="1" noResize="1" noEditPoints="1" noAdjustHandles="1" noChangeArrowheads="1" noChangeShapeType="1" noTextEdit="1"/>
              </p:cNvSpPr>
              <p:nvPr/>
            </p:nvSpPr>
            <p:spPr>
              <a:xfrm>
                <a:off x="5665968" y="1896526"/>
                <a:ext cx="2798284" cy="988356"/>
              </a:xfrm>
              <a:prstGeom prst="roundRect">
                <a:avLst/>
              </a:prstGeom>
              <a:blipFill>
                <a:blip r:embed="rId4"/>
                <a:stretch>
                  <a:fillRect b="-1220"/>
                </a:stretch>
              </a:blipFill>
              <a:ln w="38100">
                <a:solidFill>
                  <a:schemeClr val="accent6">
                    <a:lumMod val="75000"/>
                  </a:schemeClr>
                </a:solidFill>
              </a:ln>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FB7A080F-4EC6-D53F-22EF-9C93943A1E31}"/>
              </a:ext>
            </a:extLst>
          </p:cNvPr>
          <p:cNvSpPr txBox="1"/>
          <p:nvPr/>
        </p:nvSpPr>
        <p:spPr>
          <a:xfrm>
            <a:off x="6785023" y="4686233"/>
            <a:ext cx="2040321" cy="564428"/>
          </a:xfrm>
          <a:custGeom>
            <a:avLst/>
            <a:gdLst>
              <a:gd name="connsiteX0" fmla="*/ 262077 w 1944877"/>
              <a:gd name="connsiteY0" fmla="*/ 0 h 646986"/>
              <a:gd name="connsiteX1" fmla="*/ 1837044 w 1944877"/>
              <a:gd name="connsiteY1" fmla="*/ 0 h 646986"/>
              <a:gd name="connsiteX2" fmla="*/ 1944877 w 1944877"/>
              <a:gd name="connsiteY2" fmla="*/ 107833 h 646986"/>
              <a:gd name="connsiteX3" fmla="*/ 1944877 w 1944877"/>
              <a:gd name="connsiteY3" fmla="*/ 539153 h 646986"/>
              <a:gd name="connsiteX4" fmla="*/ 1837044 w 1944877"/>
              <a:gd name="connsiteY4" fmla="*/ 646986 h 646986"/>
              <a:gd name="connsiteX5" fmla="*/ 262077 w 1944877"/>
              <a:gd name="connsiteY5" fmla="*/ 646986 h 646986"/>
              <a:gd name="connsiteX6" fmla="*/ 154244 w 1944877"/>
              <a:gd name="connsiteY6" fmla="*/ 539153 h 646986"/>
              <a:gd name="connsiteX7" fmla="*/ 154244 w 1944877"/>
              <a:gd name="connsiteY7" fmla="*/ 368142 h 646986"/>
              <a:gd name="connsiteX8" fmla="*/ 0 w 1944877"/>
              <a:gd name="connsiteY8" fmla="*/ 323492 h 646986"/>
              <a:gd name="connsiteX9" fmla="*/ 154244 w 1944877"/>
              <a:gd name="connsiteY9" fmla="*/ 278843 h 646986"/>
              <a:gd name="connsiteX10" fmla="*/ 154244 w 1944877"/>
              <a:gd name="connsiteY10" fmla="*/ 107833 h 646986"/>
              <a:gd name="connsiteX11" fmla="*/ 262077 w 1944877"/>
              <a:gd name="connsiteY11" fmla="*/ 0 h 646986"/>
              <a:gd name="connsiteX0" fmla="*/ 262077 w 1944877"/>
              <a:gd name="connsiteY0" fmla="*/ 0 h 646986"/>
              <a:gd name="connsiteX1" fmla="*/ 1837044 w 1944877"/>
              <a:gd name="connsiteY1" fmla="*/ 0 h 646986"/>
              <a:gd name="connsiteX2" fmla="*/ 1944877 w 1944877"/>
              <a:gd name="connsiteY2" fmla="*/ 107833 h 646986"/>
              <a:gd name="connsiteX3" fmla="*/ 1944877 w 1944877"/>
              <a:gd name="connsiteY3" fmla="*/ 539153 h 646986"/>
              <a:gd name="connsiteX4" fmla="*/ 1837044 w 1944877"/>
              <a:gd name="connsiteY4" fmla="*/ 646986 h 646986"/>
              <a:gd name="connsiteX5" fmla="*/ 262077 w 1944877"/>
              <a:gd name="connsiteY5" fmla="*/ 646986 h 646986"/>
              <a:gd name="connsiteX6" fmla="*/ 154244 w 1944877"/>
              <a:gd name="connsiteY6" fmla="*/ 539153 h 646986"/>
              <a:gd name="connsiteX7" fmla="*/ 154244 w 1944877"/>
              <a:gd name="connsiteY7" fmla="*/ 368142 h 646986"/>
              <a:gd name="connsiteX8" fmla="*/ 0 w 1944877"/>
              <a:gd name="connsiteY8" fmla="*/ 91672 h 646986"/>
              <a:gd name="connsiteX9" fmla="*/ 154244 w 1944877"/>
              <a:gd name="connsiteY9" fmla="*/ 278843 h 646986"/>
              <a:gd name="connsiteX10" fmla="*/ 154244 w 1944877"/>
              <a:gd name="connsiteY10" fmla="*/ 107833 h 646986"/>
              <a:gd name="connsiteX11" fmla="*/ 262077 w 1944877"/>
              <a:gd name="connsiteY11" fmla="*/ 0 h 64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4877" h="646986">
                <a:moveTo>
                  <a:pt x="262077" y="0"/>
                </a:moveTo>
                <a:lnTo>
                  <a:pt x="1837044" y="0"/>
                </a:lnTo>
                <a:cubicBezTo>
                  <a:pt x="1896599" y="0"/>
                  <a:pt x="1944877" y="48278"/>
                  <a:pt x="1944877" y="107833"/>
                </a:cubicBezTo>
                <a:lnTo>
                  <a:pt x="1944877" y="539153"/>
                </a:lnTo>
                <a:cubicBezTo>
                  <a:pt x="1944877" y="598708"/>
                  <a:pt x="1896599" y="646986"/>
                  <a:pt x="1837044" y="646986"/>
                </a:cubicBezTo>
                <a:lnTo>
                  <a:pt x="262077" y="646986"/>
                </a:lnTo>
                <a:cubicBezTo>
                  <a:pt x="202522" y="646986"/>
                  <a:pt x="154244" y="598708"/>
                  <a:pt x="154244" y="539153"/>
                </a:cubicBezTo>
                <a:lnTo>
                  <a:pt x="154244" y="368142"/>
                </a:lnTo>
                <a:lnTo>
                  <a:pt x="0" y="91672"/>
                </a:lnTo>
                <a:lnTo>
                  <a:pt x="154244" y="278843"/>
                </a:lnTo>
                <a:lnTo>
                  <a:pt x="154244" y="107833"/>
                </a:lnTo>
                <a:cubicBezTo>
                  <a:pt x="154244" y="48278"/>
                  <a:pt x="202522" y="0"/>
                  <a:pt x="262077" y="0"/>
                </a:cubicBezTo>
                <a:close/>
              </a:path>
            </a:pathLst>
          </a:custGeom>
          <a:solidFill>
            <a:schemeClr val="bg1"/>
          </a:solidFill>
          <a:ln w="28575">
            <a:solidFill>
              <a:schemeClr val="accent2">
                <a:lumMod val="60000"/>
                <a:lumOff val="40000"/>
              </a:schemeClr>
            </a:solidFill>
          </a:ln>
        </p:spPr>
        <p:txBody>
          <a:bodyPr wrap="square" rtlCol="0">
            <a:noAutofit/>
          </a:bodyPr>
          <a:lstStyle/>
          <a:p>
            <a:pPr algn="ctr"/>
            <a:r>
              <a:rPr kumimoji="1" lang="ja-JP" altLang="en-US" sz="1600">
                <a:latin typeface="Hiragino Kaku Gothic Pro W3" panose="020B0300000000000000" pitchFamily="34" charset="-128"/>
                <a:ea typeface="Hiragino Kaku Gothic Pro W3" panose="020B0300000000000000" pitchFamily="34" charset="-128"/>
              </a:rPr>
              <a:t>  カチオン</a:t>
            </a:r>
            <a:endParaRPr kumimoji="1" lang="en-US" altLang="ja-JP" sz="1600" dirty="0">
              <a:latin typeface="Hiragino Kaku Gothic Pro W3" panose="020B0300000000000000" pitchFamily="34" charset="-128"/>
              <a:ea typeface="Hiragino Kaku Gothic Pro W3" panose="020B0300000000000000" pitchFamily="34" charset="-128"/>
            </a:endParaRPr>
          </a:p>
          <a:p>
            <a:pPr algn="ctr"/>
            <a:r>
              <a:rPr kumimoji="1" lang="en-US" altLang="ja-JP" sz="16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 </a:t>
            </a:r>
            <a:r>
              <a:rPr kumimoji="1" lang="en-US" altLang="ja-JP" sz="1600" dirty="0">
                <a:latin typeface="Hiragino Kaku Gothic Pro W3" panose="020B0300000000000000" pitchFamily="34" charset="-128"/>
                <a:ea typeface="Hiragino Kaku Gothic Pro W3" panose="020B0300000000000000" pitchFamily="34" charset="-128"/>
              </a:rPr>
              <a:t>Na</a:t>
            </a:r>
            <a:r>
              <a:rPr kumimoji="1" lang="en-US" altLang="ja-JP" sz="1600" baseline="30000" dirty="0">
                <a:latin typeface="Hiragino Kaku Gothic Pro W3" panose="020B0300000000000000" pitchFamily="34" charset="-128"/>
                <a:ea typeface="Hiragino Kaku Gothic Pro W3" panose="020B0300000000000000" pitchFamily="34" charset="-128"/>
              </a:rPr>
              <a:t>+</a:t>
            </a:r>
            <a:r>
              <a:rPr kumimoji="1" lang="en-US" altLang="ja-JP" sz="16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 </a:t>
            </a:r>
            <a:r>
              <a:rPr kumimoji="1" lang="en-US" altLang="ja-JP" sz="1600" dirty="0">
                <a:latin typeface="Hiragino Kaku Gothic Pro W3" panose="020B0300000000000000" pitchFamily="34" charset="-128"/>
                <a:ea typeface="Hiragino Kaku Gothic Pro W3" panose="020B0300000000000000" pitchFamily="34" charset="-128"/>
              </a:rPr>
              <a:t>K</a:t>
            </a:r>
            <a:r>
              <a:rPr kumimoji="1" lang="en-US" altLang="ja-JP" sz="1600" baseline="300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 </a:t>
            </a:r>
            <a:r>
              <a:rPr kumimoji="1" lang="en-US" altLang="ja-JP" sz="1600" dirty="0">
                <a:latin typeface="Hiragino Kaku Gothic Pro W3" panose="020B0300000000000000" pitchFamily="34" charset="-128"/>
                <a:ea typeface="Hiragino Kaku Gothic Pro W3" panose="020B0300000000000000" pitchFamily="34" charset="-128"/>
              </a:rPr>
              <a:t>Rb</a:t>
            </a:r>
            <a:r>
              <a:rPr kumimoji="1" lang="en-US" altLang="ja-JP" sz="1600" baseline="30000" dirty="0">
                <a:latin typeface="Hiragino Kaku Gothic Pro W3" panose="020B0300000000000000" pitchFamily="34" charset="-128"/>
                <a:ea typeface="Hiragino Kaku Gothic Pro W3" panose="020B0300000000000000" pitchFamily="34" charset="-128"/>
              </a:rPr>
              <a:t>+</a:t>
            </a:r>
            <a:r>
              <a:rPr kumimoji="1" lang="en-US" altLang="ja-JP" sz="1600" dirty="0">
                <a:latin typeface="Hiragino Kaku Gothic Pro W3" panose="020B0300000000000000" pitchFamily="34" charset="-128"/>
                <a:ea typeface="Hiragino Kaku Gothic Pro W3" panose="020B0300000000000000" pitchFamily="34" charset="-128"/>
              </a:rPr>
              <a:t> Cs</a:t>
            </a:r>
            <a:r>
              <a:rPr kumimoji="1" lang="en-US" altLang="ja-JP" sz="1600" baseline="30000" dirty="0">
                <a:latin typeface="Hiragino Kaku Gothic Pro W3" panose="020B0300000000000000" pitchFamily="34" charset="-128"/>
                <a:ea typeface="Hiragino Kaku Gothic Pro W3" panose="020B0300000000000000" pitchFamily="34" charset="-128"/>
              </a:rPr>
              <a:t>+</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64" name="テキスト ボックス 63">
            <a:extLst>
              <a:ext uri="{FF2B5EF4-FFF2-40B4-BE49-F238E27FC236}">
                <a16:creationId xmlns:a16="http://schemas.microsoft.com/office/drawing/2014/main" id="{1B59EA94-D70D-F194-27F2-9D29BA441265}"/>
              </a:ext>
            </a:extLst>
          </p:cNvPr>
          <p:cNvSpPr txBox="1"/>
          <p:nvPr/>
        </p:nvSpPr>
        <p:spPr>
          <a:xfrm>
            <a:off x="7218185" y="3626884"/>
            <a:ext cx="1484348" cy="564790"/>
          </a:xfrm>
          <a:custGeom>
            <a:avLst/>
            <a:gdLst>
              <a:gd name="connsiteX0" fmla="*/ 209473 w 1152093"/>
              <a:gd name="connsiteY0" fmla="*/ 0 h 429627"/>
              <a:gd name="connsiteX1" fmla="*/ 1080487 w 1152093"/>
              <a:gd name="connsiteY1" fmla="*/ 0 h 429627"/>
              <a:gd name="connsiteX2" fmla="*/ 1152093 w 1152093"/>
              <a:gd name="connsiteY2" fmla="*/ 71606 h 429627"/>
              <a:gd name="connsiteX3" fmla="*/ 1152093 w 1152093"/>
              <a:gd name="connsiteY3" fmla="*/ 358021 h 429627"/>
              <a:gd name="connsiteX4" fmla="*/ 1080487 w 1152093"/>
              <a:gd name="connsiteY4" fmla="*/ 429627 h 429627"/>
              <a:gd name="connsiteX5" fmla="*/ 209473 w 1152093"/>
              <a:gd name="connsiteY5" fmla="*/ 429627 h 429627"/>
              <a:gd name="connsiteX6" fmla="*/ 137867 w 1152093"/>
              <a:gd name="connsiteY6" fmla="*/ 358021 h 429627"/>
              <a:gd name="connsiteX7" fmla="*/ 137867 w 1152093"/>
              <a:gd name="connsiteY7" fmla="*/ 220656 h 429627"/>
              <a:gd name="connsiteX8" fmla="*/ 0 w 1152093"/>
              <a:gd name="connsiteY8" fmla="*/ 234072 h 429627"/>
              <a:gd name="connsiteX9" fmla="*/ 137867 w 1152093"/>
              <a:gd name="connsiteY9" fmla="*/ 124184 h 429627"/>
              <a:gd name="connsiteX10" fmla="*/ 137867 w 1152093"/>
              <a:gd name="connsiteY10" fmla="*/ 71606 h 429627"/>
              <a:gd name="connsiteX11" fmla="*/ 209473 w 1152093"/>
              <a:gd name="connsiteY11" fmla="*/ 0 h 42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2093" h="429627">
                <a:moveTo>
                  <a:pt x="209473" y="0"/>
                </a:moveTo>
                <a:lnTo>
                  <a:pt x="1080487" y="0"/>
                </a:lnTo>
                <a:cubicBezTo>
                  <a:pt x="1120034" y="0"/>
                  <a:pt x="1152093" y="32059"/>
                  <a:pt x="1152093" y="71606"/>
                </a:cubicBezTo>
                <a:lnTo>
                  <a:pt x="1152093" y="358021"/>
                </a:lnTo>
                <a:cubicBezTo>
                  <a:pt x="1152093" y="397568"/>
                  <a:pt x="1120034" y="429627"/>
                  <a:pt x="1080487" y="429627"/>
                </a:cubicBezTo>
                <a:lnTo>
                  <a:pt x="209473" y="429627"/>
                </a:lnTo>
                <a:cubicBezTo>
                  <a:pt x="169926" y="429627"/>
                  <a:pt x="137867" y="397568"/>
                  <a:pt x="137867" y="358021"/>
                </a:cubicBezTo>
                <a:lnTo>
                  <a:pt x="137867" y="220656"/>
                </a:lnTo>
                <a:lnTo>
                  <a:pt x="0" y="234072"/>
                </a:lnTo>
                <a:lnTo>
                  <a:pt x="137867" y="124184"/>
                </a:lnTo>
                <a:lnTo>
                  <a:pt x="137867" y="71606"/>
                </a:lnTo>
                <a:cubicBezTo>
                  <a:pt x="137867" y="32059"/>
                  <a:pt x="169926" y="0"/>
                  <a:pt x="209473" y="0"/>
                </a:cubicBezTo>
                <a:close/>
              </a:path>
            </a:pathLst>
          </a:custGeom>
          <a:solidFill>
            <a:schemeClr val="bg1"/>
          </a:solidFill>
          <a:ln w="28575">
            <a:solidFill>
              <a:schemeClr val="accent1">
                <a:lumMod val="60000"/>
                <a:lumOff val="40000"/>
              </a:schemeClr>
            </a:solidFill>
          </a:ln>
        </p:spPr>
        <p:txBody>
          <a:bodyPr wrap="square" rtlCol="0">
            <a:noAutofit/>
          </a:bodyPr>
          <a:lstStyle/>
          <a:p>
            <a:pPr algn="ctr"/>
            <a:r>
              <a:rPr kumimoji="1" lang="en-US" altLang="ja-JP" sz="16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アニオン</a:t>
            </a:r>
            <a:endParaRPr kumimoji="1" lang="en-US" altLang="ja-JP" sz="1600" dirty="0">
              <a:latin typeface="Hiragino Kaku Gothic Pro W3" panose="020B0300000000000000" pitchFamily="34" charset="-128"/>
              <a:ea typeface="Hiragino Kaku Gothic Pro W3" panose="020B0300000000000000" pitchFamily="34" charset="-128"/>
            </a:endParaRPr>
          </a:p>
          <a:p>
            <a:pPr algn="ctr"/>
            <a:r>
              <a:rPr kumimoji="1" lang="en-US" altLang="ja-JP" sz="1600" dirty="0">
                <a:latin typeface="Hiragino Kaku Gothic Pro W3" panose="020B0300000000000000" pitchFamily="34" charset="-128"/>
                <a:ea typeface="Hiragino Kaku Gothic Pro W3" panose="020B0300000000000000" pitchFamily="34" charset="-128"/>
              </a:rPr>
              <a:t>  F</a:t>
            </a:r>
            <a:r>
              <a:rPr kumimoji="1" lang="en-US" altLang="ja-JP" sz="1600" baseline="30000" dirty="0">
                <a:latin typeface="Hiragino Kaku Gothic Pro W3" panose="020B0300000000000000" pitchFamily="34" charset="-128"/>
                <a:ea typeface="Hiragino Kaku Gothic Pro W3" panose="020B0300000000000000" pitchFamily="34" charset="-128"/>
              </a:rPr>
              <a:t>-</a:t>
            </a:r>
            <a:r>
              <a:rPr kumimoji="1" lang="en-US" altLang="ja-JP" sz="1600" dirty="0">
                <a:latin typeface="Hiragino Kaku Gothic Pro W3" panose="020B0300000000000000" pitchFamily="34" charset="-128"/>
                <a:ea typeface="Hiragino Kaku Gothic Pro W3" panose="020B0300000000000000" pitchFamily="34" charset="-128"/>
              </a:rPr>
              <a:t>  Cl</a:t>
            </a:r>
            <a:r>
              <a:rPr kumimoji="1" lang="en-US" altLang="ja-JP" sz="1600" baseline="30000" dirty="0">
                <a:latin typeface="Hiragino Kaku Gothic Pro W3" panose="020B0300000000000000" pitchFamily="34" charset="-128"/>
                <a:ea typeface="Hiragino Kaku Gothic Pro W3" panose="020B0300000000000000" pitchFamily="34" charset="-128"/>
              </a:rPr>
              <a:t>-</a:t>
            </a:r>
            <a:r>
              <a:rPr kumimoji="1" lang="en-US" altLang="ja-JP" sz="1600" dirty="0">
                <a:latin typeface="Hiragino Kaku Gothic Pro W3" panose="020B0300000000000000" pitchFamily="34" charset="-128"/>
                <a:ea typeface="Hiragino Kaku Gothic Pro W3" panose="020B0300000000000000" pitchFamily="34" charset="-128"/>
              </a:rPr>
              <a:t>  I</a:t>
            </a:r>
            <a:r>
              <a:rPr kumimoji="1" lang="en-US" altLang="ja-JP" sz="1600" baseline="30000" dirty="0">
                <a:latin typeface="Hiragino Kaku Gothic Pro W3" panose="020B0300000000000000" pitchFamily="34" charset="-128"/>
                <a:ea typeface="Hiragino Kaku Gothic Pro W3" panose="020B0300000000000000" pitchFamily="34" charset="-128"/>
              </a:rPr>
              <a:t>-</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33" name="テキスト ボックス 32">
            <a:extLst>
              <a:ext uri="{FF2B5EF4-FFF2-40B4-BE49-F238E27FC236}">
                <a16:creationId xmlns:a16="http://schemas.microsoft.com/office/drawing/2014/main" id="{230CBD96-1D83-A6D7-22A8-9A866F599A83}"/>
              </a:ext>
            </a:extLst>
          </p:cNvPr>
          <p:cNvSpPr txBox="1"/>
          <p:nvPr/>
        </p:nvSpPr>
        <p:spPr>
          <a:xfrm>
            <a:off x="4059814" y="884731"/>
            <a:ext cx="1020682" cy="276999"/>
          </a:xfrm>
          <a:prstGeom prst="rect">
            <a:avLst/>
          </a:prstGeom>
          <a:noFill/>
        </p:spPr>
        <p:txBody>
          <a:bodyPr wrap="square" rtlCol="0">
            <a:spAutoFit/>
          </a:bodyPr>
          <a:lstStyle/>
          <a:p>
            <a:pPr algn="ctr"/>
            <a:r>
              <a:rPr kumimoji="1" lang="ja-JP" altLang="en-US" sz="1200">
                <a:latin typeface="Hiragino Kaku Gothic Pro W3" panose="020B0300000000000000" pitchFamily="34" charset="-128"/>
                <a:ea typeface="Hiragino Kaku Gothic Pro W3" panose="020B0300000000000000" pitchFamily="34" charset="-128"/>
              </a:rPr>
              <a:t>孤立溶質系</a:t>
            </a:r>
          </a:p>
        </p:txBody>
      </p:sp>
      <p:sp>
        <p:nvSpPr>
          <p:cNvPr id="34" name="テキスト ボックス 33">
            <a:extLst>
              <a:ext uri="{FF2B5EF4-FFF2-40B4-BE49-F238E27FC236}">
                <a16:creationId xmlns:a16="http://schemas.microsoft.com/office/drawing/2014/main" id="{2ACF2185-7C0E-6EDB-418B-1A7335CEBBBF}"/>
              </a:ext>
            </a:extLst>
          </p:cNvPr>
          <p:cNvSpPr txBox="1"/>
          <p:nvPr/>
        </p:nvSpPr>
        <p:spPr>
          <a:xfrm>
            <a:off x="1918590" y="3059860"/>
            <a:ext cx="1364015" cy="276999"/>
          </a:xfrm>
          <a:prstGeom prst="rect">
            <a:avLst/>
          </a:prstGeom>
          <a:noFill/>
        </p:spPr>
        <p:txBody>
          <a:bodyPr wrap="square" rtlCol="0">
            <a:spAutoFit/>
          </a:bodyPr>
          <a:lstStyle/>
          <a:p>
            <a:pPr algn="ctr"/>
            <a:r>
              <a:rPr kumimoji="1" lang="ja-JP" altLang="en-US" sz="1200">
                <a:latin typeface="Hiragino Kaku Gothic Pro W3" panose="020B0300000000000000" pitchFamily="34" charset="-128"/>
                <a:ea typeface="Hiragino Kaku Gothic Pro W3" panose="020B0300000000000000" pitchFamily="34" charset="-128"/>
              </a:rPr>
              <a:t>純水溶媒 溶液系</a:t>
            </a:r>
          </a:p>
        </p:txBody>
      </p:sp>
      <p:sp>
        <p:nvSpPr>
          <p:cNvPr id="35" name="テキスト ボックス 34">
            <a:extLst>
              <a:ext uri="{FF2B5EF4-FFF2-40B4-BE49-F238E27FC236}">
                <a16:creationId xmlns:a16="http://schemas.microsoft.com/office/drawing/2014/main" id="{9FD7C4C3-8840-37A6-FFF1-30684C7307C6}"/>
              </a:ext>
            </a:extLst>
          </p:cNvPr>
          <p:cNvSpPr txBox="1"/>
          <p:nvPr/>
        </p:nvSpPr>
        <p:spPr>
          <a:xfrm>
            <a:off x="5287110" y="3082062"/>
            <a:ext cx="2557916" cy="276999"/>
          </a:xfrm>
          <a:prstGeom prst="rect">
            <a:avLst/>
          </a:prstGeom>
          <a:noFill/>
        </p:spPr>
        <p:txBody>
          <a:bodyPr wrap="square" rtlCol="0">
            <a:spAutoFit/>
          </a:bodyPr>
          <a:lstStyle/>
          <a:p>
            <a:pPr algn="ctr"/>
            <a:r>
              <a:rPr kumimoji="1" lang="ja-JP" altLang="en-US" sz="1200">
                <a:latin typeface="Hiragino Kaku Gothic Pro W3" panose="020B0300000000000000" pitchFamily="34" charset="-128"/>
                <a:ea typeface="Hiragino Kaku Gothic Pro W3" panose="020B0300000000000000" pitchFamily="34" charset="-128"/>
              </a:rPr>
              <a:t>共溶媒</a:t>
            </a:r>
            <a:r>
              <a:rPr kumimoji="1" lang="en-US" altLang="ja-JP" sz="1200" dirty="0">
                <a:latin typeface="Hiragino Kaku Gothic Pro W3" panose="020B0300000000000000" pitchFamily="34" charset="-128"/>
                <a:ea typeface="Hiragino Kaku Gothic Pro W3" panose="020B0300000000000000" pitchFamily="34" charset="-128"/>
              </a:rPr>
              <a:t>–</a:t>
            </a:r>
            <a:r>
              <a:rPr kumimoji="1" lang="ja-JP" altLang="en-US" sz="1200">
                <a:latin typeface="Hiragino Kaku Gothic Pro W3" panose="020B0300000000000000" pitchFamily="34" charset="-128"/>
                <a:ea typeface="Hiragino Kaku Gothic Pro W3" panose="020B0300000000000000" pitchFamily="34" charset="-128"/>
              </a:rPr>
              <a:t>水混合溶媒溶液系</a:t>
            </a:r>
          </a:p>
        </p:txBody>
      </p:sp>
      <p:pic>
        <p:nvPicPr>
          <p:cNvPr id="49" name="コンテンツ プレースホルダー 4">
            <a:extLst>
              <a:ext uri="{FF2B5EF4-FFF2-40B4-BE49-F238E27FC236}">
                <a16:creationId xmlns:a16="http://schemas.microsoft.com/office/drawing/2014/main" id="{D5554461-F529-A068-FD2D-0BB5B13AC7B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6158" b="83842" l="10000" r="90000"/>
                    </a14:imgEffect>
                  </a14:imgLayer>
                </a14:imgProps>
              </a:ext>
            </a:extLst>
          </a:blip>
          <a:srcRect t="7698" b="7698"/>
          <a:stretch/>
        </p:blipFill>
        <p:spPr>
          <a:xfrm>
            <a:off x="1998058" y="3512407"/>
            <a:ext cx="1238596" cy="1047914"/>
          </a:xfrm>
          <a:prstGeom prst="rect">
            <a:avLst/>
          </a:prstGeom>
        </p:spPr>
      </p:pic>
      <p:sp>
        <p:nvSpPr>
          <p:cNvPr id="50" name="正方形/長方形 49">
            <a:extLst>
              <a:ext uri="{FF2B5EF4-FFF2-40B4-BE49-F238E27FC236}">
                <a16:creationId xmlns:a16="http://schemas.microsoft.com/office/drawing/2014/main" id="{E3C6B8F6-F416-AA1A-95A8-6C79F6F2CBF4}"/>
              </a:ext>
            </a:extLst>
          </p:cNvPr>
          <p:cNvSpPr/>
          <p:nvPr/>
        </p:nvSpPr>
        <p:spPr>
          <a:xfrm>
            <a:off x="1799884" y="3309311"/>
            <a:ext cx="1601428" cy="1529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9" name="正方形/長方形 58">
            <a:extLst>
              <a:ext uri="{FF2B5EF4-FFF2-40B4-BE49-F238E27FC236}">
                <a16:creationId xmlns:a16="http://schemas.microsoft.com/office/drawing/2014/main" id="{86497975-3D14-C736-1DC0-10FAC8B1677A}"/>
              </a:ext>
            </a:extLst>
          </p:cNvPr>
          <p:cNvSpPr/>
          <p:nvPr/>
        </p:nvSpPr>
        <p:spPr>
          <a:xfrm>
            <a:off x="3771379" y="1130057"/>
            <a:ext cx="1601428" cy="1529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テキスト ボックス 44">
            <a:extLst>
              <a:ext uri="{FF2B5EF4-FFF2-40B4-BE49-F238E27FC236}">
                <a16:creationId xmlns:a16="http://schemas.microsoft.com/office/drawing/2014/main" id="{91A7E852-30BE-E5EA-171F-35D6EA849457}"/>
              </a:ext>
            </a:extLst>
          </p:cNvPr>
          <p:cNvSpPr txBox="1"/>
          <p:nvPr/>
        </p:nvSpPr>
        <p:spPr>
          <a:xfrm>
            <a:off x="4932177" y="1147469"/>
            <a:ext cx="1852845" cy="721431"/>
          </a:xfrm>
          <a:custGeom>
            <a:avLst/>
            <a:gdLst>
              <a:gd name="connsiteX0" fmla="*/ 494087 w 3775663"/>
              <a:gd name="connsiteY0" fmla="*/ 0 h 926924"/>
              <a:gd name="connsiteX1" fmla="*/ 3667830 w 3775663"/>
              <a:gd name="connsiteY1" fmla="*/ 0 h 926924"/>
              <a:gd name="connsiteX2" fmla="*/ 3775663 w 3775663"/>
              <a:gd name="connsiteY2" fmla="*/ 107833 h 926924"/>
              <a:gd name="connsiteX3" fmla="*/ 3775663 w 3775663"/>
              <a:gd name="connsiteY3" fmla="*/ 539153 h 926924"/>
              <a:gd name="connsiteX4" fmla="*/ 3667830 w 3775663"/>
              <a:gd name="connsiteY4" fmla="*/ 646986 h 926924"/>
              <a:gd name="connsiteX5" fmla="*/ 494087 w 3775663"/>
              <a:gd name="connsiteY5" fmla="*/ 646986 h 926924"/>
              <a:gd name="connsiteX6" fmla="*/ 459460 w 3775663"/>
              <a:gd name="connsiteY6" fmla="*/ 639995 h 926924"/>
              <a:gd name="connsiteX7" fmla="*/ 0 w 3775663"/>
              <a:gd name="connsiteY7" fmla="*/ 926924 h 926924"/>
              <a:gd name="connsiteX8" fmla="*/ 386115 w 3775663"/>
              <a:gd name="connsiteY8" fmla="*/ 348181 h 926924"/>
              <a:gd name="connsiteX9" fmla="*/ 386254 w 3775663"/>
              <a:gd name="connsiteY9" fmla="*/ 348323 h 926924"/>
              <a:gd name="connsiteX10" fmla="*/ 386254 w 3775663"/>
              <a:gd name="connsiteY10" fmla="*/ 107833 h 926924"/>
              <a:gd name="connsiteX11" fmla="*/ 494087 w 3775663"/>
              <a:gd name="connsiteY11" fmla="*/ 0 h 926924"/>
              <a:gd name="connsiteX0" fmla="*/ 1189083 w 4470659"/>
              <a:gd name="connsiteY0" fmla="*/ 0 h 843476"/>
              <a:gd name="connsiteX1" fmla="*/ 4362826 w 4470659"/>
              <a:gd name="connsiteY1" fmla="*/ 0 h 843476"/>
              <a:gd name="connsiteX2" fmla="*/ 4470659 w 4470659"/>
              <a:gd name="connsiteY2" fmla="*/ 107833 h 843476"/>
              <a:gd name="connsiteX3" fmla="*/ 4470659 w 4470659"/>
              <a:gd name="connsiteY3" fmla="*/ 539153 h 843476"/>
              <a:gd name="connsiteX4" fmla="*/ 4362826 w 4470659"/>
              <a:gd name="connsiteY4" fmla="*/ 646986 h 843476"/>
              <a:gd name="connsiteX5" fmla="*/ 1189083 w 4470659"/>
              <a:gd name="connsiteY5" fmla="*/ 646986 h 843476"/>
              <a:gd name="connsiteX6" fmla="*/ 1154456 w 4470659"/>
              <a:gd name="connsiteY6" fmla="*/ 639995 h 843476"/>
              <a:gd name="connsiteX7" fmla="*/ 0 w 4470659"/>
              <a:gd name="connsiteY7" fmla="*/ 843476 h 843476"/>
              <a:gd name="connsiteX8" fmla="*/ 1081111 w 4470659"/>
              <a:gd name="connsiteY8" fmla="*/ 348181 h 843476"/>
              <a:gd name="connsiteX9" fmla="*/ 1081250 w 4470659"/>
              <a:gd name="connsiteY9" fmla="*/ 348323 h 843476"/>
              <a:gd name="connsiteX10" fmla="*/ 1081250 w 4470659"/>
              <a:gd name="connsiteY10" fmla="*/ 107833 h 843476"/>
              <a:gd name="connsiteX11" fmla="*/ 1189083 w 4470659"/>
              <a:gd name="connsiteY11" fmla="*/ 0 h 84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0659" h="843476">
                <a:moveTo>
                  <a:pt x="1189083" y="0"/>
                </a:moveTo>
                <a:lnTo>
                  <a:pt x="4362826" y="0"/>
                </a:lnTo>
                <a:cubicBezTo>
                  <a:pt x="4422381" y="0"/>
                  <a:pt x="4470659" y="48278"/>
                  <a:pt x="4470659" y="107833"/>
                </a:cubicBezTo>
                <a:lnTo>
                  <a:pt x="4470659" y="539153"/>
                </a:lnTo>
                <a:cubicBezTo>
                  <a:pt x="4470659" y="598708"/>
                  <a:pt x="4422381" y="646986"/>
                  <a:pt x="4362826" y="646986"/>
                </a:cubicBezTo>
                <a:lnTo>
                  <a:pt x="1189083" y="646986"/>
                </a:lnTo>
                <a:lnTo>
                  <a:pt x="1154456" y="639995"/>
                </a:lnTo>
                <a:lnTo>
                  <a:pt x="0" y="843476"/>
                </a:lnTo>
                <a:lnTo>
                  <a:pt x="1081111" y="348181"/>
                </a:lnTo>
                <a:lnTo>
                  <a:pt x="1081250" y="348323"/>
                </a:lnTo>
                <a:lnTo>
                  <a:pt x="1081250" y="107833"/>
                </a:lnTo>
                <a:cubicBezTo>
                  <a:pt x="1081250" y="48278"/>
                  <a:pt x="1129528" y="0"/>
                  <a:pt x="1189083" y="0"/>
                </a:cubicBezTo>
                <a:close/>
              </a:path>
            </a:pathLst>
          </a:custGeom>
          <a:solidFill>
            <a:schemeClr val="bg1"/>
          </a:solidFill>
          <a:ln w="28575">
            <a:solidFill>
              <a:schemeClr val="accent6">
                <a:lumMod val="60000"/>
                <a:lumOff val="40000"/>
              </a:schemeClr>
            </a:solidFill>
          </a:ln>
        </p:spPr>
        <p:txBody>
          <a:bodyPr wrap="square" rtlCol="0">
            <a:noAutofit/>
          </a:bodyPr>
          <a:lstStyle/>
          <a:p>
            <a:pPr algn="ctr"/>
            <a:r>
              <a:rPr kumimoji="1" lang="en-US" altLang="ja-JP" sz="16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疎水性溶質</a:t>
            </a:r>
            <a:endParaRPr kumimoji="1" lang="en-US" altLang="ja-JP" sz="1600" dirty="0">
              <a:latin typeface="Hiragino Kaku Gothic Pro W3" panose="020B0300000000000000" pitchFamily="34" charset="-128"/>
              <a:ea typeface="Hiragino Kaku Gothic Pro W3" panose="020B0300000000000000" pitchFamily="34" charset="-128"/>
            </a:endParaRPr>
          </a:p>
          <a:p>
            <a:pPr algn="ctr"/>
            <a:r>
              <a:rPr kumimoji="1" lang="en-US" altLang="ja-JP" sz="1600" dirty="0">
                <a:latin typeface="Hiragino Kaku Gothic Pro W3" panose="020B0300000000000000" pitchFamily="34" charset="-128"/>
                <a:ea typeface="Hiragino Kaku Gothic Pro W3" panose="020B0300000000000000" pitchFamily="34" charset="-128"/>
              </a:rPr>
              <a:t>     </a:t>
            </a:r>
            <a:r>
              <a:rPr kumimoji="1" lang="en-US" altLang="ja-JP" sz="1600" i="1" dirty="0">
                <a:latin typeface="Hiragino Kaku Gothic Pro W3" panose="020B0300000000000000" pitchFamily="34" charset="-128"/>
                <a:ea typeface="Hiragino Kaku Gothic Pro W3" panose="020B0300000000000000" pitchFamily="34" charset="-128"/>
              </a:rPr>
              <a:t>n–</a:t>
            </a:r>
            <a:r>
              <a:rPr kumimoji="1" lang="en-US" altLang="ja-JP" sz="1600" dirty="0">
                <a:latin typeface="Hiragino Kaku Gothic Pro W3" panose="020B0300000000000000" pitchFamily="34" charset="-128"/>
                <a:ea typeface="Hiragino Kaku Gothic Pro W3" panose="020B0300000000000000" pitchFamily="34" charset="-128"/>
              </a:rPr>
              <a:t>hexane</a:t>
            </a:r>
            <a:endParaRPr kumimoji="1" lang="ja-JP" altLang="en-US" sz="16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5C1508B-B1DF-8CE4-31AF-0BF58F7D6972}"/>
                  </a:ext>
                </a:extLst>
              </p:cNvPr>
              <p:cNvSpPr txBox="1"/>
              <p:nvPr/>
            </p:nvSpPr>
            <p:spPr>
              <a:xfrm>
                <a:off x="3167285" y="4771692"/>
                <a:ext cx="2798284" cy="938839"/>
              </a:xfrm>
              <a:prstGeom prst="roundRect">
                <a:avLst/>
              </a:prstGeom>
              <a:solidFill>
                <a:schemeClr val="bg1"/>
              </a:solidFill>
              <a:ln w="38100">
                <a:solidFill>
                  <a:schemeClr val="accent6">
                    <a:lumMod val="7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rPr>
                        <m:t>ΔΔ</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𝐺</m:t>
                          </m:r>
                        </m:e>
                        <m:sub>
                          <m:r>
                            <m:rPr>
                              <m:nor/>
                            </m:rPr>
                            <a:rPr lang="en-US" altLang="ja-JP" sz="1600">
                              <a:latin typeface="Cambria Math" panose="02040503050406030204" pitchFamily="18" charset="0"/>
                            </a:rPr>
                            <m:t>sol</m:t>
                          </m:r>
                        </m:sub>
                      </m:sSub>
                    </m:oMath>
                  </m:oMathPara>
                </a14:m>
                <a:endParaRPr lang="en-US" altLang="ja-JP" sz="1600" dirty="0"/>
              </a:p>
              <a:p>
                <a:pPr algn="ctr"/>
                <a:r>
                  <a:rPr lang="ja-JP" altLang="en-US" sz="1600" dirty="0">
                    <a:latin typeface="Hiragino Kaku Gothic Pro W3" panose="020B0300000000000000" pitchFamily="34" charset="-128"/>
                    <a:ea typeface="Hiragino Kaku Gothic Pro W3" panose="020B0300000000000000" pitchFamily="34" charset="-128"/>
                  </a:rPr>
                  <a:t>溶媒和</a:t>
                </a:r>
                <a:r>
                  <a:rPr lang="ja-JP" altLang="en-US" sz="1600">
                    <a:latin typeface="Hiragino Kaku Gothic Pro W3" panose="020B0300000000000000" pitchFamily="34" charset="-128"/>
                    <a:ea typeface="Hiragino Kaku Gothic Pro W3" panose="020B0300000000000000" pitchFamily="34" charset="-128"/>
                  </a:rPr>
                  <a:t>自由エネルギーへの</a:t>
                </a:r>
                <a:endParaRPr lang="en-US" altLang="ja-JP" sz="1600" dirty="0">
                  <a:latin typeface="Hiragino Kaku Gothic Pro W3" panose="020B0300000000000000" pitchFamily="34" charset="-128"/>
                  <a:ea typeface="Hiragino Kaku Gothic Pro W3" panose="020B0300000000000000" pitchFamily="34" charset="-128"/>
                </a:endParaRPr>
              </a:p>
              <a:p>
                <a:pPr algn="ctr"/>
                <a:r>
                  <a:rPr lang="ja-JP" altLang="en-US" sz="1600">
                    <a:latin typeface="Hiragino Kaku Gothic Pro W3" panose="020B0300000000000000" pitchFamily="34" charset="-128"/>
                    <a:ea typeface="Hiragino Kaku Gothic Pro W3" panose="020B0300000000000000" pitchFamily="34" charset="-128"/>
                  </a:rPr>
                  <a:t>イオン共溶媒効果</a:t>
                </a:r>
                <a:endParaRPr lang="en-US" altLang="ja-JP" sz="1600" dirty="0">
                  <a:latin typeface="Hiragino Kaku Gothic Pro W3" panose="020B0300000000000000" pitchFamily="34" charset="-128"/>
                  <a:ea typeface="Hiragino Kaku Gothic Pro W3" panose="020B0300000000000000" pitchFamily="34" charset="-128"/>
                </a:endParaRPr>
              </a:p>
            </p:txBody>
          </p:sp>
        </mc:Choice>
        <mc:Fallback xmlns="">
          <p:sp>
            <p:nvSpPr>
              <p:cNvPr id="3" name="テキスト ボックス 2">
                <a:extLst>
                  <a:ext uri="{FF2B5EF4-FFF2-40B4-BE49-F238E27FC236}">
                    <a16:creationId xmlns:a16="http://schemas.microsoft.com/office/drawing/2014/main" id="{D5C1508B-B1DF-8CE4-31AF-0BF58F7D6972}"/>
                  </a:ext>
                </a:extLst>
              </p:cNvPr>
              <p:cNvSpPr txBox="1">
                <a:spLocks noRot="1" noChangeAspect="1" noMove="1" noResize="1" noEditPoints="1" noAdjustHandles="1" noChangeArrowheads="1" noChangeShapeType="1" noTextEdit="1"/>
              </p:cNvSpPr>
              <p:nvPr/>
            </p:nvSpPr>
            <p:spPr>
              <a:xfrm>
                <a:off x="3167285" y="4771692"/>
                <a:ext cx="2798284" cy="938839"/>
              </a:xfrm>
              <a:prstGeom prst="roundRect">
                <a:avLst/>
              </a:prstGeom>
              <a:blipFill>
                <a:blip r:embed="rId7"/>
                <a:stretch>
                  <a:fillRect/>
                </a:stretch>
              </a:blipFill>
              <a:ln w="38100">
                <a:solidFill>
                  <a:schemeClr val="accent6">
                    <a:lumMod val="75000"/>
                  </a:schemeClr>
                </a:solidFill>
              </a:ln>
            </p:spPr>
            <p:txBody>
              <a:bodyPr/>
              <a:lstStyle/>
              <a:p>
                <a:r>
                  <a:rPr lang="ja-JP" altLang="en-US">
                    <a:noFill/>
                  </a:rPr>
                  <a:t> </a:t>
                </a:r>
              </a:p>
            </p:txBody>
          </p:sp>
        </mc:Fallback>
      </mc:AlternateContent>
      <p:pic>
        <p:nvPicPr>
          <p:cNvPr id="60" name="コンテンツ プレースホルダー 4">
            <a:extLst>
              <a:ext uri="{FF2B5EF4-FFF2-40B4-BE49-F238E27FC236}">
                <a16:creationId xmlns:a16="http://schemas.microsoft.com/office/drawing/2014/main" id="{3012D70B-727D-E533-074F-1B3607634F9A}"/>
              </a:ext>
            </a:extLst>
          </p:cNvPr>
          <p:cNvPicPr>
            <a:picLocks noChangeAspect="1"/>
          </p:cNvPicPr>
          <p:nvPr/>
        </p:nvPicPr>
        <p:blipFill>
          <a:blip r:embed="rId5">
            <a:extLst>
              <a:ext uri="{BEBA8EAE-BF5A-486C-A8C5-ECC9F3942E4B}">
                <a14:imgProps xmlns:a14="http://schemas.microsoft.com/office/drawing/2010/main">
                  <a14:imgLayer r:embed="rId8">
                    <a14:imgEffect>
                      <a14:backgroundRemoval t="16158" b="83842" l="10000" r="90000"/>
                    </a14:imgEffect>
                  </a14:imgLayer>
                </a14:imgProps>
              </a:ext>
            </a:extLst>
          </a:blip>
          <a:srcRect t="7698" b="7698"/>
          <a:stretch/>
        </p:blipFill>
        <p:spPr>
          <a:xfrm>
            <a:off x="5922313" y="3539151"/>
            <a:ext cx="1238596" cy="1047914"/>
          </a:xfrm>
          <a:prstGeom prst="rect">
            <a:avLst/>
          </a:prstGeom>
        </p:spPr>
      </p:pic>
      <p:pic>
        <p:nvPicPr>
          <p:cNvPr id="61" name="コンテンツ プレースホルダー 4">
            <a:extLst>
              <a:ext uri="{FF2B5EF4-FFF2-40B4-BE49-F238E27FC236}">
                <a16:creationId xmlns:a16="http://schemas.microsoft.com/office/drawing/2014/main" id="{5A406939-59EF-83ED-FCF1-6EB50DA8B2E2}"/>
              </a:ext>
            </a:extLst>
          </p:cNvPr>
          <p:cNvPicPr>
            <a:picLocks noChangeAspect="1"/>
          </p:cNvPicPr>
          <p:nvPr/>
        </p:nvPicPr>
        <p:blipFill>
          <a:blip r:embed="rId5">
            <a:extLst>
              <a:ext uri="{BEBA8EAE-BF5A-486C-A8C5-ECC9F3942E4B}">
                <a14:imgProps xmlns:a14="http://schemas.microsoft.com/office/drawing/2010/main">
                  <a14:imgLayer r:embed="rId9">
                    <a14:imgEffect>
                      <a14:backgroundRemoval t="16158" b="83842" l="10000" r="90000"/>
                    </a14:imgEffect>
                  </a14:imgLayer>
                </a14:imgProps>
              </a:ext>
            </a:extLst>
          </a:blip>
          <a:srcRect t="7698" b="7698"/>
          <a:stretch/>
        </p:blipFill>
        <p:spPr>
          <a:xfrm>
            <a:off x="3950857" y="1371067"/>
            <a:ext cx="1238596" cy="1047914"/>
          </a:xfrm>
          <a:prstGeom prst="rect">
            <a:avLst/>
          </a:prstGeom>
        </p:spPr>
      </p:pic>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CBFD1C8-455F-6967-9F29-597689A9733D}"/>
                  </a:ext>
                </a:extLst>
              </p:cNvPr>
              <p:cNvSpPr txBox="1"/>
              <p:nvPr/>
            </p:nvSpPr>
            <p:spPr>
              <a:xfrm>
                <a:off x="1408339" y="5896687"/>
                <a:ext cx="2572191" cy="510778"/>
              </a:xfrm>
              <a:prstGeom prst="roundRect">
                <a:avLst/>
              </a:prstGeom>
              <a:noFill/>
              <a:ln w="28575">
                <a:solidFill>
                  <a:srgbClr val="FF0000"/>
                </a:solidFill>
              </a:ln>
            </p:spPr>
            <p:txBody>
              <a:bodyPr wrap="none" rtlCol="0">
                <a:spAutoFit/>
              </a:bodyPr>
              <a:lstStyle/>
              <a:p>
                <a14:m>
                  <m:oMath xmlns:m="http://schemas.openxmlformats.org/officeDocument/2006/math">
                    <m:r>
                      <m:rPr>
                        <m:sty m:val="p"/>
                      </m:rPr>
                      <a:rPr kumimoji="1" lang="en-US" altLang="ja-JP" sz="2400" b="0" i="0" smtClean="0">
                        <a:latin typeface="Cambria Math" panose="02040503050406030204" pitchFamily="18" charset="0"/>
                      </a:rPr>
                      <m:t>ΔΔ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m:rPr>
                            <m:sty m:val="p"/>
                          </m:rPr>
                          <a:rPr kumimoji="1" lang="en-US" altLang="ja-JP" sz="2400" b="0" i="0" smtClean="0">
                            <a:latin typeface="Cambria Math" panose="02040503050406030204" pitchFamily="18" charset="0"/>
                          </a:rPr>
                          <m:t>sol</m:t>
                        </m:r>
                      </m:sub>
                    </m:sSub>
                    <m:r>
                      <a:rPr kumimoji="1" lang="en-US" altLang="ja-JP" sz="2400" b="0" i="1" smtClean="0">
                        <a:latin typeface="Cambria Math" panose="02040503050406030204" pitchFamily="18" charset="0"/>
                        <a:ea typeface="Cambria Math" panose="02040503050406030204" pitchFamily="18" charset="0"/>
                      </a:rPr>
                      <m:t>&gt;0 </m:t>
                    </m:r>
                  </m:oMath>
                </a14:m>
                <a:r>
                  <a:rPr kumimoji="1" lang="en-US" altLang="ja-JP" sz="2400" dirty="0">
                    <a:latin typeface="Hiragino Kaku Gothic Pro W3" panose="020B0300000000000000" pitchFamily="34" charset="-128"/>
                    <a:ea typeface="Hiragino Kaku Gothic Pro W3" panose="020B0300000000000000" pitchFamily="34" charset="-128"/>
                  </a:rPr>
                  <a:t>  </a:t>
                </a:r>
                <a:r>
                  <a:rPr kumimoji="1" lang="ja-JP" altLang="en-US" sz="2400">
                    <a:latin typeface="Hiragino Kaku Gothic Pro W3" panose="020B0300000000000000" pitchFamily="34" charset="-128"/>
                    <a:ea typeface="Hiragino Kaku Gothic Pro W3" panose="020B0300000000000000" pitchFamily="34" charset="-128"/>
                  </a:rPr>
                  <a:t>塩析</a:t>
                </a:r>
              </a:p>
            </p:txBody>
          </p:sp>
        </mc:Choice>
        <mc:Fallback xmlns="">
          <p:sp>
            <p:nvSpPr>
              <p:cNvPr id="65" name="テキスト ボックス 64">
                <a:extLst>
                  <a:ext uri="{FF2B5EF4-FFF2-40B4-BE49-F238E27FC236}">
                    <a16:creationId xmlns:a16="http://schemas.microsoft.com/office/drawing/2014/main" id="{0CBFD1C8-455F-6967-9F29-597689A9733D}"/>
                  </a:ext>
                </a:extLst>
              </p:cNvPr>
              <p:cNvSpPr txBox="1">
                <a:spLocks noRot="1" noChangeAspect="1" noMove="1" noResize="1" noEditPoints="1" noAdjustHandles="1" noChangeArrowheads="1" noChangeShapeType="1" noTextEdit="1"/>
              </p:cNvSpPr>
              <p:nvPr/>
            </p:nvSpPr>
            <p:spPr>
              <a:xfrm>
                <a:off x="1408339" y="5896687"/>
                <a:ext cx="2572191" cy="510778"/>
              </a:xfrm>
              <a:prstGeom prst="roundRect">
                <a:avLst/>
              </a:prstGeom>
              <a:blipFill>
                <a:blip r:embed="rId10"/>
                <a:stretch>
                  <a:fillRect t="-2326" r="-1456" b="-16279"/>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2B4A5DB0-A289-839F-65B8-7F80A493ADE3}"/>
                  </a:ext>
                </a:extLst>
              </p:cNvPr>
              <p:cNvSpPr txBox="1"/>
              <p:nvPr/>
            </p:nvSpPr>
            <p:spPr>
              <a:xfrm>
                <a:off x="5056653" y="5895158"/>
                <a:ext cx="2572191" cy="510778"/>
              </a:xfrm>
              <a:prstGeom prst="roundRect">
                <a:avLst/>
              </a:prstGeom>
              <a:noFill/>
              <a:ln w="28575">
                <a:solidFill>
                  <a:srgbClr val="00B050"/>
                </a:solidFill>
              </a:ln>
            </p:spPr>
            <p:txBody>
              <a:bodyPr wrap="none" rtlCol="0">
                <a:spAutoFit/>
              </a:bodyPr>
              <a:lstStyle/>
              <a:p>
                <a14:m>
                  <m:oMath xmlns:m="http://schemas.openxmlformats.org/officeDocument/2006/math">
                    <m:r>
                      <m:rPr>
                        <m:sty m:val="p"/>
                      </m:rPr>
                      <a:rPr kumimoji="1" lang="en-US" altLang="ja-JP" sz="2400" b="0" i="0" smtClean="0">
                        <a:latin typeface="Cambria Math" panose="02040503050406030204" pitchFamily="18" charset="0"/>
                      </a:rPr>
                      <m:t>ΔΔ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m:rPr>
                            <m:sty m:val="p"/>
                          </m:rPr>
                          <a:rPr kumimoji="1" lang="en-US" altLang="ja-JP" sz="2400" b="0" i="0" smtClean="0">
                            <a:latin typeface="Cambria Math" panose="02040503050406030204" pitchFamily="18" charset="0"/>
                          </a:rPr>
                          <m:t>sol</m:t>
                        </m:r>
                      </m:sub>
                    </m:sSub>
                    <m:r>
                      <a:rPr kumimoji="1" lang="en-US" altLang="ja-JP" sz="2400" b="0" i="1" smtClean="0">
                        <a:latin typeface="Cambria Math" panose="02040503050406030204" pitchFamily="18" charset="0"/>
                        <a:ea typeface="Cambria Math" panose="02040503050406030204" pitchFamily="18" charset="0"/>
                      </a:rPr>
                      <m:t>&lt;0 </m:t>
                    </m:r>
                  </m:oMath>
                </a14:m>
                <a:r>
                  <a:rPr kumimoji="1" lang="en-US" altLang="ja-JP" sz="2400" dirty="0">
                    <a:latin typeface="Hiragino Kaku Gothic Pro W3" panose="020B0300000000000000" pitchFamily="34" charset="-128"/>
                    <a:ea typeface="Hiragino Kaku Gothic Pro W3" panose="020B0300000000000000" pitchFamily="34" charset="-128"/>
                  </a:rPr>
                  <a:t>  </a:t>
                </a:r>
                <a:r>
                  <a:rPr kumimoji="1" lang="ja-JP" altLang="en-US" sz="2400">
                    <a:latin typeface="Hiragino Kaku Gothic Pro W3" panose="020B0300000000000000" pitchFamily="34" charset="-128"/>
                    <a:ea typeface="Hiragino Kaku Gothic Pro W3" panose="020B0300000000000000" pitchFamily="34" charset="-128"/>
                  </a:rPr>
                  <a:t>塩溶</a:t>
                </a:r>
              </a:p>
            </p:txBody>
          </p:sp>
        </mc:Choice>
        <mc:Fallback xmlns="">
          <p:sp>
            <p:nvSpPr>
              <p:cNvPr id="66" name="テキスト ボックス 65">
                <a:extLst>
                  <a:ext uri="{FF2B5EF4-FFF2-40B4-BE49-F238E27FC236}">
                    <a16:creationId xmlns:a16="http://schemas.microsoft.com/office/drawing/2014/main" id="{2B4A5DB0-A289-839F-65B8-7F80A493ADE3}"/>
                  </a:ext>
                </a:extLst>
              </p:cNvPr>
              <p:cNvSpPr txBox="1">
                <a:spLocks noRot="1" noChangeAspect="1" noMove="1" noResize="1" noEditPoints="1" noAdjustHandles="1" noChangeArrowheads="1" noChangeShapeType="1" noTextEdit="1"/>
              </p:cNvSpPr>
              <p:nvPr/>
            </p:nvSpPr>
            <p:spPr>
              <a:xfrm>
                <a:off x="5056653" y="5895158"/>
                <a:ext cx="2572191" cy="510778"/>
              </a:xfrm>
              <a:prstGeom prst="roundRect">
                <a:avLst/>
              </a:prstGeom>
              <a:blipFill>
                <a:blip r:embed="rId11"/>
                <a:stretch>
                  <a:fillRect t="-2326" r="-1463" b="-16279"/>
                </a:stretch>
              </a:blipFill>
              <a:ln w="28575">
                <a:solidFill>
                  <a:srgbClr val="00B050"/>
                </a:solidFill>
              </a:ln>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967CBCAD-8D87-B633-3B8E-92E2E9693220}"/>
              </a:ext>
            </a:extLst>
          </p:cNvPr>
          <p:cNvSpPr txBox="1"/>
          <p:nvPr/>
        </p:nvSpPr>
        <p:spPr>
          <a:xfrm>
            <a:off x="7801703" y="3363477"/>
            <a:ext cx="456325" cy="186370"/>
          </a:xfrm>
          <a:prstGeom prst="rect">
            <a:avLst/>
          </a:prstGeom>
        </p:spPr>
        <p:txBody>
          <a:bodyPr vert="horz" wrap="none" lIns="0" tIns="0" rIns="0" bIns="0" rtlCol="0">
            <a:noAutofit/>
          </a:bodyPr>
          <a:lstStyle/>
          <a:p>
            <a:pPr marL="0" indent="0" algn="l">
              <a:buFont typeface="Arial" panose="020B0604020202020204" pitchFamily="34" charset="0"/>
              <a:buNone/>
            </a:pPr>
            <a:r>
              <a:rPr kumimoji="1" lang="en-US" altLang="ja-JP" sz="1400" dirty="0">
                <a:latin typeface="Hiragino Kaku Gothic Pro W3" panose="020B0300000000000000" pitchFamily="34" charset="-128"/>
                <a:ea typeface="Hiragino Kaku Gothic Pro W3" panose="020B0300000000000000" pitchFamily="34" charset="-128"/>
              </a:rPr>
              <a:t>0.5</a:t>
            </a:r>
            <a:r>
              <a:rPr kumimoji="1" lang="ja-JP" altLang="en-US" sz="1400">
                <a:latin typeface="Hiragino Kaku Gothic Pro W3" panose="020B0300000000000000" pitchFamily="34" charset="-128"/>
                <a:ea typeface="Hiragino Kaku Gothic Pro W3" panose="020B0300000000000000" pitchFamily="34" charset="-128"/>
              </a:rPr>
              <a:t> </a:t>
            </a:r>
            <a:r>
              <a:rPr kumimoji="1" lang="en-US" altLang="ja-JP" sz="1400" dirty="0">
                <a:latin typeface="Hiragino Kaku Gothic Pro W3" panose="020B0300000000000000" pitchFamily="34" charset="-128"/>
                <a:ea typeface="Hiragino Kaku Gothic Pro W3" panose="020B0300000000000000" pitchFamily="34" charset="-128"/>
              </a:rPr>
              <a:t>M</a:t>
            </a:r>
            <a:endParaRPr kumimoji="1" lang="ja-JP" altLang="en-US" sz="1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549214136"/>
      </p:ext>
    </p:extLst>
  </p:cSld>
  <p:clrMapOvr>
    <a:masterClrMapping/>
  </p:clrMapOvr>
  <mc:AlternateContent xmlns:mc="http://schemas.openxmlformats.org/markup-compatibility/2006" xmlns:p14="http://schemas.microsoft.com/office/powerpoint/2010/main">
    <mc:Choice Requires="p14">
      <p:transition spd="slow" p14:dur="2000" advTm="72281"/>
    </mc:Choice>
    <mc:Fallback xmlns="">
      <p:transition spd="slow" advTm="72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 grpId="0" animBg="1"/>
      <p:bldP spid="65" grpId="0" animBg="1"/>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a:extLst>
              <a:ext uri="{FF2B5EF4-FFF2-40B4-BE49-F238E27FC236}">
                <a16:creationId xmlns:a16="http://schemas.microsoft.com/office/drawing/2014/main" id="{C6E9E578-AE4A-F9C2-7A4D-B47CC2771B99}"/>
              </a:ext>
            </a:extLst>
          </p:cNvPr>
          <p:cNvPicPr>
            <a:picLocks noChangeAspect="1"/>
          </p:cNvPicPr>
          <p:nvPr/>
        </p:nvPicPr>
        <p:blipFill>
          <a:blip r:embed="rId3"/>
          <a:srcRect/>
          <a:stretch/>
        </p:blipFill>
        <p:spPr>
          <a:xfrm>
            <a:off x="1453296" y="770044"/>
            <a:ext cx="5824663" cy="5494965"/>
          </a:xfrm>
          <a:prstGeom prst="rect">
            <a:avLst/>
          </a:prstGeom>
        </p:spPr>
      </p:pic>
      <p:sp>
        <p:nvSpPr>
          <p:cNvPr id="2" name="正方形/長方形 1">
            <a:extLst>
              <a:ext uri="{FF2B5EF4-FFF2-40B4-BE49-F238E27FC236}">
                <a16:creationId xmlns:a16="http://schemas.microsoft.com/office/drawing/2014/main" id="{62D8A1EC-6413-79F5-773E-F02AF3AC17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 name="タイトル 1">
                <a:extLst>
                  <a:ext uri="{FF2B5EF4-FFF2-40B4-BE49-F238E27FC236}">
                    <a16:creationId xmlns:a16="http://schemas.microsoft.com/office/drawing/2014/main" id="{9AA6C5E1-746A-C2F4-FD0B-F36D39DB893A}"/>
                  </a:ext>
                </a:extLst>
              </p:cNvPr>
              <p:cNvSpPr txBox="1">
                <a:spLocks/>
              </p:cNvSpPr>
              <p:nvPr/>
            </p:nvSpPr>
            <p:spPr>
              <a:xfrm>
                <a:off x="141889" y="166602"/>
                <a:ext cx="8860221" cy="641826"/>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14:m>
                  <m:oMathPara xmlns:m="http://schemas.openxmlformats.org/officeDocument/2006/math">
                    <m:oMathParaPr>
                      <m:jc m:val="left"/>
                    </m:oMathParaPr>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𝚫𝚫</m:t>
                      </m:r>
                      <m:sSub>
                        <m:sSubPr>
                          <m:ctrlPr>
                            <a:rPr lang="en-US" altLang="ja-JP" b="1" i="1" smtClean="0">
                              <a:latin typeface="Cambria Math" panose="02040503050406030204" pitchFamily="18" charset="0"/>
                              <a:ea typeface="Hiragino Kaku Gothic Pro W3" panose="020B0300000000000000" pitchFamily="34" charset="-128"/>
                            </a:rPr>
                          </m:ctrlPr>
                        </m:sSubPr>
                        <m:e>
                          <m:r>
                            <a:rPr lang="en-US" altLang="ja-JP" b="1" i="1">
                              <a:latin typeface="Cambria Math" panose="02040503050406030204" pitchFamily="18" charset="0"/>
                              <a:ea typeface="Hiragino Kaku Gothic Pro W3" panose="020B0300000000000000" pitchFamily="34" charset="-128"/>
                            </a:rPr>
                            <m:t>𝑮</m:t>
                          </m:r>
                        </m:e>
                        <m:sub>
                          <m:r>
                            <a:rPr lang="en-US" altLang="ja-JP" b="1" i="0" smtClean="0">
                              <a:latin typeface="Cambria Math" panose="02040503050406030204" pitchFamily="18" charset="0"/>
                              <a:ea typeface="Hiragino Kaku Gothic Pro W3" panose="020B0300000000000000" pitchFamily="34" charset="-128"/>
                            </a:rPr>
                            <m:t>𝐬𝐨𝐥</m:t>
                          </m:r>
                        </m:sub>
                      </m:sSub>
                    </m:oMath>
                  </m:oMathPara>
                </a14:m>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3" name="タイトル 1">
                <a:extLst>
                  <a:ext uri="{FF2B5EF4-FFF2-40B4-BE49-F238E27FC236}">
                    <a16:creationId xmlns:a16="http://schemas.microsoft.com/office/drawing/2014/main" id="{9AA6C5E1-746A-C2F4-FD0B-F36D39DB893A}"/>
                  </a:ext>
                </a:extLst>
              </p:cNvPr>
              <p:cNvSpPr txBox="1">
                <a:spLocks noRot="1" noChangeAspect="1" noMove="1" noResize="1" noEditPoints="1" noAdjustHandles="1" noChangeArrowheads="1" noChangeShapeType="1" noTextEdit="1"/>
              </p:cNvSpPr>
              <p:nvPr/>
            </p:nvSpPr>
            <p:spPr>
              <a:xfrm>
                <a:off x="141889" y="166602"/>
                <a:ext cx="8860221" cy="641826"/>
              </a:xfrm>
              <a:prstGeom prst="rect">
                <a:avLst/>
              </a:prstGeom>
              <a:blipFill>
                <a:blip r:embed="rId4"/>
                <a:stretch>
                  <a:fillRect l="-1003" b="-11538"/>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9B6D5D5-E199-D86D-B6BE-9953390C3EB8}"/>
              </a:ext>
            </a:extLst>
          </p:cNvPr>
          <p:cNvSpPr txBox="1"/>
          <p:nvPr/>
        </p:nvSpPr>
        <p:spPr>
          <a:xfrm>
            <a:off x="689206" y="1865351"/>
            <a:ext cx="646331" cy="369332"/>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14" name="テキスト ボックス 13">
            <a:extLst>
              <a:ext uri="{FF2B5EF4-FFF2-40B4-BE49-F238E27FC236}">
                <a16:creationId xmlns:a16="http://schemas.microsoft.com/office/drawing/2014/main" id="{F4792EEB-7E6D-9210-6D97-5A23D2400A45}"/>
              </a:ext>
            </a:extLst>
          </p:cNvPr>
          <p:cNvSpPr txBox="1"/>
          <p:nvPr/>
        </p:nvSpPr>
        <p:spPr>
          <a:xfrm>
            <a:off x="806965" y="3895721"/>
            <a:ext cx="646331" cy="369332"/>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EE2C1911-E1BA-2692-A16C-EB4E32EBC7A6}"/>
                  </a:ext>
                </a:extLst>
              </p:cNvPr>
              <p:cNvSpPr txBox="1"/>
              <p:nvPr/>
            </p:nvSpPr>
            <p:spPr>
              <a:xfrm>
                <a:off x="1267852" y="6218365"/>
                <a:ext cx="6608291" cy="584775"/>
              </a:xfrm>
              <a:prstGeom prst="rect">
                <a:avLst/>
              </a:prstGeom>
              <a:noFill/>
            </p:spPr>
            <p:txBody>
              <a:bodyPr wrap="squar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カチオン依存性 </a:t>
                </a:r>
                <a14:m>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a14:m>
                <a:r>
                  <a:rPr kumimoji="1" lang="ja-JP" altLang="en-US" sz="3200">
                    <a:latin typeface="Hiragino Kaku Gothic Pro W3" panose="020B0300000000000000" pitchFamily="34" charset="-128"/>
                    <a:ea typeface="Hiragino Kaku Gothic Pro W3" panose="020B0300000000000000" pitchFamily="34" charset="-128"/>
                  </a:rPr>
                  <a:t> アニオン依存性</a:t>
                </a:r>
              </a:p>
            </p:txBody>
          </p:sp>
        </mc:Choice>
        <mc:Fallback xmlns="">
          <p:sp>
            <p:nvSpPr>
              <p:cNvPr id="29" name="テキスト ボックス 28">
                <a:extLst>
                  <a:ext uri="{FF2B5EF4-FFF2-40B4-BE49-F238E27FC236}">
                    <a16:creationId xmlns:a16="http://schemas.microsoft.com/office/drawing/2014/main" id="{EE2C1911-E1BA-2692-A16C-EB4E32EBC7A6}"/>
                  </a:ext>
                </a:extLst>
              </p:cNvPr>
              <p:cNvSpPr txBox="1">
                <a:spLocks noRot="1" noChangeAspect="1" noMove="1" noResize="1" noEditPoints="1" noAdjustHandles="1" noChangeArrowheads="1" noChangeShapeType="1" noTextEdit="1"/>
              </p:cNvSpPr>
              <p:nvPr/>
            </p:nvSpPr>
            <p:spPr>
              <a:xfrm>
                <a:off x="1267852" y="6218365"/>
                <a:ext cx="6608291" cy="584775"/>
              </a:xfrm>
              <a:prstGeom prst="rect">
                <a:avLst/>
              </a:prstGeom>
              <a:blipFill>
                <a:blip r:embed="rId5"/>
                <a:stretch>
                  <a:fillRect l="-2299" t="-12766" r="-575" b="-3191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E35B80-1444-FDF4-D843-1457674022B8}"/>
              </a:ext>
            </a:extLst>
          </p:cNvPr>
          <p:cNvSpPr txBox="1"/>
          <p:nvPr/>
        </p:nvSpPr>
        <p:spPr>
          <a:xfrm>
            <a:off x="1867852" y="829222"/>
            <a:ext cx="5408293" cy="461665"/>
          </a:xfrm>
          <a:prstGeom prst="rect">
            <a:avLst/>
          </a:prstGeom>
          <a:noFill/>
        </p:spPr>
        <p:txBody>
          <a:bodyPr wrap="squar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溶媒和自由エネルギーへの共溶媒効果</a:t>
            </a:r>
          </a:p>
        </p:txBody>
      </p:sp>
      <p:cxnSp>
        <p:nvCxnSpPr>
          <p:cNvPr id="6" name="直線矢印コネクタ 5">
            <a:extLst>
              <a:ext uri="{FF2B5EF4-FFF2-40B4-BE49-F238E27FC236}">
                <a16:creationId xmlns:a16="http://schemas.microsoft.com/office/drawing/2014/main" id="{32CE72E2-8765-4786-60A5-68FDD3B5EBC9}"/>
              </a:ext>
            </a:extLst>
          </p:cNvPr>
          <p:cNvCxnSpPr>
            <a:cxnSpLocks/>
          </p:cNvCxnSpPr>
          <p:nvPr/>
        </p:nvCxnSpPr>
        <p:spPr>
          <a:xfrm>
            <a:off x="1408702" y="1578912"/>
            <a:ext cx="167557" cy="282835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3335A2-BE37-14FF-85AA-14B491E00379}"/>
              </a:ext>
            </a:extLst>
          </p:cNvPr>
          <p:cNvSpPr txBox="1"/>
          <p:nvPr/>
        </p:nvSpPr>
        <p:spPr>
          <a:xfrm rot="2766589">
            <a:off x="1858549" y="5026850"/>
            <a:ext cx="1219200" cy="702691"/>
          </a:xfrm>
          <a:prstGeom prst="rect">
            <a:avLst/>
          </a:prstGeom>
        </p:spPr>
        <p:txBody>
          <a:bodyPr vert="horz" wrap="none" lIns="0" tIns="0" rIns="0" bIns="0" rtlCol="0">
            <a:normAutofit/>
          </a:bodyPr>
          <a:lstStyle/>
          <a:p>
            <a:pPr marL="0" indent="0" algn="l">
              <a:buFont typeface="Arial" panose="020B0604020202020204" pitchFamily="34" charset="0"/>
              <a:buNone/>
            </a:pPr>
            <a:r>
              <a:rPr kumimoji="1" lang="ja-JP" altLang="en-US" sz="2000">
                <a:latin typeface="Hiragino Kaku Gothic Pro W3" panose="020B0300000000000000" pitchFamily="34" charset="-128"/>
                <a:ea typeface="Hiragino Kaku Gothic Pro W3" panose="020B0300000000000000" pitchFamily="34" charset="-128"/>
              </a:rPr>
              <a:t>カチオン変化</a:t>
            </a:r>
            <a:endParaRPr kumimoji="1" lang="ja-JP" altLang="en-US" sz="2000" dirty="0">
              <a:latin typeface="Hiragino Kaku Gothic Pro W3" panose="020B0300000000000000" pitchFamily="34" charset="-128"/>
              <a:ea typeface="Hiragino Kaku Gothic Pro W3" panose="020B0300000000000000" pitchFamily="34" charset="-128"/>
            </a:endParaRPr>
          </a:p>
        </p:txBody>
      </p:sp>
      <p:sp>
        <p:nvSpPr>
          <p:cNvPr id="18" name="テキスト ボックス 17">
            <a:extLst>
              <a:ext uri="{FF2B5EF4-FFF2-40B4-BE49-F238E27FC236}">
                <a16:creationId xmlns:a16="http://schemas.microsoft.com/office/drawing/2014/main" id="{32FAE897-143A-3176-D484-6BBCB83C487D}"/>
              </a:ext>
            </a:extLst>
          </p:cNvPr>
          <p:cNvSpPr txBox="1"/>
          <p:nvPr/>
        </p:nvSpPr>
        <p:spPr>
          <a:xfrm rot="20484368">
            <a:off x="5106203" y="5709750"/>
            <a:ext cx="1219200" cy="702691"/>
          </a:xfrm>
          <a:prstGeom prst="rect">
            <a:avLst/>
          </a:prstGeom>
        </p:spPr>
        <p:txBody>
          <a:bodyPr vert="horz" wrap="none" lIns="0" tIns="0" rIns="0" bIns="0" rtlCol="0">
            <a:normAutofit/>
          </a:bodyPr>
          <a:lstStyle/>
          <a:p>
            <a:pPr marL="0" indent="0" algn="l">
              <a:buFont typeface="Arial" panose="020B0604020202020204" pitchFamily="34" charset="0"/>
              <a:buNone/>
            </a:pPr>
            <a:r>
              <a:rPr kumimoji="1" lang="ja-JP" altLang="en-US" sz="2000">
                <a:latin typeface="Hiragino Kaku Gothic Pro W3" panose="020B0300000000000000" pitchFamily="34" charset="-128"/>
                <a:ea typeface="Hiragino Kaku Gothic Pro W3" panose="020B0300000000000000" pitchFamily="34" charset="-128"/>
              </a:rPr>
              <a:t>アニオン変化</a:t>
            </a:r>
            <a:endParaRPr kumimoji="1" lang="ja-JP" altLang="en-US" sz="2000" dirty="0">
              <a:latin typeface="Hiragino Kaku Gothic Pro W3" panose="020B0300000000000000" pitchFamily="34" charset="-128"/>
              <a:ea typeface="Hiragino Kaku Gothic Pro W3" panose="020B0300000000000000" pitchFamily="34" charset="-128"/>
            </a:endParaRPr>
          </a:p>
        </p:txBody>
      </p:sp>
      <p:sp>
        <p:nvSpPr>
          <p:cNvPr id="8" name="角丸四角形 7">
            <a:extLst>
              <a:ext uri="{FF2B5EF4-FFF2-40B4-BE49-F238E27FC236}">
                <a16:creationId xmlns:a16="http://schemas.microsoft.com/office/drawing/2014/main" id="{77FD3DE7-CDF1-5246-7B08-2345A246AD83}"/>
              </a:ext>
            </a:extLst>
          </p:cNvPr>
          <p:cNvSpPr/>
          <p:nvPr/>
        </p:nvSpPr>
        <p:spPr>
          <a:xfrm rot="19080007">
            <a:off x="3604176" y="3569884"/>
            <a:ext cx="3697783" cy="6764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56A622C-33A6-4DCD-1BB6-8091BE56ECDD}"/>
              </a:ext>
            </a:extLst>
          </p:cNvPr>
          <p:cNvSpPr/>
          <p:nvPr/>
        </p:nvSpPr>
        <p:spPr>
          <a:xfrm rot="2800773">
            <a:off x="2456381" y="4147333"/>
            <a:ext cx="2489762" cy="676407"/>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9085231"/>
      </p:ext>
    </p:extLst>
  </p:cSld>
  <p:clrMapOvr>
    <a:masterClrMapping/>
  </p:clrMapOvr>
  <mc:AlternateContent xmlns:mc="http://schemas.openxmlformats.org/markup-compatibility/2006" xmlns:p14="http://schemas.microsoft.com/office/powerpoint/2010/main">
    <mc:Choice Requires="p14">
      <p:transition spd="slow" p14:dur="2000" advTm="51922"/>
    </mc:Choice>
    <mc:Fallback xmlns="">
      <p:transition spd="slow" advTm="519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7B1217A-20D4-8BA8-8DB3-CA846AF13DD3}"/>
                  </a:ext>
                </a:extLst>
              </p:cNvPr>
              <p:cNvSpPr>
                <a:spLocks noGrp="1"/>
              </p:cNvSpPr>
              <p:nvPr>
                <p:ph idx="1"/>
              </p:nvPr>
            </p:nvSpPr>
            <p:spPr>
              <a:xfrm>
                <a:off x="628650" y="1493886"/>
                <a:ext cx="7886700" cy="622690"/>
              </a:xfrm>
            </p:spPr>
            <p:txBody>
              <a:bodyPr/>
              <a:lstStyle/>
              <a:p>
                <a:pPr marL="0" indent="0" algn="ctr">
                  <a:buNone/>
                </a:pPr>
                <a14:m>
                  <m:oMath xmlns:m="http://schemas.openxmlformats.org/officeDocument/2006/math">
                    <m:r>
                      <m:rPr>
                        <m:sty m:val="p"/>
                      </m:rPr>
                      <a:rPr lang="en-US" altLang="ja-JP" i="1" smtClean="0">
                        <a:latin typeface="Cambria Math" panose="02040503050406030204" pitchFamily="18" charset="0"/>
                      </a:rPr>
                      <m:t>Δ</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m:rPr>
                            <m:sty m:val="p"/>
                          </m:rPr>
                          <a:rPr lang="en-US" altLang="ja-JP" i="1">
                            <a:latin typeface="Cambria Math" panose="02040503050406030204" pitchFamily="18" charset="0"/>
                          </a:rPr>
                          <m:t>sol</m:t>
                        </m:r>
                      </m:sub>
                    </m:sSub>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m:rPr>
                            <m:sty m:val="p"/>
                          </m:rPr>
                          <a:rPr kumimoji="1" lang="en-US" altLang="ja-JP" b="0" i="0" smtClean="0">
                            <a:latin typeface="Cambria Math" panose="02040503050406030204" pitchFamily="18" charset="0"/>
                          </a:rPr>
                          <m:t>excl</m:t>
                        </m:r>
                      </m:sub>
                    </m:sSub>
                    <m:r>
                      <a:rPr kumimoji="1" lang="en-US" altLang="ja-JP" b="0" i="1" smtClean="0">
                        <a:latin typeface="Cambria Math" panose="02040503050406030204" pitchFamily="18" charset="0"/>
                      </a:rPr>
                      <m:t>+</m:t>
                    </m:r>
                  </m:oMath>
                </a14:m>
                <a:r>
                  <a:rPr kumimoji="1" lang="en-US" altLang="ja-JP" sz="2000" dirty="0"/>
                  <a:t>(others)</a:t>
                </a:r>
                <a:endParaRPr kumimoji="1" lang="ja-JP" altLang="en-US" sz="2000"/>
              </a:p>
            </p:txBody>
          </p:sp>
        </mc:Choice>
        <mc:Fallback xmlns="">
          <p:sp>
            <p:nvSpPr>
              <p:cNvPr id="2" name="コンテンツ プレースホルダー 1">
                <a:extLst>
                  <a:ext uri="{FF2B5EF4-FFF2-40B4-BE49-F238E27FC236}">
                    <a16:creationId xmlns:a16="http://schemas.microsoft.com/office/drawing/2014/main" id="{F7B1217A-20D4-8BA8-8DB3-CA846AF13DD3}"/>
                  </a:ext>
                </a:extLst>
              </p:cNvPr>
              <p:cNvSpPr>
                <a:spLocks noGrp="1" noRot="1" noChangeAspect="1" noMove="1" noResize="1" noEditPoints="1" noAdjustHandles="1" noChangeArrowheads="1" noChangeShapeType="1" noTextEdit="1"/>
              </p:cNvSpPr>
              <p:nvPr>
                <p:ph idx="1"/>
              </p:nvPr>
            </p:nvSpPr>
            <p:spPr>
              <a:xfrm>
                <a:off x="628650" y="1493886"/>
                <a:ext cx="7886700" cy="622690"/>
              </a:xfrm>
              <a:blipFill>
                <a:blip r:embed="rId3"/>
                <a:stretch>
                  <a:fillRect t="-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CAAD47EF-86F6-F6B0-0AF1-040EB75AFF21}"/>
                  </a:ext>
                </a:extLst>
              </p:cNvPr>
              <p:cNvSpPr>
                <a:spLocks noGrp="1"/>
              </p:cNvSpPr>
              <p:nvPr>
                <p:ph type="title"/>
              </p:nvPr>
            </p:nvSpPr>
            <p:spPr/>
            <p:txBody>
              <a:bodyPr>
                <a:normAutofit fontScale="90000"/>
              </a:bodyPr>
              <a:lstStyle/>
              <a:p>
                <a14:m>
                  <m:oMath xmlns:m="http://schemas.openxmlformats.org/officeDocument/2006/math">
                    <m:r>
                      <a:rPr lang="en-US" altLang="ja-JP" b="1" i="1">
                        <a:latin typeface="Cambria Math" panose="02040503050406030204" pitchFamily="18" charset="0"/>
                      </a:rPr>
                      <m:t>𝜟</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𝑮</m:t>
                        </m:r>
                      </m:e>
                      <m:sub>
                        <m:r>
                          <a:rPr lang="en-US" altLang="ja-JP" b="1" i="0">
                            <a:latin typeface="Cambria Math" panose="02040503050406030204" pitchFamily="18" charset="0"/>
                          </a:rPr>
                          <m:t>𝐬𝐨𝐥</m:t>
                        </m:r>
                      </m:sub>
                    </m:sSub>
                  </m:oMath>
                </a14:m>
                <a:r>
                  <a:rPr kumimoji="1" lang="ja-JP" altLang="en-US"/>
                  <a:t>の成分分割</a:t>
                </a:r>
              </a:p>
            </p:txBody>
          </p:sp>
        </mc:Choice>
        <mc:Fallback xmlns="">
          <p:sp>
            <p:nvSpPr>
              <p:cNvPr id="3" name="タイトル 2">
                <a:extLst>
                  <a:ext uri="{FF2B5EF4-FFF2-40B4-BE49-F238E27FC236}">
                    <a16:creationId xmlns:a16="http://schemas.microsoft.com/office/drawing/2014/main" id="{CAAD47EF-86F6-F6B0-0AF1-040EB75AFF21}"/>
                  </a:ext>
                </a:extLst>
              </p:cNvPr>
              <p:cNvSpPr>
                <a:spLocks noGrp="1" noRot="1" noChangeAspect="1" noMove="1" noResize="1" noEditPoints="1" noAdjustHandles="1" noChangeArrowheads="1" noChangeShapeType="1" noTextEdit="1"/>
              </p:cNvSpPr>
              <p:nvPr>
                <p:ph type="title"/>
              </p:nvPr>
            </p:nvSpPr>
            <p:spPr>
              <a:blipFill>
                <a:blip r:embed="rId4"/>
                <a:stretch>
                  <a:fillRect l="-1127" t="-27451" b="-41176"/>
                </a:stretch>
              </a:blipFill>
            </p:spPr>
            <p:txBody>
              <a:bodyPr/>
              <a:lstStyle/>
              <a:p>
                <a:r>
                  <a:rPr lang="ja-JP" altLang="en-US">
                    <a:noFill/>
                  </a:rPr>
                  <a:t> </a:t>
                </a:r>
              </a:p>
            </p:txBody>
          </p:sp>
        </mc:Fallback>
      </mc:AlternateContent>
      <p:sp>
        <p:nvSpPr>
          <p:cNvPr id="5" name="角丸四角形 4">
            <a:extLst>
              <a:ext uri="{FF2B5EF4-FFF2-40B4-BE49-F238E27FC236}">
                <a16:creationId xmlns:a16="http://schemas.microsoft.com/office/drawing/2014/main" id="{98D70275-7888-9970-4142-A1D65B479A7D}"/>
              </a:ext>
            </a:extLst>
          </p:cNvPr>
          <p:cNvSpPr/>
          <p:nvPr/>
        </p:nvSpPr>
        <p:spPr>
          <a:xfrm>
            <a:off x="3698177" y="1480029"/>
            <a:ext cx="528034" cy="4976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BFE30E4F-97A0-ABB9-CDA8-8B9CB96FB7B2}"/>
              </a:ext>
            </a:extLst>
          </p:cNvPr>
          <p:cNvSpPr/>
          <p:nvPr/>
        </p:nvSpPr>
        <p:spPr>
          <a:xfrm>
            <a:off x="4528876" y="1496983"/>
            <a:ext cx="1043189" cy="4976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6F87C5-9101-668C-B43D-8167DF6D91DB}"/>
                  </a:ext>
                </a:extLst>
              </p:cNvPr>
              <p:cNvSpPr txBox="1"/>
              <p:nvPr/>
            </p:nvSpPr>
            <p:spPr>
              <a:xfrm>
                <a:off x="2170299" y="2245366"/>
                <a:ext cx="4798002" cy="510778"/>
              </a:xfrm>
              <a:prstGeom prst="roundRect">
                <a:avLst/>
              </a:prstGeom>
              <a:noFill/>
              <a:ln w="28575">
                <a:solidFill>
                  <a:srgbClr val="0070C0"/>
                </a:solidFill>
              </a:ln>
            </p:spPr>
            <p:txBody>
              <a:bodyPr wrap="square" rtlCol="0">
                <a:spAutoFit/>
              </a:bodyPr>
              <a:lstStyle/>
              <a:p>
                <a:pPr algn="ctr"/>
                <a14:m>
                  <m:oMath xmlns:m="http://schemas.openxmlformats.org/officeDocument/2006/math">
                    <m:d>
                      <m:dPr>
                        <m:begChr m:val="⟨"/>
                        <m:endChr m:val="⟩"/>
                        <m:ctrlPr>
                          <a:rPr kumimoji="1" lang="ja-JP" altLang="en-US" sz="2400" i="1" smtClean="0">
                            <a:latin typeface="Cambria Math" panose="02040503050406030204" pitchFamily="18" charset="0"/>
                          </a:rPr>
                        </m:ctrlPr>
                      </m:dPr>
                      <m:e>
                        <m:r>
                          <a:rPr kumimoji="1" lang="en-US" altLang="ja-JP" sz="2400" b="0" i="1" smtClean="0">
                            <a:latin typeface="Cambria Math" panose="02040503050406030204" pitchFamily="18" charset="0"/>
                          </a:rPr>
                          <m:t>𝑣</m:t>
                        </m:r>
                      </m:e>
                    </m:d>
                  </m:oMath>
                </a14:m>
                <a:r>
                  <a:rPr kumimoji="1" lang="ja-JP" altLang="en-US" sz="2400">
                    <a:latin typeface="Hiragino Kaku Gothic Pro W3" panose="020B0300000000000000" pitchFamily="34" charset="-128"/>
                    <a:ea typeface="Hiragino Kaku Gothic Pro W3" panose="020B0300000000000000" pitchFamily="34" charset="-128"/>
                  </a:rPr>
                  <a:t>：溶質</a:t>
                </a:r>
                <a:r>
                  <a:rPr kumimoji="1" lang="en-US" altLang="ja-JP" sz="24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溶媒間の直接相互作用</a:t>
                </a:r>
              </a:p>
            </p:txBody>
          </p:sp>
        </mc:Choice>
        <mc:Fallback xmlns="">
          <p:sp>
            <p:nvSpPr>
              <p:cNvPr id="9" name="テキスト ボックス 8">
                <a:extLst>
                  <a:ext uri="{FF2B5EF4-FFF2-40B4-BE49-F238E27FC236}">
                    <a16:creationId xmlns:a16="http://schemas.microsoft.com/office/drawing/2014/main" id="{196F87C5-9101-668C-B43D-8167DF6D91DB}"/>
                  </a:ext>
                </a:extLst>
              </p:cNvPr>
              <p:cNvSpPr txBox="1">
                <a:spLocks noRot="1" noChangeAspect="1" noMove="1" noResize="1" noEditPoints="1" noAdjustHandles="1" noChangeArrowheads="1" noChangeShapeType="1" noTextEdit="1"/>
              </p:cNvSpPr>
              <p:nvPr/>
            </p:nvSpPr>
            <p:spPr>
              <a:xfrm>
                <a:off x="2170299" y="2245366"/>
                <a:ext cx="4798002" cy="510778"/>
              </a:xfrm>
              <a:prstGeom prst="roundRect">
                <a:avLst/>
              </a:prstGeom>
              <a:blipFill>
                <a:blip r:embed="rId5"/>
                <a:stretch>
                  <a:fillRect t="-2273" r="-262" b="-15909"/>
                </a:stretch>
              </a:blipFill>
              <a:ln w="28575">
                <a:solidFill>
                  <a:srgbClr val="0070C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44F14A5-B26C-52F8-CA1E-61D549F9B895}"/>
                  </a:ext>
                </a:extLst>
              </p:cNvPr>
              <p:cNvSpPr txBox="1"/>
              <p:nvPr/>
            </p:nvSpPr>
            <p:spPr>
              <a:xfrm>
                <a:off x="2923101" y="2810258"/>
                <a:ext cx="3214890" cy="510778"/>
              </a:xfrm>
              <a:prstGeom prst="roundRect">
                <a:avLst/>
              </a:prstGeom>
              <a:noFill/>
              <a:ln w="28575">
                <a:solidFill>
                  <a:srgbClr val="FF0000"/>
                </a:solidFill>
              </a:ln>
            </p:spPr>
            <p:txBody>
              <a:bodyPr wrap="square" rtlCol="0">
                <a:spAutoFit/>
              </a:bodyPr>
              <a:lstStyle/>
              <a:p>
                <a:pPr algn="ctr"/>
                <a14:m>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m:rPr>
                            <m:sty m:val="p"/>
                          </m:rPr>
                          <a:rPr kumimoji="1" lang="en-US" altLang="ja-JP" sz="2400" b="0" i="0" smtClean="0">
                            <a:latin typeface="Cambria Math" panose="02040503050406030204" pitchFamily="18" charset="0"/>
                          </a:rPr>
                          <m:t>excl</m:t>
                        </m:r>
                      </m:sub>
                    </m:sSub>
                  </m:oMath>
                </a14:m>
                <a:r>
                  <a:rPr kumimoji="1" lang="ja-JP" altLang="en-US" sz="2400">
                    <a:latin typeface="Hiragino Kaku Gothic Pro W3" panose="020B0300000000000000" pitchFamily="34" charset="-128"/>
                    <a:ea typeface="Hiragino Kaku Gothic Pro W3" panose="020B0300000000000000" pitchFamily="34" charset="-128"/>
                  </a:rPr>
                  <a:t>：排除体積効果</a:t>
                </a:r>
              </a:p>
            </p:txBody>
          </p:sp>
        </mc:Choice>
        <mc:Fallback xmlns="">
          <p:sp>
            <p:nvSpPr>
              <p:cNvPr id="10" name="テキスト ボックス 9">
                <a:extLst>
                  <a:ext uri="{FF2B5EF4-FFF2-40B4-BE49-F238E27FC236}">
                    <a16:creationId xmlns:a16="http://schemas.microsoft.com/office/drawing/2014/main" id="{B44F14A5-B26C-52F8-CA1E-61D549F9B895}"/>
                  </a:ext>
                </a:extLst>
              </p:cNvPr>
              <p:cNvSpPr txBox="1">
                <a:spLocks noRot="1" noChangeAspect="1" noMove="1" noResize="1" noEditPoints="1" noAdjustHandles="1" noChangeArrowheads="1" noChangeShapeType="1" noTextEdit="1"/>
              </p:cNvSpPr>
              <p:nvPr/>
            </p:nvSpPr>
            <p:spPr>
              <a:xfrm>
                <a:off x="2923101" y="2810258"/>
                <a:ext cx="3214890" cy="510778"/>
              </a:xfrm>
              <a:prstGeom prst="roundRect">
                <a:avLst/>
              </a:prstGeom>
              <a:blipFill>
                <a:blip r:embed="rId6"/>
                <a:stretch>
                  <a:fillRect t="-2273" r="-781" b="-13636"/>
                </a:stretch>
              </a:blipFill>
              <a:ln w="28575">
                <a:solidFill>
                  <a:srgbClr val="FF0000"/>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0BDE2A3F-FFBB-C01F-BB53-57BD2C08D1D8}"/>
              </a:ext>
            </a:extLst>
          </p:cNvPr>
          <p:cNvSpPr txBox="1"/>
          <p:nvPr/>
        </p:nvSpPr>
        <p:spPr>
          <a:xfrm>
            <a:off x="1559154" y="943882"/>
            <a:ext cx="6025690" cy="467836"/>
          </a:xfrm>
          <a:prstGeom prst="rect">
            <a:avLst/>
          </a:prstGeom>
        </p:spPr>
        <p:txBody>
          <a:bodyPr vert="horz" wrap="none" lIns="0" tIns="0" rIns="0" bIns="0" rtlCol="0">
            <a:noAutofit/>
          </a:bodyPr>
          <a:lstStyle/>
          <a:p>
            <a:pPr marL="0" indent="0" algn="l">
              <a:buFont typeface="Arial" panose="020B0604020202020204" pitchFamily="34" charset="0"/>
              <a:buNone/>
            </a:pPr>
            <a:r>
              <a:rPr kumimoji="1" lang="ja-JP" altLang="en-US" sz="3200">
                <a:latin typeface="Hiragino Kaku Gothic Pro W3" panose="020B0300000000000000" pitchFamily="34" charset="-128"/>
                <a:ea typeface="Hiragino Kaku Gothic Pro W3" panose="020B0300000000000000" pitchFamily="34" charset="-128"/>
              </a:rPr>
              <a:t>溶媒和自由エネルギーの成分分割</a:t>
            </a:r>
            <a:endParaRPr kumimoji="1" lang="ja-JP" altLang="en-US" sz="3200" dirty="0">
              <a:latin typeface="Hiragino Kaku Gothic Pro W3" panose="020B0300000000000000" pitchFamily="34" charset="-128"/>
              <a:ea typeface="Hiragino Kaku Gothic Pro W3" panose="020B0300000000000000" pitchFamily="34" charset="-128"/>
            </a:endParaRPr>
          </a:p>
        </p:txBody>
      </p:sp>
      <p:sp>
        <p:nvSpPr>
          <p:cNvPr id="44" name="角丸四角形 43">
            <a:extLst>
              <a:ext uri="{FF2B5EF4-FFF2-40B4-BE49-F238E27FC236}">
                <a16:creationId xmlns:a16="http://schemas.microsoft.com/office/drawing/2014/main" id="{9A880AEC-E5D2-2A2E-F474-458DCE8692C9}"/>
              </a:ext>
            </a:extLst>
          </p:cNvPr>
          <p:cNvSpPr/>
          <p:nvPr/>
        </p:nvSpPr>
        <p:spPr>
          <a:xfrm>
            <a:off x="793651" y="3632200"/>
            <a:ext cx="3441028" cy="270916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15711CFF-3989-8F97-63CF-C3B484FB98D2}"/>
              </a:ext>
            </a:extLst>
          </p:cNvPr>
          <p:cNvSpPr/>
          <p:nvPr/>
        </p:nvSpPr>
        <p:spPr>
          <a:xfrm>
            <a:off x="4310956" y="3632199"/>
            <a:ext cx="4138778" cy="27091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2A0E82A-08FC-2913-F713-01212EE31674}"/>
              </a:ext>
            </a:extLst>
          </p:cNvPr>
          <p:cNvSpPr txBox="1"/>
          <p:nvPr/>
        </p:nvSpPr>
        <p:spPr>
          <a:xfrm>
            <a:off x="5077585" y="3870310"/>
            <a:ext cx="2667397" cy="246221"/>
          </a:xfrm>
          <a:prstGeom prst="rect">
            <a:avLst/>
          </a:prstGeom>
        </p:spPr>
        <p:txBody>
          <a:bodyPr vert="horz" wrap="none" lIns="0" tIns="0" rIns="0" bIns="0" rtlCol="0">
            <a:spAutoFit/>
          </a:bodyPr>
          <a:lstStyle/>
          <a:p>
            <a:pPr marL="0" indent="0" algn="l">
              <a:buFont typeface="Arial" panose="020B0604020202020204" pitchFamily="34" charset="0"/>
              <a:buNone/>
            </a:pPr>
            <a:r>
              <a:rPr kumimoji="1" lang="ja-JP" altLang="en-US" sz="1600">
                <a:latin typeface="Hiragino Kaku Gothic Pro W3" panose="020B0300000000000000" pitchFamily="34" charset="-128"/>
                <a:ea typeface="Hiragino Kaku Gothic Pro W3" panose="020B0300000000000000" pitchFamily="34" charset="-128"/>
              </a:rPr>
              <a:t>空孔形成に必要なエネルギー</a:t>
            </a:r>
            <a:endParaRPr kumimoji="1" lang="ja-JP" altLang="en-US" sz="1600" dirty="0">
              <a:latin typeface="Hiragino Kaku Gothic Pro W3" panose="020B0300000000000000" pitchFamily="34" charset="-128"/>
              <a:ea typeface="Hiragino Kaku Gothic Pro W3" panose="020B0300000000000000" pitchFamily="34" charset="-128"/>
            </a:endParaRPr>
          </a:p>
        </p:txBody>
      </p:sp>
      <p:grpSp>
        <p:nvGrpSpPr>
          <p:cNvPr id="15" name="グループ化 14">
            <a:extLst>
              <a:ext uri="{FF2B5EF4-FFF2-40B4-BE49-F238E27FC236}">
                <a16:creationId xmlns:a16="http://schemas.microsoft.com/office/drawing/2014/main" id="{8E78F5AD-516F-8B04-AC66-6F5FBFA167FD}"/>
              </a:ext>
            </a:extLst>
          </p:cNvPr>
          <p:cNvGrpSpPr/>
          <p:nvPr/>
        </p:nvGrpSpPr>
        <p:grpSpPr>
          <a:xfrm>
            <a:off x="943475" y="3837985"/>
            <a:ext cx="3167936" cy="2457434"/>
            <a:chOff x="799464" y="2224624"/>
            <a:chExt cx="3167936" cy="2457434"/>
          </a:xfrm>
        </p:grpSpPr>
        <p:sp>
          <p:nvSpPr>
            <p:cNvPr id="46" name="テキスト ボックス 45">
              <a:extLst>
                <a:ext uri="{FF2B5EF4-FFF2-40B4-BE49-F238E27FC236}">
                  <a16:creationId xmlns:a16="http://schemas.microsoft.com/office/drawing/2014/main" id="{89EC0BB9-8C2E-7017-3D0B-074CD0CC5813}"/>
                </a:ext>
              </a:extLst>
            </p:cNvPr>
            <p:cNvSpPr txBox="1"/>
            <p:nvPr/>
          </p:nvSpPr>
          <p:spPr>
            <a:xfrm>
              <a:off x="799464" y="4281948"/>
              <a:ext cx="3167936" cy="400110"/>
            </a:xfrm>
            <a:prstGeom prst="rect">
              <a:avLst/>
            </a:prstGeom>
            <a:noFill/>
          </p:spPr>
          <p:txBody>
            <a:bodyPr wrap="square" rtlCol="0">
              <a:spAutoFit/>
            </a:bodyPr>
            <a:lstStyle/>
            <a:p>
              <a:pPr algn="ctr"/>
              <a:r>
                <a:rPr kumimoji="1" lang="ja-JP" altLang="en-US" sz="2000">
                  <a:latin typeface="Hiragino Kaku Gothic Pro W3" panose="020B0300000000000000" pitchFamily="34" charset="-128"/>
                  <a:ea typeface="Hiragino Kaku Gothic Pro W3" panose="020B0300000000000000" pitchFamily="34" charset="-128"/>
                </a:rPr>
                <a:t>イオン</a:t>
              </a:r>
              <a:r>
                <a:rPr kumimoji="1" lang="en-US" altLang="ja-JP" sz="2000" dirty="0">
                  <a:latin typeface="Hiragino Kaku Gothic Pro W3" panose="020B0300000000000000" pitchFamily="34" charset="-128"/>
                  <a:ea typeface="Hiragino Kaku Gothic Pro W3" panose="020B0300000000000000" pitchFamily="34" charset="-128"/>
                </a:rPr>
                <a:t>–</a:t>
              </a:r>
              <a:r>
                <a:rPr kumimoji="1" lang="ja-JP" altLang="en-US" sz="2000">
                  <a:latin typeface="Hiragino Kaku Gothic Pro W3" panose="020B0300000000000000" pitchFamily="34" charset="-128"/>
                  <a:ea typeface="Hiragino Kaku Gothic Pro W3" panose="020B0300000000000000" pitchFamily="34" charset="-128"/>
                </a:rPr>
                <a:t>溶質直接相互作用</a:t>
              </a:r>
            </a:p>
          </p:txBody>
        </p:sp>
        <p:sp>
          <p:nvSpPr>
            <p:cNvPr id="47" name="円/楕円 46">
              <a:extLst>
                <a:ext uri="{FF2B5EF4-FFF2-40B4-BE49-F238E27FC236}">
                  <a16:creationId xmlns:a16="http://schemas.microsoft.com/office/drawing/2014/main" id="{9A1792C7-AD65-A9D6-FDC4-AAB81DFF6DA5}"/>
                </a:ext>
              </a:extLst>
            </p:cNvPr>
            <p:cNvSpPr/>
            <p:nvPr/>
          </p:nvSpPr>
          <p:spPr>
            <a:xfrm>
              <a:off x="2992761" y="2703947"/>
              <a:ext cx="411947" cy="4321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a:t>
              </a:r>
              <a:endParaRPr kumimoji="1" lang="ja-JP" altLang="en-US" sz="3600"/>
            </a:p>
          </p:txBody>
        </p:sp>
        <p:grpSp>
          <p:nvGrpSpPr>
            <p:cNvPr id="48" name="グループ化 47">
              <a:extLst>
                <a:ext uri="{FF2B5EF4-FFF2-40B4-BE49-F238E27FC236}">
                  <a16:creationId xmlns:a16="http://schemas.microsoft.com/office/drawing/2014/main" id="{5880AF9D-3D37-B700-4DBB-BDB9B2AEE6CA}"/>
                </a:ext>
              </a:extLst>
            </p:cNvPr>
            <p:cNvGrpSpPr>
              <a:grpSpLocks noChangeAspect="1"/>
            </p:cNvGrpSpPr>
            <p:nvPr/>
          </p:nvGrpSpPr>
          <p:grpSpPr>
            <a:xfrm rot="2266867">
              <a:off x="1468114" y="2738882"/>
              <a:ext cx="1914646" cy="1167371"/>
              <a:chOff x="6981857" y="3159583"/>
              <a:chExt cx="635326" cy="387362"/>
            </a:xfrm>
          </p:grpSpPr>
          <p:sp>
            <p:nvSpPr>
              <p:cNvPr id="52" name="正方形/長方形 51">
                <a:extLst>
                  <a:ext uri="{FF2B5EF4-FFF2-40B4-BE49-F238E27FC236}">
                    <a16:creationId xmlns:a16="http://schemas.microsoft.com/office/drawing/2014/main" id="{9BC0BA1F-736C-3B38-2988-41E111E9A26F}"/>
                  </a:ext>
                </a:extLst>
              </p:cNvPr>
              <p:cNvSpPr/>
              <p:nvPr/>
            </p:nvSpPr>
            <p:spPr>
              <a:xfrm rot="2663680">
                <a:off x="7110339" y="3300949"/>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AA3735BE-CDF6-1FE0-F0DF-405B25D96CE1}"/>
                  </a:ext>
                </a:extLst>
              </p:cNvPr>
              <p:cNvSpPr/>
              <p:nvPr/>
            </p:nvSpPr>
            <p:spPr>
              <a:xfrm rot="6266044">
                <a:off x="7296106" y="3243174"/>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E6C4741F-C8AA-9A59-CBCC-15FB4E7C91AE}"/>
                  </a:ext>
                </a:extLst>
              </p:cNvPr>
              <p:cNvSpPr/>
              <p:nvPr/>
            </p:nvSpPr>
            <p:spPr>
              <a:xfrm rot="20663765">
                <a:off x="6981857" y="3423581"/>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03D7A06-9BF8-AFE2-D823-33E4254F34C5}"/>
                  </a:ext>
                </a:extLst>
              </p:cNvPr>
              <p:cNvSpPr/>
              <p:nvPr/>
            </p:nvSpPr>
            <p:spPr>
              <a:xfrm rot="2663680">
                <a:off x="7472407" y="3202551"/>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D88EE5E1-1481-5E26-448D-A1A4AF272C8A}"/>
                  </a:ext>
                </a:extLst>
              </p:cNvPr>
              <p:cNvSpPr/>
              <p:nvPr/>
            </p:nvSpPr>
            <p:spPr>
              <a:xfrm rot="20663765">
                <a:off x="7356444" y="3318967"/>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BC8DD7E0-6F1E-EFB1-3CB8-FBD7919A7E72}"/>
                  </a:ext>
                </a:extLst>
              </p:cNvPr>
              <p:cNvSpPr/>
              <p:nvPr/>
            </p:nvSpPr>
            <p:spPr>
              <a:xfrm rot="20663765">
                <a:off x="7137510" y="3257982"/>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18D265B-E1D0-C76A-E3DB-3416ADC93846}"/>
                  </a:ext>
                </a:extLst>
              </p:cNvPr>
              <p:cNvSpPr/>
              <p:nvPr/>
            </p:nvSpPr>
            <p:spPr>
              <a:xfrm rot="20663765">
                <a:off x="7499578" y="3159583"/>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円/楕円 48">
              <a:extLst>
                <a:ext uri="{FF2B5EF4-FFF2-40B4-BE49-F238E27FC236}">
                  <a16:creationId xmlns:a16="http://schemas.microsoft.com/office/drawing/2014/main" id="{C118BE94-E319-0DAC-50DC-C72B21DF5A3B}"/>
                </a:ext>
              </a:extLst>
            </p:cNvPr>
            <p:cNvSpPr/>
            <p:nvPr/>
          </p:nvSpPr>
          <p:spPr>
            <a:xfrm>
              <a:off x="1255007" y="2440685"/>
              <a:ext cx="411947" cy="4321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a:t>
              </a:r>
              <a:endParaRPr kumimoji="1" lang="ja-JP" altLang="en-US" sz="3600"/>
            </a:p>
          </p:txBody>
        </p:sp>
        <p:sp>
          <p:nvSpPr>
            <p:cNvPr id="50" name="円/楕円 49">
              <a:extLst>
                <a:ext uri="{FF2B5EF4-FFF2-40B4-BE49-F238E27FC236}">
                  <a16:creationId xmlns:a16="http://schemas.microsoft.com/office/drawing/2014/main" id="{2CBD2971-E61B-B927-40A0-E9ADAD0C0CFE}"/>
                </a:ext>
              </a:extLst>
            </p:cNvPr>
            <p:cNvSpPr/>
            <p:nvPr/>
          </p:nvSpPr>
          <p:spPr>
            <a:xfrm>
              <a:off x="1744515" y="3607227"/>
              <a:ext cx="411947" cy="4321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bIns="144000" rtlCol="0" anchor="ctr"/>
            <a:lstStyle/>
            <a:p>
              <a:pPr algn="ctr"/>
              <a:r>
                <a:rPr kumimoji="1" lang="en-US" altLang="ja-JP" sz="3600" dirty="0"/>
                <a:t>–</a:t>
              </a:r>
              <a:endParaRPr kumimoji="1" lang="ja-JP" altLang="en-US" sz="3600"/>
            </a:p>
          </p:txBody>
        </p:sp>
        <p:sp>
          <p:nvSpPr>
            <p:cNvPr id="51" name="円/楕円 50">
              <a:extLst>
                <a:ext uri="{FF2B5EF4-FFF2-40B4-BE49-F238E27FC236}">
                  <a16:creationId xmlns:a16="http://schemas.microsoft.com/office/drawing/2014/main" id="{CC758077-ABF9-DE84-481E-2EAE9D1D46A4}"/>
                </a:ext>
              </a:extLst>
            </p:cNvPr>
            <p:cNvSpPr/>
            <p:nvPr/>
          </p:nvSpPr>
          <p:spPr>
            <a:xfrm>
              <a:off x="2205688" y="2224624"/>
              <a:ext cx="411947" cy="4321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bIns="144000" rtlCol="0" anchor="ctr"/>
            <a:lstStyle/>
            <a:p>
              <a:pPr algn="ctr"/>
              <a:r>
                <a:rPr kumimoji="1" lang="en-US" altLang="ja-JP" sz="3600" dirty="0"/>
                <a:t>–</a:t>
              </a:r>
              <a:endParaRPr kumimoji="1" lang="ja-JP" altLang="en-US" sz="3600"/>
            </a:p>
          </p:txBody>
        </p:sp>
      </p:grpSp>
      <p:grpSp>
        <p:nvGrpSpPr>
          <p:cNvPr id="59" name="グループ化 58">
            <a:extLst>
              <a:ext uri="{FF2B5EF4-FFF2-40B4-BE49-F238E27FC236}">
                <a16:creationId xmlns:a16="http://schemas.microsoft.com/office/drawing/2014/main" id="{BC09928C-22FC-D48E-5900-730FDBD772D3}"/>
              </a:ext>
            </a:extLst>
          </p:cNvPr>
          <p:cNvGrpSpPr/>
          <p:nvPr/>
        </p:nvGrpSpPr>
        <p:grpSpPr>
          <a:xfrm>
            <a:off x="4400745" y="4226318"/>
            <a:ext cx="3975006" cy="1631244"/>
            <a:chOff x="4608389" y="2307215"/>
            <a:chExt cx="3975006" cy="1631244"/>
          </a:xfrm>
        </p:grpSpPr>
        <p:sp>
          <p:nvSpPr>
            <p:cNvPr id="60" name="右矢印 59">
              <a:extLst>
                <a:ext uri="{FF2B5EF4-FFF2-40B4-BE49-F238E27FC236}">
                  <a16:creationId xmlns:a16="http://schemas.microsoft.com/office/drawing/2014/main" id="{C1AF837B-9CDB-9DDA-5580-557E652698A4}"/>
                </a:ext>
              </a:extLst>
            </p:cNvPr>
            <p:cNvSpPr>
              <a:spLocks noChangeAspect="1"/>
            </p:cNvSpPr>
            <p:nvPr/>
          </p:nvSpPr>
          <p:spPr>
            <a:xfrm>
              <a:off x="6469065" y="2925043"/>
              <a:ext cx="300986" cy="336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1D60FB11-B1F8-7C0E-AE13-308A282F4AB6}"/>
                </a:ext>
              </a:extLst>
            </p:cNvPr>
            <p:cNvSpPr>
              <a:spLocks noChangeAspect="1"/>
            </p:cNvSpPr>
            <p:nvPr/>
          </p:nvSpPr>
          <p:spPr>
            <a:xfrm>
              <a:off x="4608389" y="2307215"/>
              <a:ext cx="1688235" cy="1612866"/>
            </a:xfrm>
            <a:prstGeom prst="rect">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正方形/長方形 61">
              <a:extLst>
                <a:ext uri="{FF2B5EF4-FFF2-40B4-BE49-F238E27FC236}">
                  <a16:creationId xmlns:a16="http://schemas.microsoft.com/office/drawing/2014/main" id="{23BB82E9-4D7D-3F8A-8FE6-11CE6276AC38}"/>
                </a:ext>
              </a:extLst>
            </p:cNvPr>
            <p:cNvSpPr/>
            <p:nvPr/>
          </p:nvSpPr>
          <p:spPr>
            <a:xfrm>
              <a:off x="6895160" y="2325593"/>
              <a:ext cx="1688235" cy="1612866"/>
            </a:xfrm>
            <a:prstGeom prst="rect">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3" name="グループ化 62">
              <a:extLst>
                <a:ext uri="{FF2B5EF4-FFF2-40B4-BE49-F238E27FC236}">
                  <a16:creationId xmlns:a16="http://schemas.microsoft.com/office/drawing/2014/main" id="{ACC1262E-815F-AC93-7C71-6D5EB1274946}"/>
                </a:ext>
              </a:extLst>
            </p:cNvPr>
            <p:cNvGrpSpPr>
              <a:grpSpLocks noChangeAspect="1"/>
            </p:cNvGrpSpPr>
            <p:nvPr/>
          </p:nvGrpSpPr>
          <p:grpSpPr>
            <a:xfrm>
              <a:off x="7044984" y="2724245"/>
              <a:ext cx="1388586" cy="826648"/>
              <a:chOff x="7283438" y="2872806"/>
              <a:chExt cx="1139036" cy="678087"/>
            </a:xfrm>
          </p:grpSpPr>
          <p:sp>
            <p:nvSpPr>
              <p:cNvPr id="64" name="円/楕円 19">
                <a:extLst>
                  <a:ext uri="{FF2B5EF4-FFF2-40B4-BE49-F238E27FC236}">
                    <a16:creationId xmlns:a16="http://schemas.microsoft.com/office/drawing/2014/main" id="{570367E5-3117-C360-942B-E7BC6DC1C331}"/>
                  </a:ext>
                </a:extLst>
              </p:cNvPr>
              <p:cNvSpPr/>
              <p:nvPr/>
            </p:nvSpPr>
            <p:spPr>
              <a:xfrm>
                <a:off x="7283438" y="2872806"/>
                <a:ext cx="1139036" cy="678087"/>
              </a:xfrm>
              <a:custGeom>
                <a:avLst/>
                <a:gdLst>
                  <a:gd name="connsiteX0" fmla="*/ 0 w 782396"/>
                  <a:gd name="connsiteY0" fmla="*/ 341325 h 682649"/>
                  <a:gd name="connsiteX1" fmla="*/ 391198 w 782396"/>
                  <a:gd name="connsiteY1" fmla="*/ 0 h 682649"/>
                  <a:gd name="connsiteX2" fmla="*/ 782396 w 782396"/>
                  <a:gd name="connsiteY2" fmla="*/ 341325 h 682649"/>
                  <a:gd name="connsiteX3" fmla="*/ 391198 w 782396"/>
                  <a:gd name="connsiteY3" fmla="*/ 682650 h 682649"/>
                  <a:gd name="connsiteX4" fmla="*/ 0 w 782396"/>
                  <a:gd name="connsiteY4" fmla="*/ 341325 h 682649"/>
                  <a:gd name="connsiteX0" fmla="*/ 108785 w 891181"/>
                  <a:gd name="connsiteY0" fmla="*/ 663297 h 1004622"/>
                  <a:gd name="connsiteX1" fmla="*/ 113617 w 891181"/>
                  <a:gd name="connsiteY1" fmla="*/ 0 h 1004622"/>
                  <a:gd name="connsiteX2" fmla="*/ 891181 w 891181"/>
                  <a:gd name="connsiteY2" fmla="*/ 663297 h 1004622"/>
                  <a:gd name="connsiteX3" fmla="*/ 499983 w 891181"/>
                  <a:gd name="connsiteY3" fmla="*/ 1004622 h 1004622"/>
                  <a:gd name="connsiteX4" fmla="*/ 108785 w 891181"/>
                  <a:gd name="connsiteY4" fmla="*/ 663297 h 1004622"/>
                  <a:gd name="connsiteX0" fmla="*/ 74526 w 856922"/>
                  <a:gd name="connsiteY0" fmla="*/ 482992 h 824317"/>
                  <a:gd name="connsiteX1" fmla="*/ 130874 w 856922"/>
                  <a:gd name="connsiteY1" fmla="*/ 0 h 824317"/>
                  <a:gd name="connsiteX2" fmla="*/ 856922 w 856922"/>
                  <a:gd name="connsiteY2" fmla="*/ 482992 h 824317"/>
                  <a:gd name="connsiteX3" fmla="*/ 465724 w 856922"/>
                  <a:gd name="connsiteY3" fmla="*/ 824317 h 824317"/>
                  <a:gd name="connsiteX4" fmla="*/ 74526 w 856922"/>
                  <a:gd name="connsiteY4" fmla="*/ 482992 h 824317"/>
                  <a:gd name="connsiteX0" fmla="*/ 73795 w 856191"/>
                  <a:gd name="connsiteY0" fmla="*/ 482992 h 695528"/>
                  <a:gd name="connsiteX1" fmla="*/ 130143 w 856191"/>
                  <a:gd name="connsiteY1" fmla="*/ 0 h 695528"/>
                  <a:gd name="connsiteX2" fmla="*/ 856191 w 856191"/>
                  <a:gd name="connsiteY2" fmla="*/ 482992 h 695528"/>
                  <a:gd name="connsiteX3" fmla="*/ 452114 w 856191"/>
                  <a:gd name="connsiteY3" fmla="*/ 695528 h 695528"/>
                  <a:gd name="connsiteX4" fmla="*/ 73795 w 856191"/>
                  <a:gd name="connsiteY4" fmla="*/ 482992 h 695528"/>
                  <a:gd name="connsiteX0" fmla="*/ 12295 w 974995"/>
                  <a:gd name="connsiteY0" fmla="*/ 639001 h 721582"/>
                  <a:gd name="connsiteX1" fmla="*/ 248947 w 974995"/>
                  <a:gd name="connsiteY1" fmla="*/ 1463 h 721582"/>
                  <a:gd name="connsiteX2" fmla="*/ 974995 w 974995"/>
                  <a:gd name="connsiteY2" fmla="*/ 484455 h 721582"/>
                  <a:gd name="connsiteX3" fmla="*/ 570918 w 974995"/>
                  <a:gd name="connsiteY3" fmla="*/ 696991 h 721582"/>
                  <a:gd name="connsiteX4" fmla="*/ 12295 w 974995"/>
                  <a:gd name="connsiteY4" fmla="*/ 639001 h 721582"/>
                  <a:gd name="connsiteX0" fmla="*/ 13758 w 1105247"/>
                  <a:gd name="connsiteY0" fmla="*/ 648312 h 743445"/>
                  <a:gd name="connsiteX1" fmla="*/ 250410 w 1105247"/>
                  <a:gd name="connsiteY1" fmla="*/ 10774 h 743445"/>
                  <a:gd name="connsiteX2" fmla="*/ 1105247 w 1105247"/>
                  <a:gd name="connsiteY2" fmla="*/ 313461 h 743445"/>
                  <a:gd name="connsiteX3" fmla="*/ 572381 w 1105247"/>
                  <a:gd name="connsiteY3" fmla="*/ 706302 h 743445"/>
                  <a:gd name="connsiteX4" fmla="*/ 13758 w 1105247"/>
                  <a:gd name="connsiteY4" fmla="*/ 648312 h 743445"/>
                  <a:gd name="connsiteX0" fmla="*/ 9220 w 1100709"/>
                  <a:gd name="connsiteY0" fmla="*/ 511344 h 599322"/>
                  <a:gd name="connsiteX1" fmla="*/ 284508 w 1100709"/>
                  <a:gd name="connsiteY1" fmla="*/ 28353 h 599322"/>
                  <a:gd name="connsiteX2" fmla="*/ 1100709 w 1100709"/>
                  <a:gd name="connsiteY2" fmla="*/ 176493 h 599322"/>
                  <a:gd name="connsiteX3" fmla="*/ 567843 w 1100709"/>
                  <a:gd name="connsiteY3" fmla="*/ 569334 h 599322"/>
                  <a:gd name="connsiteX4" fmla="*/ 9220 w 1100709"/>
                  <a:gd name="connsiteY4" fmla="*/ 511344 h 599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709" h="599322">
                    <a:moveTo>
                      <a:pt x="9220" y="511344"/>
                    </a:moveTo>
                    <a:cubicBezTo>
                      <a:pt x="-38002" y="421181"/>
                      <a:pt x="102593" y="84161"/>
                      <a:pt x="284508" y="28353"/>
                    </a:cubicBezTo>
                    <a:cubicBezTo>
                      <a:pt x="466423" y="-27455"/>
                      <a:pt x="1100709" y="-12016"/>
                      <a:pt x="1100709" y="176493"/>
                    </a:cubicBezTo>
                    <a:cubicBezTo>
                      <a:pt x="1100709" y="365002"/>
                      <a:pt x="749758" y="513526"/>
                      <a:pt x="567843" y="569334"/>
                    </a:cubicBezTo>
                    <a:cubicBezTo>
                      <a:pt x="385928" y="625142"/>
                      <a:pt x="56442" y="601507"/>
                      <a:pt x="9220" y="511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04F7302B-9F6C-DCF1-A6FD-51A3287F5662}"/>
                  </a:ext>
                </a:extLst>
              </p:cNvPr>
              <p:cNvGrpSpPr>
                <a:grpSpLocks noChangeAspect="1"/>
              </p:cNvGrpSpPr>
              <p:nvPr/>
            </p:nvGrpSpPr>
            <p:grpSpPr>
              <a:xfrm>
                <a:off x="7385030" y="2952658"/>
                <a:ext cx="891509" cy="543558"/>
                <a:chOff x="6981857" y="3159583"/>
                <a:chExt cx="635326" cy="387362"/>
              </a:xfrm>
            </p:grpSpPr>
            <p:sp>
              <p:nvSpPr>
                <p:cNvPr id="66" name="正方形/長方形 65">
                  <a:extLst>
                    <a:ext uri="{FF2B5EF4-FFF2-40B4-BE49-F238E27FC236}">
                      <a16:creationId xmlns:a16="http://schemas.microsoft.com/office/drawing/2014/main" id="{8937FF23-1E34-8E4C-2240-146F494A3563}"/>
                    </a:ext>
                  </a:extLst>
                </p:cNvPr>
                <p:cNvSpPr/>
                <p:nvPr/>
              </p:nvSpPr>
              <p:spPr>
                <a:xfrm rot="2663680">
                  <a:off x="7110339" y="3300949"/>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65373CFF-A1CC-AF89-1EBE-3F6C7A232698}"/>
                    </a:ext>
                  </a:extLst>
                </p:cNvPr>
                <p:cNvSpPr/>
                <p:nvPr/>
              </p:nvSpPr>
              <p:spPr>
                <a:xfrm rot="6266044">
                  <a:off x="7296106" y="3243174"/>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B0C5CE2A-D0FE-054A-D888-434658E701DC}"/>
                    </a:ext>
                  </a:extLst>
                </p:cNvPr>
                <p:cNvSpPr/>
                <p:nvPr/>
              </p:nvSpPr>
              <p:spPr>
                <a:xfrm rot="20663765">
                  <a:off x="6981857" y="3423581"/>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B20D604-B1AA-14CD-4607-771B74F3AC64}"/>
                    </a:ext>
                  </a:extLst>
                </p:cNvPr>
                <p:cNvSpPr/>
                <p:nvPr/>
              </p:nvSpPr>
              <p:spPr>
                <a:xfrm rot="2663680">
                  <a:off x="7472407" y="3202551"/>
                  <a:ext cx="19348" cy="21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8543DD3-3274-D4C7-E038-13B58914D836}"/>
                    </a:ext>
                  </a:extLst>
                </p:cNvPr>
                <p:cNvSpPr/>
                <p:nvPr/>
              </p:nvSpPr>
              <p:spPr>
                <a:xfrm rot="20663765">
                  <a:off x="7356444" y="3318967"/>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8289BF39-2789-25B9-81F6-C970BCBB8D59}"/>
                    </a:ext>
                  </a:extLst>
                </p:cNvPr>
                <p:cNvSpPr/>
                <p:nvPr/>
              </p:nvSpPr>
              <p:spPr>
                <a:xfrm rot="20663765">
                  <a:off x="7137510" y="3257982"/>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53FB76FB-10F4-EE64-1118-CE07FB597C2E}"/>
                    </a:ext>
                  </a:extLst>
                </p:cNvPr>
                <p:cNvSpPr/>
                <p:nvPr/>
              </p:nvSpPr>
              <p:spPr>
                <a:xfrm rot="20663765">
                  <a:off x="7499578" y="3159583"/>
                  <a:ext cx="117605" cy="123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4" name="テキスト ボックス 73">
            <a:extLst>
              <a:ext uri="{FF2B5EF4-FFF2-40B4-BE49-F238E27FC236}">
                <a16:creationId xmlns:a16="http://schemas.microsoft.com/office/drawing/2014/main" id="{E504C2BE-3A53-8239-FCCB-329C2B2A3263}"/>
              </a:ext>
            </a:extLst>
          </p:cNvPr>
          <p:cNvSpPr txBox="1"/>
          <p:nvPr/>
        </p:nvSpPr>
        <p:spPr>
          <a:xfrm>
            <a:off x="5108390" y="5940050"/>
            <a:ext cx="2543909" cy="400110"/>
          </a:xfrm>
          <a:prstGeom prst="rect">
            <a:avLst/>
          </a:prstGeom>
          <a:noFill/>
        </p:spPr>
        <p:txBody>
          <a:bodyPr wrap="square" rtlCol="0">
            <a:spAutoFit/>
          </a:bodyPr>
          <a:lstStyle/>
          <a:p>
            <a:pPr algn="ctr"/>
            <a:r>
              <a:rPr kumimoji="1" lang="ja-JP" altLang="en-US" sz="2000">
                <a:latin typeface="Hiragino Kaku Gothic Pro W3" panose="020B0300000000000000" pitchFamily="34" charset="-128"/>
                <a:ea typeface="Hiragino Kaku Gothic Pro W3" panose="020B0300000000000000" pitchFamily="34" charset="-128"/>
              </a:rPr>
              <a:t>排除体積効果</a:t>
            </a:r>
          </a:p>
        </p:txBody>
      </p:sp>
    </p:spTree>
    <p:extLst>
      <p:ext uri="{BB962C8B-B14F-4D97-AF65-F5344CB8AC3E}">
        <p14:creationId xmlns:p14="http://schemas.microsoft.com/office/powerpoint/2010/main" val="317478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7B1217A-20D4-8BA8-8DB3-CA846AF13DD3}"/>
                  </a:ext>
                </a:extLst>
              </p:cNvPr>
              <p:cNvSpPr>
                <a:spLocks noGrp="1"/>
              </p:cNvSpPr>
              <p:nvPr>
                <p:ph idx="1"/>
              </p:nvPr>
            </p:nvSpPr>
            <p:spPr>
              <a:xfrm>
                <a:off x="628650" y="2078086"/>
                <a:ext cx="7886700" cy="622690"/>
              </a:xfrm>
            </p:spPr>
            <p:txBody>
              <a:bodyPr/>
              <a:lstStyle/>
              <a:p>
                <a:pPr marL="0" indent="0" algn="ctr">
                  <a:buNone/>
                </a:pPr>
                <a14:m>
                  <m:oMath xmlns:m="http://schemas.openxmlformats.org/officeDocument/2006/math">
                    <m:r>
                      <m:rPr>
                        <m:sty m:val="p"/>
                      </m:rPr>
                      <a:rPr lang="en-US" altLang="ja-JP" i="1" smtClean="0">
                        <a:latin typeface="Cambria Math" panose="02040503050406030204" pitchFamily="18" charset="0"/>
                      </a:rPr>
                      <m:t>Δ</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m:rPr>
                            <m:sty m:val="p"/>
                          </m:rPr>
                          <a:rPr lang="en-US" altLang="ja-JP" i="1">
                            <a:latin typeface="Cambria Math" panose="02040503050406030204" pitchFamily="18" charset="0"/>
                          </a:rPr>
                          <m:t>sol</m:t>
                        </m:r>
                      </m:sub>
                    </m:sSub>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m:rPr>
                            <m:sty m:val="p"/>
                          </m:rPr>
                          <a:rPr kumimoji="1" lang="en-US" altLang="ja-JP" b="0" i="0" smtClean="0">
                            <a:latin typeface="Cambria Math" panose="02040503050406030204" pitchFamily="18" charset="0"/>
                          </a:rPr>
                          <m:t>excl</m:t>
                        </m:r>
                      </m:sub>
                    </m:sSub>
                    <m:r>
                      <a:rPr kumimoji="1" lang="en-US" altLang="ja-JP" b="0" i="1" smtClean="0">
                        <a:latin typeface="Cambria Math" panose="02040503050406030204" pitchFamily="18" charset="0"/>
                      </a:rPr>
                      <m:t>+</m:t>
                    </m:r>
                  </m:oMath>
                </a14:m>
                <a:r>
                  <a:rPr kumimoji="1" lang="en-US" altLang="ja-JP" sz="2000" dirty="0"/>
                  <a:t>(others)</a:t>
                </a:r>
                <a:endParaRPr kumimoji="1" lang="ja-JP" altLang="en-US" sz="2000"/>
              </a:p>
            </p:txBody>
          </p:sp>
        </mc:Choice>
        <mc:Fallback xmlns="">
          <p:sp>
            <p:nvSpPr>
              <p:cNvPr id="2" name="コンテンツ プレースホルダー 1">
                <a:extLst>
                  <a:ext uri="{FF2B5EF4-FFF2-40B4-BE49-F238E27FC236}">
                    <a16:creationId xmlns:a16="http://schemas.microsoft.com/office/drawing/2014/main" id="{F7B1217A-20D4-8BA8-8DB3-CA846AF13DD3}"/>
                  </a:ext>
                </a:extLst>
              </p:cNvPr>
              <p:cNvSpPr>
                <a:spLocks noGrp="1" noRot="1" noChangeAspect="1" noMove="1" noResize="1" noEditPoints="1" noAdjustHandles="1" noChangeArrowheads="1" noChangeShapeType="1" noTextEdit="1"/>
              </p:cNvSpPr>
              <p:nvPr>
                <p:ph idx="1"/>
              </p:nvPr>
            </p:nvSpPr>
            <p:spPr>
              <a:xfrm>
                <a:off x="628650" y="2078086"/>
                <a:ext cx="7886700" cy="622690"/>
              </a:xfrm>
              <a:blipFill>
                <a:blip r:embed="rId3"/>
                <a:stretch>
                  <a:fillRect t="-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CAAD47EF-86F6-F6B0-0AF1-040EB75AFF21}"/>
                  </a:ext>
                </a:extLst>
              </p:cNvPr>
              <p:cNvSpPr>
                <a:spLocks noGrp="1"/>
              </p:cNvSpPr>
              <p:nvPr>
                <p:ph type="title"/>
              </p:nvPr>
            </p:nvSpPr>
            <p:spPr/>
            <p:txBody>
              <a:bodyPr>
                <a:normAutofit fontScale="90000"/>
              </a:bodyPr>
              <a:lstStyle/>
              <a:p>
                <a14:m>
                  <m:oMath xmlns:m="http://schemas.openxmlformats.org/officeDocument/2006/math">
                    <m:r>
                      <a:rPr lang="en-US" altLang="ja-JP">
                        <a:latin typeface="Cambria Math" panose="02040503050406030204" pitchFamily="18" charset="0"/>
                      </a:rPr>
                      <m:t>𝚫</m:t>
                    </m:r>
                    <m:sSub>
                      <m:sSubPr>
                        <m:ctrlPr>
                          <a:rPr lang="en-US" altLang="ja-JP" i="1">
                            <a:latin typeface="Cambria Math" panose="02040503050406030204" pitchFamily="18" charset="0"/>
                          </a:rPr>
                        </m:ctrlPr>
                      </m:sSubPr>
                      <m:e>
                        <m:r>
                          <a:rPr lang="en-US" altLang="ja-JP" i="1">
                            <a:latin typeface="Cambria Math" panose="02040503050406030204" pitchFamily="18" charset="0"/>
                          </a:rPr>
                          <m:t>𝑮</m:t>
                        </m:r>
                      </m:e>
                      <m:sub>
                        <m:r>
                          <a:rPr lang="en-US" altLang="ja-JP">
                            <a:latin typeface="Cambria Math" panose="02040503050406030204" pitchFamily="18" charset="0"/>
                          </a:rPr>
                          <m:t>𝐬𝐨𝐥</m:t>
                        </m:r>
                      </m:sub>
                    </m:sSub>
                  </m:oMath>
                </a14:m>
                <a:r>
                  <a:rPr kumimoji="1" lang="ja-JP" altLang="en-US"/>
                  <a:t>の成分分割</a:t>
                </a:r>
              </a:p>
            </p:txBody>
          </p:sp>
        </mc:Choice>
        <mc:Fallback xmlns="">
          <p:sp>
            <p:nvSpPr>
              <p:cNvPr id="3" name="タイトル 2">
                <a:extLst>
                  <a:ext uri="{FF2B5EF4-FFF2-40B4-BE49-F238E27FC236}">
                    <a16:creationId xmlns:a16="http://schemas.microsoft.com/office/drawing/2014/main" id="{CAAD47EF-86F6-F6B0-0AF1-040EB75AFF21}"/>
                  </a:ext>
                </a:extLst>
              </p:cNvPr>
              <p:cNvSpPr>
                <a:spLocks noGrp="1" noRot="1" noChangeAspect="1" noMove="1" noResize="1" noEditPoints="1" noAdjustHandles="1" noChangeArrowheads="1" noChangeShapeType="1" noTextEdit="1"/>
              </p:cNvSpPr>
              <p:nvPr>
                <p:ph type="title"/>
              </p:nvPr>
            </p:nvSpPr>
            <p:spPr>
              <a:blipFill>
                <a:blip r:embed="rId4"/>
                <a:stretch>
                  <a:fillRect l="-1127" t="-27451" b="-41176"/>
                </a:stretch>
              </a:blipFill>
            </p:spPr>
            <p:txBody>
              <a:bodyPr/>
              <a:lstStyle/>
              <a:p>
                <a:r>
                  <a:rPr lang="ja-JP" altLang="en-US">
                    <a:noFill/>
                  </a:rPr>
                  <a:t> </a:t>
                </a:r>
              </a:p>
            </p:txBody>
          </p:sp>
        </mc:Fallback>
      </mc:AlternateContent>
      <p:sp>
        <p:nvSpPr>
          <p:cNvPr id="5" name="角丸四角形 4">
            <a:extLst>
              <a:ext uri="{FF2B5EF4-FFF2-40B4-BE49-F238E27FC236}">
                <a16:creationId xmlns:a16="http://schemas.microsoft.com/office/drawing/2014/main" id="{98D70275-7888-9970-4142-A1D65B479A7D}"/>
              </a:ext>
            </a:extLst>
          </p:cNvPr>
          <p:cNvSpPr/>
          <p:nvPr/>
        </p:nvSpPr>
        <p:spPr>
          <a:xfrm>
            <a:off x="3684322" y="2078084"/>
            <a:ext cx="528034" cy="4976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6F87C5-9101-668C-B43D-8167DF6D91DB}"/>
                  </a:ext>
                </a:extLst>
              </p:cNvPr>
              <p:cNvSpPr txBox="1"/>
              <p:nvPr/>
            </p:nvSpPr>
            <p:spPr>
              <a:xfrm>
                <a:off x="2193715" y="2945731"/>
                <a:ext cx="4756564" cy="510778"/>
              </a:xfrm>
              <a:prstGeom prst="roundRect">
                <a:avLst/>
              </a:prstGeom>
              <a:noFill/>
              <a:ln w="28575">
                <a:solidFill>
                  <a:srgbClr val="0070C0"/>
                </a:solidFill>
              </a:ln>
            </p:spPr>
            <p:txBody>
              <a:bodyPr wrap="square" rtlCol="0">
                <a:spAutoFit/>
              </a:bodyPr>
              <a:lstStyle/>
              <a:p>
                <a:pPr algn="ctr"/>
                <a14:m>
                  <m:oMath xmlns:m="http://schemas.openxmlformats.org/officeDocument/2006/math">
                    <m:d>
                      <m:dPr>
                        <m:begChr m:val="⟨"/>
                        <m:endChr m:val="⟩"/>
                        <m:ctrlPr>
                          <a:rPr kumimoji="1" lang="ja-JP" altLang="en-US" sz="2400" i="1" smtClean="0">
                            <a:latin typeface="Cambria Math" panose="02040503050406030204" pitchFamily="18" charset="0"/>
                          </a:rPr>
                        </m:ctrlPr>
                      </m:dPr>
                      <m:e>
                        <m:r>
                          <a:rPr kumimoji="1" lang="en-US" altLang="ja-JP" sz="2400" b="0" i="1" smtClean="0">
                            <a:latin typeface="Cambria Math" panose="02040503050406030204" pitchFamily="18" charset="0"/>
                          </a:rPr>
                          <m:t>𝑣</m:t>
                        </m:r>
                      </m:e>
                    </m:d>
                  </m:oMath>
                </a14:m>
                <a:r>
                  <a:rPr kumimoji="1" lang="ja-JP" altLang="en-US" sz="2400">
                    <a:latin typeface="Hiragino Kaku Gothic Pro W3" panose="020B0300000000000000" pitchFamily="34" charset="-128"/>
                    <a:ea typeface="Hiragino Kaku Gothic Pro W3" panose="020B0300000000000000" pitchFamily="34" charset="-128"/>
                  </a:rPr>
                  <a:t>：溶質</a:t>
                </a:r>
                <a:r>
                  <a:rPr kumimoji="1" lang="en-US" altLang="ja-JP" sz="2400" dirty="0">
                    <a:latin typeface="Hiragino Kaku Gothic Pro W3" panose="020B0300000000000000" pitchFamily="34" charset="-128"/>
                    <a:ea typeface="Hiragino Kaku Gothic Pro W3" panose="020B0300000000000000" pitchFamily="34" charset="-128"/>
                  </a:rPr>
                  <a:t>–</a:t>
                </a:r>
                <a:r>
                  <a:rPr kumimoji="1" lang="ja-JP" altLang="en-US" sz="2400">
                    <a:latin typeface="Hiragino Kaku Gothic Pro W3" panose="020B0300000000000000" pitchFamily="34" charset="-128"/>
                    <a:ea typeface="Hiragino Kaku Gothic Pro W3" panose="020B0300000000000000" pitchFamily="34" charset="-128"/>
                  </a:rPr>
                  <a:t>溶媒間の直接相互作用</a:t>
                </a:r>
              </a:p>
            </p:txBody>
          </p:sp>
        </mc:Choice>
        <mc:Fallback xmlns="">
          <p:sp>
            <p:nvSpPr>
              <p:cNvPr id="9" name="テキスト ボックス 8">
                <a:extLst>
                  <a:ext uri="{FF2B5EF4-FFF2-40B4-BE49-F238E27FC236}">
                    <a16:creationId xmlns:a16="http://schemas.microsoft.com/office/drawing/2014/main" id="{196F87C5-9101-668C-B43D-8167DF6D91DB}"/>
                  </a:ext>
                </a:extLst>
              </p:cNvPr>
              <p:cNvSpPr txBox="1">
                <a:spLocks noRot="1" noChangeAspect="1" noMove="1" noResize="1" noEditPoints="1" noAdjustHandles="1" noChangeArrowheads="1" noChangeShapeType="1" noTextEdit="1"/>
              </p:cNvSpPr>
              <p:nvPr/>
            </p:nvSpPr>
            <p:spPr>
              <a:xfrm>
                <a:off x="2193715" y="2945731"/>
                <a:ext cx="4756564" cy="510778"/>
              </a:xfrm>
              <a:prstGeom prst="roundRect">
                <a:avLst/>
              </a:prstGeom>
              <a:blipFill>
                <a:blip r:embed="rId5"/>
                <a:stretch>
                  <a:fillRect t="-2273" r="-794" b="-15909"/>
                </a:stretch>
              </a:blipFill>
              <a:ln w="28575">
                <a:solidFill>
                  <a:srgbClr val="0070C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9EC375A-7521-BEAC-CA41-A033528ABA24}"/>
                  </a:ext>
                </a:extLst>
              </p:cNvPr>
              <p:cNvSpPr txBox="1"/>
              <p:nvPr/>
            </p:nvSpPr>
            <p:spPr>
              <a:xfrm>
                <a:off x="2291847" y="4752782"/>
                <a:ext cx="4560303" cy="560350"/>
              </a:xfrm>
              <a:prstGeom prst="rect">
                <a:avLst/>
              </a:prstGeom>
              <a:ln w="38100">
                <a:solidFill>
                  <a:srgbClr val="FFC000"/>
                </a:solidFill>
              </a:ln>
            </p:spPr>
            <p:txBody>
              <a:bodyPr vert="horz" wrap="none" lIns="0" tIns="0" rIns="0" bIns="0" rtlCol="0">
                <a:normAutofit/>
              </a:bodyPr>
              <a:lstStyle/>
              <a:p>
                <a:pPr marL="0" indent="0" algn="l">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𝑣</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𝑣</m:t>
                              </m:r>
                            </m:e>
                          </m:d>
                        </m:e>
                        <m:sup>
                          <m:r>
                            <m:rPr>
                              <m:sty m:val="p"/>
                            </m:rPr>
                            <a:rPr kumimoji="1" lang="en-US" altLang="ja-JP" sz="3200" b="0" i="0" smtClean="0">
                              <a:latin typeface="Cambria Math" panose="02040503050406030204" pitchFamily="18" charset="0"/>
                            </a:rPr>
                            <m:t>mix</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𝑣</m:t>
                              </m:r>
                            </m:e>
                          </m:d>
                        </m:e>
                        <m:sup>
                          <m:r>
                            <m:rPr>
                              <m:sty m:val="p"/>
                            </m:rPr>
                            <a:rPr kumimoji="1" lang="en-US" altLang="ja-JP" sz="3200" b="0" i="0" smtClean="0">
                              <a:latin typeface="Cambria Math" panose="02040503050406030204" pitchFamily="18" charset="0"/>
                            </a:rPr>
                            <m:t>water</m:t>
                          </m:r>
                        </m:sup>
                      </m:sSup>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F9EC375A-7521-BEAC-CA41-A033528ABA24}"/>
                  </a:ext>
                </a:extLst>
              </p:cNvPr>
              <p:cNvSpPr txBox="1">
                <a:spLocks noRot="1" noChangeAspect="1" noMove="1" noResize="1" noEditPoints="1" noAdjustHandles="1" noChangeArrowheads="1" noChangeShapeType="1" noTextEdit="1"/>
              </p:cNvSpPr>
              <p:nvPr/>
            </p:nvSpPr>
            <p:spPr>
              <a:xfrm>
                <a:off x="2291847" y="4752782"/>
                <a:ext cx="4560303" cy="560350"/>
              </a:xfrm>
              <a:prstGeom prst="rect">
                <a:avLst/>
              </a:prstGeom>
              <a:blipFill>
                <a:blip r:embed="rId6"/>
                <a:stretch>
                  <a:fillRect/>
                </a:stretch>
              </a:blipFill>
              <a:ln w="38100">
                <a:solidFill>
                  <a:srgbClr val="FFC000"/>
                </a:solid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1F6B8D6-E247-9E24-D6F2-39C238C743F4}"/>
              </a:ext>
            </a:extLst>
          </p:cNvPr>
          <p:cNvSpPr txBox="1"/>
          <p:nvPr/>
        </p:nvSpPr>
        <p:spPr>
          <a:xfrm>
            <a:off x="1559154" y="1299482"/>
            <a:ext cx="6025690" cy="467836"/>
          </a:xfrm>
          <a:prstGeom prst="rect">
            <a:avLst/>
          </a:prstGeom>
        </p:spPr>
        <p:txBody>
          <a:bodyPr vert="horz" wrap="none" lIns="0" tIns="0" rIns="0" bIns="0" rtlCol="0">
            <a:noAutofit/>
          </a:bodyPr>
          <a:lstStyle/>
          <a:p>
            <a:pPr marL="0" indent="0" algn="l">
              <a:buFont typeface="Arial" panose="020B0604020202020204" pitchFamily="34" charset="0"/>
              <a:buNone/>
            </a:pPr>
            <a:r>
              <a:rPr kumimoji="1" lang="ja-JP" altLang="en-US" sz="3200">
                <a:latin typeface="Hiragino Kaku Gothic Pro W3" panose="020B0300000000000000" pitchFamily="34" charset="-128"/>
                <a:ea typeface="Hiragino Kaku Gothic Pro W3" panose="020B0300000000000000" pitchFamily="34" charset="-128"/>
              </a:rPr>
              <a:t>溶媒和自由エネルギーの成分分割</a:t>
            </a:r>
            <a:endParaRPr kumimoji="1" lang="ja-JP" altLang="en-US" sz="3200" dirty="0">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A3193A77-EA8A-2E0C-4E1F-DE2D58F75C7D}"/>
              </a:ext>
            </a:extLst>
          </p:cNvPr>
          <p:cNvSpPr txBox="1"/>
          <p:nvPr/>
        </p:nvSpPr>
        <p:spPr>
          <a:xfrm>
            <a:off x="2514184" y="4266912"/>
            <a:ext cx="4115627" cy="467836"/>
          </a:xfrm>
          <a:prstGeom prst="rect">
            <a:avLst/>
          </a:prstGeom>
        </p:spPr>
        <p:txBody>
          <a:bodyPr vert="horz" wrap="none" lIns="0" tIns="0" rIns="0" bIns="0" rtlCol="0">
            <a:noAutofit/>
          </a:bodyPr>
          <a:lstStyle/>
          <a:p>
            <a:pPr marL="0" indent="0" algn="ctr">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イオン共溶媒効果の抜き出し</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4341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14:m>
                  <m:oMath xmlns:m="http://schemas.openxmlformats.org/officeDocument/2006/math">
                    <m:r>
                      <a:rPr lang="en-US" altLang="ja-JP" b="1" i="0" smtClean="0">
                        <a:latin typeface="Cambria Math" panose="02040503050406030204" pitchFamily="18" charset="0"/>
                        <a:ea typeface="Hiragino Kaku Gothic Pro W3" panose="020B0300000000000000" pitchFamily="34" charset="-128"/>
                      </a:rPr>
                      <m:t>𝚫</m:t>
                    </m:r>
                    <m:d>
                      <m:dPr>
                        <m:begChr m:val="⟨"/>
                        <m:endChr m:val="⟩"/>
                        <m:ctrlPr>
                          <a:rPr lang="en-US" altLang="ja-JP" b="1" i="1" smtClean="0">
                            <a:latin typeface="Cambria Math" panose="02040503050406030204" pitchFamily="18" charset="0"/>
                            <a:ea typeface="Hiragino Kaku Gothic Pro W3" panose="020B0300000000000000" pitchFamily="34" charset="-128"/>
                          </a:rPr>
                        </m:ctrlPr>
                      </m:dPr>
                      <m:e>
                        <m:r>
                          <a:rPr lang="en-US" altLang="ja-JP" b="1" i="1" smtClean="0">
                            <a:latin typeface="Cambria Math" panose="02040503050406030204" pitchFamily="18" charset="0"/>
                            <a:ea typeface="Hiragino Kaku Gothic Pro W3" panose="020B0300000000000000" pitchFamily="34" charset="-128"/>
                          </a:rPr>
                          <m:t>𝒗</m:t>
                        </m:r>
                      </m:e>
                    </m:d>
                  </m:oMath>
                </a14:m>
                <a:r>
                  <a:rPr lang="ja-JP" altLang="en-US" b="1">
                    <a:latin typeface="Hiragino Kaku Gothic Pro W3" panose="020B0300000000000000" pitchFamily="34" charset="-128"/>
                    <a:ea typeface="Hiragino Kaku Gothic Pro W3" panose="020B0300000000000000" pitchFamily="34" charset="-128"/>
                  </a:rPr>
                  <a:t>の成分分割</a:t>
                </a:r>
                <a:endParaRPr lang="en-US" altLang="ja-JP" b="1" dirty="0">
                  <a:latin typeface="Hiragino Kaku Gothic Pro W3" panose="020B0300000000000000" pitchFamily="34" charset="-128"/>
                  <a:ea typeface="Hiragino Kaku Gothic Pro W3" panose="020B0300000000000000" pitchFamily="34" charset="-128"/>
                </a:endParaRPr>
              </a:p>
            </p:txBody>
          </p:sp>
        </mc:Choice>
        <mc:Fallback xmlns="">
          <p:sp>
            <p:nvSpPr>
              <p:cNvPr id="6" name="タイトル 1">
                <a:extLst>
                  <a:ext uri="{FF2B5EF4-FFF2-40B4-BE49-F238E27FC236}">
                    <a16:creationId xmlns:a16="http://schemas.microsoft.com/office/drawing/2014/main" id="{960E6279-CBC2-326F-22C8-D6701A02EAAA}"/>
                  </a:ext>
                </a:extLst>
              </p:cNvPr>
              <p:cNvSpPr txBox="1">
                <a:spLocks noRot="1" noChangeAspect="1" noMove="1" noResize="1" noEditPoints="1" noAdjustHandles="1" noChangeArrowheads="1" noChangeShapeType="1" noTextEdit="1"/>
              </p:cNvSpPr>
              <p:nvPr/>
            </p:nvSpPr>
            <p:spPr>
              <a:xfrm>
                <a:off x="141889" y="180439"/>
                <a:ext cx="8860221" cy="641826"/>
              </a:xfrm>
              <a:prstGeom prst="rect">
                <a:avLst/>
              </a:prstGeom>
              <a:blipFill>
                <a:blip r:embed="rId3"/>
                <a:stretch>
                  <a:fillRect l="-1146" t="-37255" b="-43137"/>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49324904-7074-262C-546D-5C3A1ECD8701}"/>
              </a:ext>
            </a:extLst>
          </p:cNvPr>
          <p:cNvSpPr txBox="1"/>
          <p:nvPr/>
        </p:nvSpPr>
        <p:spPr>
          <a:xfrm>
            <a:off x="2260847" y="5723454"/>
            <a:ext cx="2755883" cy="369332"/>
          </a:xfrm>
          <a:prstGeom prst="rect">
            <a:avLst/>
          </a:prstGeom>
          <a:noFill/>
        </p:spPr>
        <p:txBody>
          <a:bodyPr wrap="none" rtlCol="0">
            <a:spAutoFit/>
          </a:bodyPr>
          <a:lstStyle/>
          <a:p>
            <a:r>
              <a:rPr kumimoji="1" lang="ja-JP" altLang="en-US"/>
              <a:t>アニオンを変化させた場合</a:t>
            </a:r>
          </a:p>
        </p:txBody>
      </p:sp>
      <p:pic>
        <p:nvPicPr>
          <p:cNvPr id="11" name="コンテンツ プレースホルダー 10">
            <a:extLst>
              <a:ext uri="{FF2B5EF4-FFF2-40B4-BE49-F238E27FC236}">
                <a16:creationId xmlns:a16="http://schemas.microsoft.com/office/drawing/2014/main" id="{9B811130-22CC-BF89-0224-50A7D76153F8}"/>
              </a:ext>
            </a:extLst>
          </p:cNvPr>
          <p:cNvPicPr>
            <a:picLocks noChangeAspect="1"/>
          </p:cNvPicPr>
          <p:nvPr/>
        </p:nvPicPr>
        <p:blipFill>
          <a:blip r:embed="rId4"/>
          <a:srcRect/>
          <a:stretch/>
        </p:blipFill>
        <p:spPr>
          <a:xfrm>
            <a:off x="389591" y="1410358"/>
            <a:ext cx="5675138" cy="4336531"/>
          </a:xfrm>
          <a:prstGeom prst="rect">
            <a:avLst/>
          </a:prstGeom>
        </p:spPr>
      </p:pic>
      <p:sp>
        <p:nvSpPr>
          <p:cNvPr id="12" name="角丸四角形 11">
            <a:extLst>
              <a:ext uri="{FF2B5EF4-FFF2-40B4-BE49-F238E27FC236}">
                <a16:creationId xmlns:a16="http://schemas.microsoft.com/office/drawing/2014/main" id="{13B35DB0-D85A-714E-69F6-E35A353150D3}"/>
              </a:ext>
            </a:extLst>
          </p:cNvPr>
          <p:cNvSpPr/>
          <p:nvPr/>
        </p:nvSpPr>
        <p:spPr>
          <a:xfrm>
            <a:off x="3638789" y="2354260"/>
            <a:ext cx="1000980" cy="189503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a:extLst>
              <a:ext uri="{FF2B5EF4-FFF2-40B4-BE49-F238E27FC236}">
                <a16:creationId xmlns:a16="http://schemas.microsoft.com/office/drawing/2014/main" id="{28B1A276-B902-51D8-0DF4-E7697F8984AB}"/>
              </a:ext>
            </a:extLst>
          </p:cNvPr>
          <p:cNvSpPr/>
          <p:nvPr/>
        </p:nvSpPr>
        <p:spPr>
          <a:xfrm>
            <a:off x="1468479" y="2188126"/>
            <a:ext cx="1000980" cy="122437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80AAE2-2D69-465E-73C8-5F38230FA33B}"/>
              </a:ext>
            </a:extLst>
          </p:cNvPr>
          <p:cNvSpPr txBox="1"/>
          <p:nvPr/>
        </p:nvSpPr>
        <p:spPr>
          <a:xfrm rot="16200000">
            <a:off x="5838987" y="2821766"/>
            <a:ext cx="3295782" cy="472966"/>
          </a:xfrm>
          <a:prstGeom prst="rect">
            <a:avLst/>
          </a:prstGeom>
          <a:gradFill flip="none" rotWithShape="1">
            <a:gsLst>
              <a:gs pos="0">
                <a:srgbClr val="00B050"/>
              </a:gs>
              <a:gs pos="100000">
                <a:srgbClr val="FF0000"/>
              </a:gs>
            </a:gsLst>
            <a:lin ang="0" scaled="1"/>
            <a:tileRect/>
          </a:gradFill>
        </p:spPr>
        <p:txBody>
          <a:bodyPr wrap="square" rtlCol="0">
            <a:spAutoFit/>
          </a:bodyPr>
          <a:lstStyle/>
          <a:p>
            <a:endParaRPr kumimoji="1" lang="ja-JP" altLang="en-US"/>
          </a:p>
        </p:txBody>
      </p:sp>
      <p:sp>
        <p:nvSpPr>
          <p:cNvPr id="22" name="テキスト ボックス 21">
            <a:extLst>
              <a:ext uri="{FF2B5EF4-FFF2-40B4-BE49-F238E27FC236}">
                <a16:creationId xmlns:a16="http://schemas.microsoft.com/office/drawing/2014/main" id="{F17A6F68-0DA8-9761-939E-60720AE8CFD0}"/>
              </a:ext>
            </a:extLst>
          </p:cNvPr>
          <p:cNvSpPr txBox="1"/>
          <p:nvPr/>
        </p:nvSpPr>
        <p:spPr>
          <a:xfrm>
            <a:off x="6408601" y="1533765"/>
            <a:ext cx="581891" cy="523220"/>
          </a:xfrm>
          <a:prstGeom prst="rect">
            <a:avLst/>
          </a:prstGeom>
          <a:noFill/>
        </p:spPr>
        <p:txBody>
          <a:bodyPr wrap="square" rtlCol="0">
            <a:spAutoFit/>
          </a:bodyPr>
          <a:lstStyle/>
          <a:p>
            <a:pPr algn="ctr"/>
            <a:r>
              <a:rPr kumimoji="1" lang="en-US" altLang="ja-JP" sz="2800" dirty="0"/>
              <a:t>F</a:t>
            </a:r>
            <a:r>
              <a:rPr kumimoji="1" lang="en-US" altLang="ja-JP" sz="2800" baseline="30000" dirty="0"/>
              <a:t>–</a:t>
            </a:r>
            <a:endParaRPr kumimoji="1" lang="ja-JP" altLang="en-US" sz="2800"/>
          </a:p>
        </p:txBody>
      </p:sp>
      <p:sp>
        <p:nvSpPr>
          <p:cNvPr id="24" name="テキスト ボックス 23">
            <a:extLst>
              <a:ext uri="{FF2B5EF4-FFF2-40B4-BE49-F238E27FC236}">
                <a16:creationId xmlns:a16="http://schemas.microsoft.com/office/drawing/2014/main" id="{EE1F8EDB-8FDA-865A-7084-97523A87C2FC}"/>
              </a:ext>
            </a:extLst>
          </p:cNvPr>
          <p:cNvSpPr txBox="1"/>
          <p:nvPr/>
        </p:nvSpPr>
        <p:spPr>
          <a:xfrm>
            <a:off x="6349675" y="2929824"/>
            <a:ext cx="699742" cy="523220"/>
          </a:xfrm>
          <a:prstGeom prst="rect">
            <a:avLst/>
          </a:prstGeom>
          <a:noFill/>
        </p:spPr>
        <p:txBody>
          <a:bodyPr wrap="square" rtlCol="0">
            <a:spAutoFit/>
          </a:bodyPr>
          <a:lstStyle/>
          <a:p>
            <a:pPr algn="ctr"/>
            <a:r>
              <a:rPr kumimoji="1" lang="en-US" altLang="ja-JP" sz="2800" dirty="0"/>
              <a:t>Cl</a:t>
            </a:r>
            <a:r>
              <a:rPr kumimoji="1" lang="en-US" altLang="ja-JP" sz="2800" baseline="30000" dirty="0"/>
              <a:t>–</a:t>
            </a:r>
            <a:endParaRPr kumimoji="1" lang="ja-JP" altLang="en-US" sz="2800"/>
          </a:p>
        </p:txBody>
      </p:sp>
      <p:sp>
        <p:nvSpPr>
          <p:cNvPr id="25" name="テキスト ボックス 24">
            <a:extLst>
              <a:ext uri="{FF2B5EF4-FFF2-40B4-BE49-F238E27FC236}">
                <a16:creationId xmlns:a16="http://schemas.microsoft.com/office/drawing/2014/main" id="{4883DBD2-F9FE-5025-F390-FC54B336525C}"/>
              </a:ext>
            </a:extLst>
          </p:cNvPr>
          <p:cNvSpPr txBox="1"/>
          <p:nvPr/>
        </p:nvSpPr>
        <p:spPr>
          <a:xfrm>
            <a:off x="6408601" y="4228164"/>
            <a:ext cx="581891" cy="523220"/>
          </a:xfrm>
          <a:prstGeom prst="rect">
            <a:avLst/>
          </a:prstGeom>
          <a:noFill/>
        </p:spPr>
        <p:txBody>
          <a:bodyPr wrap="square" rtlCol="0">
            <a:spAutoFit/>
          </a:bodyPr>
          <a:lstStyle/>
          <a:p>
            <a:pPr algn="ctr"/>
            <a:r>
              <a:rPr kumimoji="1" lang="en-US" altLang="ja-JP" sz="2800" dirty="0"/>
              <a:t>I</a:t>
            </a:r>
            <a:r>
              <a:rPr kumimoji="1" lang="en-US" altLang="ja-JP" sz="2800" baseline="30000" dirty="0"/>
              <a:t>–</a:t>
            </a:r>
            <a:endParaRPr kumimoji="1" lang="ja-JP" altLang="en-US" sz="2800"/>
          </a:p>
        </p:txBody>
      </p:sp>
      <p:sp>
        <p:nvSpPr>
          <p:cNvPr id="26" name="テキスト ボックス 25">
            <a:extLst>
              <a:ext uri="{FF2B5EF4-FFF2-40B4-BE49-F238E27FC236}">
                <a16:creationId xmlns:a16="http://schemas.microsoft.com/office/drawing/2014/main" id="{D2F07D7B-E93B-70A2-6801-EDD6488D2877}"/>
              </a:ext>
            </a:extLst>
          </p:cNvPr>
          <p:cNvSpPr txBox="1"/>
          <p:nvPr/>
        </p:nvSpPr>
        <p:spPr>
          <a:xfrm>
            <a:off x="7983262" y="1682607"/>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塩析</a:t>
            </a:r>
          </a:p>
        </p:txBody>
      </p:sp>
      <p:sp>
        <p:nvSpPr>
          <p:cNvPr id="27" name="テキスト ボックス 26">
            <a:extLst>
              <a:ext uri="{FF2B5EF4-FFF2-40B4-BE49-F238E27FC236}">
                <a16:creationId xmlns:a16="http://schemas.microsoft.com/office/drawing/2014/main" id="{52EF4D7D-D15B-97EC-F435-A7C6ED1F2E0B}"/>
              </a:ext>
            </a:extLst>
          </p:cNvPr>
          <p:cNvSpPr txBox="1"/>
          <p:nvPr/>
        </p:nvSpPr>
        <p:spPr>
          <a:xfrm>
            <a:off x="7983262" y="4310685"/>
            <a:ext cx="646331"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塩溶</a:t>
            </a:r>
          </a:p>
        </p:txBody>
      </p:sp>
      <p:cxnSp>
        <p:nvCxnSpPr>
          <p:cNvPr id="28" name="直線矢印コネクタ 27">
            <a:extLst>
              <a:ext uri="{FF2B5EF4-FFF2-40B4-BE49-F238E27FC236}">
                <a16:creationId xmlns:a16="http://schemas.microsoft.com/office/drawing/2014/main" id="{DA8AD082-8E03-AA33-B40E-1E92A676DBA0}"/>
              </a:ext>
            </a:extLst>
          </p:cNvPr>
          <p:cNvCxnSpPr>
            <a:cxnSpLocks/>
          </p:cNvCxnSpPr>
          <p:nvPr/>
        </p:nvCxnSpPr>
        <p:spPr>
          <a:xfrm>
            <a:off x="7876936" y="1410358"/>
            <a:ext cx="0" cy="329578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角丸四角形 28">
            <a:extLst>
              <a:ext uri="{FF2B5EF4-FFF2-40B4-BE49-F238E27FC236}">
                <a16:creationId xmlns:a16="http://schemas.microsoft.com/office/drawing/2014/main" id="{C387FC39-94AB-762A-4F74-CF4912805946}"/>
              </a:ext>
            </a:extLst>
          </p:cNvPr>
          <p:cNvSpPr/>
          <p:nvPr/>
        </p:nvSpPr>
        <p:spPr>
          <a:xfrm>
            <a:off x="4747716" y="1618959"/>
            <a:ext cx="1000980" cy="112076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E7A6222-677C-2371-6FF1-6899E94ADCAA}"/>
              </a:ext>
            </a:extLst>
          </p:cNvPr>
          <p:cNvSpPr txBox="1"/>
          <p:nvPr/>
        </p:nvSpPr>
        <p:spPr>
          <a:xfrm>
            <a:off x="2009207" y="6092786"/>
            <a:ext cx="5125582" cy="584775"/>
          </a:xfrm>
          <a:prstGeom prst="rect">
            <a:avLst/>
          </a:prstGeom>
          <a:noFill/>
        </p:spPr>
        <p:txBody>
          <a:bodyPr wrap="squar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アニオンからの寄与に依存</a:t>
            </a:r>
          </a:p>
        </p:txBody>
      </p:sp>
      <p:sp>
        <p:nvSpPr>
          <p:cNvPr id="7" name="テキスト ボックス 6">
            <a:extLst>
              <a:ext uri="{FF2B5EF4-FFF2-40B4-BE49-F238E27FC236}">
                <a16:creationId xmlns:a16="http://schemas.microsoft.com/office/drawing/2014/main" id="{43289318-FFFB-1C5A-F9EC-F22396B1AB3F}"/>
              </a:ext>
            </a:extLst>
          </p:cNvPr>
          <p:cNvSpPr txBox="1"/>
          <p:nvPr/>
        </p:nvSpPr>
        <p:spPr>
          <a:xfrm flipH="1">
            <a:off x="742266" y="1038906"/>
            <a:ext cx="5793044" cy="369332"/>
          </a:xfrm>
          <a:prstGeom prst="rect">
            <a:avLst/>
          </a:prstGeom>
        </p:spPr>
        <p:txBody>
          <a:bodyPr vert="horz" wrap="square" lIns="0" tIns="0" rIns="0" bIns="0" rtlCol="0">
            <a:spAutoFit/>
          </a:bodyPr>
          <a:lstStyle/>
          <a:p>
            <a:pPr marL="0" indent="0" algn="ctr">
              <a:buFont typeface="Arial" panose="020B0604020202020204" pitchFamily="34" charset="0"/>
              <a:buNone/>
            </a:pPr>
            <a:r>
              <a:rPr kumimoji="1" lang="ja-JP" altLang="en-US" sz="2400">
                <a:latin typeface="Hiragino Kaku Gothic Pro W3" panose="020B0300000000000000" pitchFamily="34" charset="-128"/>
                <a:ea typeface="Hiragino Kaku Gothic Pro W3" panose="020B0300000000000000" pitchFamily="34" charset="-128"/>
              </a:rPr>
              <a:t>溶質と溶媒の相互作用に対する共溶媒効果</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853177686"/>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10">
            <a:extLst>
              <a:ext uri="{FF2B5EF4-FFF2-40B4-BE49-F238E27FC236}">
                <a16:creationId xmlns:a16="http://schemas.microsoft.com/office/drawing/2014/main" id="{AF56477E-2A0C-7D17-D327-F0128D323EB1}"/>
              </a:ext>
            </a:extLst>
          </p:cNvPr>
          <p:cNvPicPr>
            <a:picLocks noChangeAspect="1"/>
          </p:cNvPicPr>
          <p:nvPr/>
        </p:nvPicPr>
        <p:blipFill>
          <a:blip r:embed="rId3"/>
          <a:srcRect/>
          <a:stretch/>
        </p:blipFill>
        <p:spPr>
          <a:xfrm>
            <a:off x="414647" y="1223732"/>
            <a:ext cx="8314702" cy="3864204"/>
          </a:xfrm>
          <a:prstGeom prst="rect">
            <a:avLst/>
          </a:prstGeom>
        </p:spPr>
      </p:pic>
      <p:sp>
        <p:nvSpPr>
          <p:cNvPr id="5" name="正方形/長方形 4">
            <a:extLst>
              <a:ext uri="{FF2B5EF4-FFF2-40B4-BE49-F238E27FC236}">
                <a16:creationId xmlns:a16="http://schemas.microsoft.com/office/drawing/2014/main" id="{2476BB71-1134-36C5-8091-442E9297E5E1}"/>
              </a:ext>
            </a:extLst>
          </p:cNvPr>
          <p:cNvSpPr/>
          <p:nvPr/>
        </p:nvSpPr>
        <p:spPr>
          <a:xfrm>
            <a:off x="0" y="-9625"/>
            <a:ext cx="9144000" cy="81805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960E6279-CBC2-326F-22C8-D6701A02EAAA}"/>
              </a:ext>
            </a:extLst>
          </p:cNvPr>
          <p:cNvSpPr txBox="1">
            <a:spLocks/>
          </p:cNvSpPr>
          <p:nvPr/>
        </p:nvSpPr>
        <p:spPr>
          <a:xfrm>
            <a:off x="141889" y="180439"/>
            <a:ext cx="8860221" cy="641826"/>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latin typeface="Hiragino Kaku Gothic Pro W3" panose="020B0300000000000000" pitchFamily="34" charset="-128"/>
                <a:ea typeface="Hiragino Kaku Gothic Pro W3" panose="020B0300000000000000" pitchFamily="34" charset="-128"/>
              </a:rPr>
              <a:t>溶質</a:t>
            </a:r>
            <a:r>
              <a:rPr lang="en-US" altLang="ja-JP" b="1" dirty="0">
                <a:latin typeface="Hiragino Kaku Gothic Pro W3" panose="020B0300000000000000" pitchFamily="34" charset="-128"/>
                <a:ea typeface="Hiragino Kaku Gothic Pro W3" panose="020B0300000000000000" pitchFamily="34" charset="-128"/>
              </a:rPr>
              <a:t>–</a:t>
            </a:r>
            <a:r>
              <a:rPr lang="ja-JP" altLang="en-US" b="1">
                <a:latin typeface="Hiragino Kaku Gothic Pro W3" panose="020B0300000000000000" pitchFamily="34" charset="-128"/>
                <a:ea typeface="Hiragino Kaku Gothic Pro W3" panose="020B0300000000000000" pitchFamily="34" charset="-128"/>
              </a:rPr>
              <a:t>イオン間の動径分布関数</a:t>
            </a:r>
            <a:endParaRPr lang="en-US" altLang="ja-JP" b="1" dirty="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C4A0BAC7-C189-69B5-C8B3-1FEC2529EC83}"/>
              </a:ext>
            </a:extLst>
          </p:cNvPr>
          <p:cNvSpPr txBox="1"/>
          <p:nvPr/>
        </p:nvSpPr>
        <p:spPr>
          <a:xfrm>
            <a:off x="4355346" y="5387474"/>
            <a:ext cx="2388511" cy="312274"/>
          </a:xfrm>
          <a:prstGeom prst="rect">
            <a:avLst/>
          </a:prstGeom>
        </p:spPr>
        <p:txBody>
          <a:bodyPr vert="horz" wrap="none" lIns="0" tIns="0" rIns="0" bIns="0" rtlCol="0">
            <a:noAutofit/>
          </a:bodyPr>
          <a:lstStyle/>
          <a:p>
            <a:pPr marL="0" indent="0" algn="l">
              <a:buFont typeface="Arial" panose="020B0604020202020204" pitchFamily="34" charset="0"/>
              <a:buNone/>
            </a:pPr>
            <a:r>
              <a:rPr kumimoji="1" lang="ja-JP" altLang="en-US">
                <a:latin typeface="Hiragino Kaku Gothic Pro W3" panose="020B0300000000000000" pitchFamily="34" charset="-128"/>
                <a:ea typeface="Hiragino Kaku Gothic Pro W3" panose="020B0300000000000000" pitchFamily="34" charset="-128"/>
              </a:rPr>
              <a:t>カチオンは</a:t>
            </a:r>
            <a:r>
              <a:rPr kumimoji="1" lang="en-US" altLang="ja-JP" dirty="0">
                <a:latin typeface="Hiragino Kaku Gothic Pro W3" panose="020B0300000000000000" pitchFamily="34" charset="-128"/>
                <a:ea typeface="Hiragino Kaku Gothic Pro W3" panose="020B0300000000000000" pitchFamily="34" charset="-128"/>
              </a:rPr>
              <a:t>Cs</a:t>
            </a:r>
            <a:r>
              <a:rPr kumimoji="1" lang="en-US" altLang="ja-JP" baseline="30000" dirty="0">
                <a:latin typeface="Hiragino Kaku Gothic Pro W3" panose="020B0300000000000000" pitchFamily="34" charset="-128"/>
                <a:ea typeface="Hiragino Kaku Gothic Pro W3" panose="020B0300000000000000" pitchFamily="34" charset="-128"/>
              </a:rPr>
              <a:t>+</a:t>
            </a:r>
            <a:r>
              <a:rPr kumimoji="1" lang="ja-JP" altLang="en-US">
                <a:latin typeface="Hiragino Kaku Gothic Pro W3" panose="020B0300000000000000" pitchFamily="34" charset="-128"/>
                <a:ea typeface="Hiragino Kaku Gothic Pro W3" panose="020B0300000000000000" pitchFamily="34" charset="-128"/>
              </a:rPr>
              <a:t>に固定</a:t>
            </a:r>
            <a:endParaRPr kumimoji="1" lang="ja-JP" altLang="en-US" dirty="0">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CA0B7C1E-2CA5-918F-D7B7-E330BFB37DB2}"/>
              </a:ext>
            </a:extLst>
          </p:cNvPr>
          <p:cNvSpPr txBox="1"/>
          <p:nvPr/>
        </p:nvSpPr>
        <p:spPr>
          <a:xfrm>
            <a:off x="2353725" y="5374932"/>
            <a:ext cx="1661865" cy="283885"/>
          </a:xfrm>
          <a:prstGeom prst="rect">
            <a:avLst/>
          </a:prstGeom>
        </p:spPr>
        <p:txBody>
          <a:bodyPr vert="horz" wrap="none" lIns="0" tIns="0" rIns="0" bIns="0" rtlCol="0">
            <a:normAutofit/>
          </a:bodyPr>
          <a:lstStyle/>
          <a:p>
            <a:pPr marL="0" indent="0" algn="l">
              <a:buFont typeface="Arial" panose="020B0604020202020204" pitchFamily="34" charset="0"/>
              <a:buNone/>
            </a:pPr>
            <a:r>
              <a:rPr kumimoji="1" lang="ja-JP" altLang="en-US">
                <a:latin typeface="Hiragino Kaku Gothic Pro W3" panose="020B0300000000000000" pitchFamily="34" charset="-128"/>
                <a:ea typeface="Hiragino Kaku Gothic Pro W3" panose="020B0300000000000000" pitchFamily="34" charset="-128"/>
              </a:rPr>
              <a:t>アニオンの分布</a:t>
            </a:r>
            <a:endParaRPr kumimoji="1" lang="ja-JP" altLang="en-US" dirty="0">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AE25E3C3-F423-D830-EEC4-A1586D92F15B}"/>
              </a:ext>
            </a:extLst>
          </p:cNvPr>
          <p:cNvSpPr txBox="1"/>
          <p:nvPr/>
        </p:nvSpPr>
        <p:spPr>
          <a:xfrm>
            <a:off x="2009207" y="6092786"/>
            <a:ext cx="5125582" cy="584775"/>
          </a:xfrm>
          <a:prstGeom prst="rect">
            <a:avLst/>
          </a:prstGeom>
          <a:noFill/>
        </p:spPr>
        <p:txBody>
          <a:bodyPr wrap="squar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アニオンからの寄与に依存</a:t>
            </a:r>
          </a:p>
        </p:txBody>
      </p:sp>
      <p:sp>
        <p:nvSpPr>
          <p:cNvPr id="10" name="円/楕円 9">
            <a:extLst>
              <a:ext uri="{FF2B5EF4-FFF2-40B4-BE49-F238E27FC236}">
                <a16:creationId xmlns:a16="http://schemas.microsoft.com/office/drawing/2014/main" id="{A9A26ACD-DFD8-A817-4A06-F0763D1EA0E1}"/>
              </a:ext>
            </a:extLst>
          </p:cNvPr>
          <p:cNvSpPr/>
          <p:nvPr/>
        </p:nvSpPr>
        <p:spPr>
          <a:xfrm>
            <a:off x="2984500" y="1179534"/>
            <a:ext cx="1739900" cy="13716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0943923F-11DA-2895-E6E2-19C7D170893E}"/>
              </a:ext>
            </a:extLst>
          </p:cNvPr>
          <p:cNvSpPr/>
          <p:nvPr/>
        </p:nvSpPr>
        <p:spPr>
          <a:xfrm rot="20541870">
            <a:off x="2934927" y="3762278"/>
            <a:ext cx="1739900" cy="91487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1A6876B-1AA0-6C0F-F200-6D0DB4B68447}"/>
              </a:ext>
            </a:extLst>
          </p:cNvPr>
          <p:cNvSpPr txBox="1"/>
          <p:nvPr/>
        </p:nvSpPr>
        <p:spPr>
          <a:xfrm>
            <a:off x="4693714" y="3822051"/>
            <a:ext cx="256480"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en-US" altLang="ja-JP" sz="2400" dirty="0"/>
              <a:t>F</a:t>
            </a:r>
            <a:r>
              <a:rPr kumimoji="1" lang="en-US" altLang="ja-JP" sz="2400" baseline="30000" dirty="0"/>
              <a:t>-</a:t>
            </a:r>
            <a:endParaRPr kumimoji="1" lang="ja-JP" altLang="en-US" sz="2400" dirty="0"/>
          </a:p>
        </p:txBody>
      </p:sp>
      <p:sp>
        <p:nvSpPr>
          <p:cNvPr id="3" name="テキスト ボックス 2">
            <a:extLst>
              <a:ext uri="{FF2B5EF4-FFF2-40B4-BE49-F238E27FC236}">
                <a16:creationId xmlns:a16="http://schemas.microsoft.com/office/drawing/2014/main" id="{9DFA3B28-200C-A37D-F3E9-7C6473825517}"/>
              </a:ext>
            </a:extLst>
          </p:cNvPr>
          <p:cNvSpPr txBox="1"/>
          <p:nvPr/>
        </p:nvSpPr>
        <p:spPr>
          <a:xfrm>
            <a:off x="3444201" y="3313450"/>
            <a:ext cx="360676"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en-US" altLang="ja-JP" sz="2400" dirty="0"/>
              <a:t>Cl</a:t>
            </a:r>
            <a:r>
              <a:rPr kumimoji="1" lang="en-US" altLang="ja-JP" sz="2400" baseline="30000" dirty="0"/>
              <a:t>-</a:t>
            </a:r>
            <a:endParaRPr kumimoji="1" lang="ja-JP" altLang="en-US" sz="2400" dirty="0"/>
          </a:p>
        </p:txBody>
      </p:sp>
      <p:sp>
        <p:nvSpPr>
          <p:cNvPr id="7" name="テキスト ボックス 6">
            <a:extLst>
              <a:ext uri="{FF2B5EF4-FFF2-40B4-BE49-F238E27FC236}">
                <a16:creationId xmlns:a16="http://schemas.microsoft.com/office/drawing/2014/main" id="{2D3010F9-D044-C1B5-1AC7-2B08F7F9192B}"/>
              </a:ext>
            </a:extLst>
          </p:cNvPr>
          <p:cNvSpPr txBox="1"/>
          <p:nvPr/>
        </p:nvSpPr>
        <p:spPr>
          <a:xfrm>
            <a:off x="3030769" y="2266165"/>
            <a:ext cx="153888" cy="369332"/>
          </a:xfrm>
          <a:prstGeom prst="rect">
            <a:avLst/>
          </a:prstGeom>
        </p:spPr>
        <p:txBody>
          <a:bodyPr vert="horz" wrap="none" lIns="0" tIns="0" rIns="0" bIns="0" rtlCol="0">
            <a:spAutoFit/>
          </a:bodyPr>
          <a:lstStyle/>
          <a:p>
            <a:pPr marL="0" indent="0" algn="l">
              <a:buFont typeface="Arial" panose="020B0604020202020204" pitchFamily="34" charset="0"/>
              <a:buNone/>
            </a:pPr>
            <a:r>
              <a:rPr kumimoji="1" lang="en-US" altLang="ja-JP" sz="2400" dirty="0"/>
              <a:t>I</a:t>
            </a:r>
            <a:r>
              <a:rPr kumimoji="1" lang="en-US" altLang="ja-JP" sz="2400" baseline="30000" dirty="0"/>
              <a:t>-</a:t>
            </a:r>
            <a:endParaRPr kumimoji="1" lang="ja-JP" altLang="en-US" sz="2400" dirty="0"/>
          </a:p>
        </p:txBody>
      </p:sp>
    </p:spTree>
    <p:extLst>
      <p:ext uri="{BB962C8B-B14F-4D97-AF65-F5344CB8AC3E}">
        <p14:creationId xmlns:p14="http://schemas.microsoft.com/office/powerpoint/2010/main" val="3446982906"/>
      </p:ext>
    </p:extLst>
  </p:cSld>
  <p:clrMapOvr>
    <a:masterClrMapping/>
  </p:clrMapOvr>
  <mc:AlternateContent xmlns:mc="http://schemas.openxmlformats.org/markup-compatibility/2006" xmlns:p14="http://schemas.microsoft.com/office/powerpoint/2010/main">
    <mc:Choice Requires="p14">
      <p:transition spd="slow" p14:dur="2000" advTm="67196"/>
    </mc:Choice>
    <mc:Fallback xmlns="">
      <p:transition spd="slow" advTm="67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none" lIns="0" tIns="0" rIns="0" bIns="0" rtlCol="0">
        <a:spAutoFit/>
      </a:bodyPr>
      <a:lstStyle>
        <a:defPPr marL="0" indent="0" algn="l">
          <a:buFont typeface="Arial" panose="020B0604020202020204" pitchFamily="34" charset="0"/>
          <a:buNone/>
          <a:defRPr kumimoji="1" sz="2400" dirty="0"/>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17174</TotalTime>
  <Words>2928</Words>
  <Application>Microsoft Macintosh PowerPoint</Application>
  <PresentationFormat>画面に合わせる (4:3)</PresentationFormat>
  <Paragraphs>427</Paragraphs>
  <Slides>35</Slides>
  <Notes>27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Hiragino Kaku Gothic Pro W3</vt:lpstr>
      <vt:lpstr>Hiragino Kaku Gothic ProN W3</vt:lpstr>
      <vt:lpstr>游ゴシック</vt:lpstr>
      <vt:lpstr>Arial</vt:lpstr>
      <vt:lpstr>Cambria Math</vt:lpstr>
      <vt:lpstr>Times</vt:lpstr>
      <vt:lpstr>Wingdings</vt:lpstr>
      <vt:lpstr>Office テーマ</vt:lpstr>
      <vt:lpstr>疎水性水和に対するイオン共溶媒効果のエネルギー成分分割</vt:lpstr>
      <vt:lpstr>ホフマイスター系列</vt:lpstr>
      <vt:lpstr>ホフマイスター系列</vt:lpstr>
      <vt:lpstr>PowerPoint プレゼンテーション</vt:lpstr>
      <vt:lpstr>PowerPoint プレゼンテーション</vt:lpstr>
      <vt:lpstr>ΔG_solの成分分割</vt:lpstr>
      <vt:lpstr>ΔG_solの成分分割</vt:lpstr>
      <vt:lpstr>PowerPoint プレゼンテーション</vt:lpstr>
      <vt:lpstr>PowerPoint プレゼンテーション</vt:lpstr>
      <vt:lpstr>ΔG_solの成分分割</vt:lpstr>
      <vt:lpstr>PowerPoint プレゼンテーション</vt:lpstr>
      <vt:lpstr>PowerPoint プレゼンテーション</vt:lpstr>
      <vt:lpstr>PowerPoint プレゼンテーション</vt:lpstr>
      <vt:lpstr>Appendix</vt:lpstr>
      <vt:lpstr>計算条件</vt:lpstr>
      <vt:lpstr>PowerPoint プレゼンテーション</vt:lpstr>
      <vt:lpstr>PowerPoint プレゼンテーション</vt:lpstr>
      <vt:lpstr>PowerPoint プレゼンテーション</vt:lpstr>
      <vt:lpstr>水の構造形成・破壊</vt:lpstr>
      <vt:lpstr>溶媒和自由エネルギーの成分</vt:lpstr>
      <vt:lpstr>溶媒和自由エネルギーの分割</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ΔΔG_sol</vt:lpstr>
      <vt:lpstr>ΔΔG_sol</vt:lpstr>
      <vt:lpstr>ΔΔG_excl</vt:lpstr>
      <vt:lpstr>ΔΔG_excl</vt:lpstr>
      <vt:lpstr>Δ⟨v⟩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林　道洋</dc:creator>
  <cp:lastModifiedBy>林　道洋</cp:lastModifiedBy>
  <cp:revision>149</cp:revision>
  <dcterms:created xsi:type="dcterms:W3CDTF">2023-02-17T05:27:30Z</dcterms:created>
  <dcterms:modified xsi:type="dcterms:W3CDTF">2023-03-07T03:31:29Z</dcterms:modified>
</cp:coreProperties>
</file>