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30275213" cy="42803763"/>
  <p:notesSz cx="6858000" cy="9144000"/>
  <p:defaultTextStyle>
    <a:defPPr>
      <a:defRPr lang="da-DK"/>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FFBAF2-3E7E-8D41-9483-784959366A7F}">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353"/>
    <a:srgbClr val="627898"/>
    <a:srgbClr val="445369"/>
    <a:srgbClr val="272B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55"/>
    <p:restoredTop sz="96292"/>
  </p:normalViewPr>
  <p:slideViewPr>
    <p:cSldViewPr snapToGrid="0" snapToObjects="1">
      <p:cViewPr varScale="1">
        <p:scale>
          <a:sx n="25" d="100"/>
          <a:sy n="25" d="100"/>
        </p:scale>
        <p:origin x="4224" y="264"/>
      </p:cViewPr>
      <p:guideLst/>
    </p:cSldViewPr>
  </p:slideViewPr>
  <p:notesTextViewPr>
    <p:cViewPr>
      <p:scale>
        <a:sx n="70" d="100"/>
        <a:sy n="7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2299E-5974-F94F-B31D-4236670E9E5B}" type="datetimeFigureOut">
              <a:rPr lang="da-DK" smtClean="0"/>
              <a:t>05.07.2024</a:t>
            </a:fld>
            <a:endParaRPr lang="da-DK"/>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653A-EF4B-FC40-AE8F-C14093CDFFB0}" type="slidenum">
              <a:rPr lang="da-DK" smtClean="0"/>
              <a:t>‹#›</a:t>
            </a:fld>
            <a:endParaRPr lang="da-DK"/>
          </a:p>
        </p:txBody>
      </p:sp>
    </p:spTree>
    <p:extLst>
      <p:ext uri="{BB962C8B-B14F-4D97-AF65-F5344CB8AC3E}">
        <p14:creationId xmlns:p14="http://schemas.microsoft.com/office/powerpoint/2010/main" val="1138092402"/>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019D653A-EF4B-FC40-AE8F-C14093CDFFB0}" type="slidenum">
              <a:rPr lang="da-DK" smtClean="0"/>
              <a:t>1</a:t>
            </a:fld>
            <a:endParaRPr lang="da-DK"/>
          </a:p>
        </p:txBody>
      </p:sp>
    </p:spTree>
    <p:extLst>
      <p:ext uri="{BB962C8B-B14F-4D97-AF65-F5344CB8AC3E}">
        <p14:creationId xmlns:p14="http://schemas.microsoft.com/office/powerpoint/2010/main" val="60602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048407-E286-D04A-BEB6-B0B898D14A2D}" type="datetimeFigureOut">
              <a:rPr lang="da-DK" smtClean="0"/>
              <a:t>05.07.2024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90438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48407-E286-D04A-BEB6-B0B898D14A2D}" type="datetimeFigureOut">
              <a:rPr lang="da-DK" smtClean="0"/>
              <a:t>05.07.2024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69084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48407-E286-D04A-BEB6-B0B898D14A2D}" type="datetimeFigureOut">
              <a:rPr lang="da-DK" smtClean="0"/>
              <a:t>05.07.2024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09832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48407-E286-D04A-BEB6-B0B898D14A2D}" type="datetimeFigureOut">
              <a:rPr lang="da-DK" smtClean="0"/>
              <a:t>05.07.2024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0508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048407-E286-D04A-BEB6-B0B898D14A2D}" type="datetimeFigureOut">
              <a:rPr lang="da-DK" smtClean="0"/>
              <a:t>05.07.2024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215930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048407-E286-D04A-BEB6-B0B898D14A2D}" type="datetimeFigureOut">
              <a:rPr lang="da-DK" smtClean="0"/>
              <a:t>05.07.2024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42712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048407-E286-D04A-BEB6-B0B898D14A2D}" type="datetimeFigureOut">
              <a:rPr lang="da-DK" smtClean="0"/>
              <a:t>05.07.2024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48543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048407-E286-D04A-BEB6-B0B898D14A2D}" type="datetimeFigureOut">
              <a:rPr lang="da-DK" smtClean="0"/>
              <a:t>05.07.2024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201542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48407-E286-D04A-BEB6-B0B898D14A2D}" type="datetimeFigureOut">
              <a:rPr lang="da-DK" smtClean="0"/>
              <a:t>05.07.2024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194381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99048407-E286-D04A-BEB6-B0B898D14A2D}" type="datetimeFigureOut">
              <a:rPr lang="da-DK" smtClean="0"/>
              <a:t>05.07.2024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09305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99048407-E286-D04A-BEB6-B0B898D14A2D}" type="datetimeFigureOut">
              <a:rPr lang="da-DK" smtClean="0"/>
              <a:t>05.07.2024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30856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9048407-E286-D04A-BEB6-B0B898D14A2D}" type="datetimeFigureOut">
              <a:rPr lang="da-DK" smtClean="0"/>
              <a:t>05.07.2024</a:t>
            </a:fld>
            <a:endParaRPr lang="da-DK"/>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35EB898-3034-1642-B693-3B3CE379EE74}" type="slidenum">
              <a:rPr lang="da-DK" smtClean="0"/>
              <a:t>‹#›</a:t>
            </a:fld>
            <a:endParaRPr lang="da-DK"/>
          </a:p>
        </p:txBody>
      </p:sp>
    </p:spTree>
    <p:extLst>
      <p:ext uri="{BB962C8B-B14F-4D97-AF65-F5344CB8AC3E}">
        <p14:creationId xmlns:p14="http://schemas.microsoft.com/office/powerpoint/2010/main" val="1889038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1.emf"/><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0.emf"/><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F939E6-5E29-844A-B4AE-9D88EE592CC6}"/>
              </a:ext>
            </a:extLst>
          </p:cNvPr>
          <p:cNvSpPr>
            <a:spLocks noGrp="1" noRot="1" noMove="1" noResize="1" noEditPoints="1" noAdjustHandles="1" noChangeArrowheads="1" noChangeShapeType="1"/>
          </p:cNvSpPr>
          <p:nvPr/>
        </p:nvSpPr>
        <p:spPr>
          <a:xfrm>
            <a:off x="1" y="0"/>
            <a:ext cx="30275212" cy="42803763"/>
          </a:xfrm>
          <a:prstGeom prst="rect">
            <a:avLst/>
          </a:prstGeom>
          <a:solidFill>
            <a:srgbClr val="272B39"/>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6914B18-B5C0-9640-9816-643BB0227E42}"/>
              </a:ext>
            </a:extLst>
          </p:cNvPr>
          <p:cNvSpPr/>
          <p:nvPr/>
        </p:nvSpPr>
        <p:spPr>
          <a:xfrm>
            <a:off x="884900" y="332328"/>
            <a:ext cx="28533082" cy="2222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700" dirty="0">
                <a:latin typeface="Avenir" panose="02000503020000020003" pitchFamily="2" charset="0"/>
              </a:rPr>
              <a:t>Advancing Chemical Potential Calculations of Polymers</a:t>
            </a:r>
          </a:p>
          <a:p>
            <a:pPr algn="ctr"/>
            <a:r>
              <a:rPr lang="en-US" sz="9000" dirty="0">
                <a:solidFill>
                  <a:srgbClr val="EF8353"/>
                </a:solidFill>
                <a:latin typeface="Avenir" panose="02000503020000020003" pitchFamily="2" charset="0"/>
              </a:rPr>
              <a:t>Introducing the Effect of Conformational Change</a:t>
            </a:r>
          </a:p>
        </p:txBody>
      </p:sp>
      <p:sp>
        <p:nvSpPr>
          <p:cNvPr id="5" name="Rectangle 4">
            <a:extLst>
              <a:ext uri="{FF2B5EF4-FFF2-40B4-BE49-F238E27FC236}">
                <a16:creationId xmlns:a16="http://schemas.microsoft.com/office/drawing/2014/main" id="{917E457D-B037-784C-893B-029A6EBD7238}"/>
              </a:ext>
            </a:extLst>
          </p:cNvPr>
          <p:cNvSpPr/>
          <p:nvPr/>
        </p:nvSpPr>
        <p:spPr>
          <a:xfrm>
            <a:off x="884899" y="2696273"/>
            <a:ext cx="28533083" cy="2523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u="sng" dirty="0">
                <a:latin typeface="Avenir" panose="02000503020000020003" pitchFamily="2" charset="0"/>
              </a:rPr>
              <a:t>Stefan </a:t>
            </a:r>
            <a:r>
              <a:rPr lang="en-US" sz="6600" u="sng" dirty="0" err="1">
                <a:latin typeface="Avenir" panose="02000503020000020003" pitchFamily="2" charset="0"/>
              </a:rPr>
              <a:t>Hervø</a:t>
            </a:r>
            <a:r>
              <a:rPr lang="en-US" sz="6600" u="sng" dirty="0">
                <a:latin typeface="Avenir" panose="02000503020000020003" pitchFamily="2" charset="0"/>
              </a:rPr>
              <a:t>-Hansen</a:t>
            </a:r>
            <a:r>
              <a:rPr lang="en-US" sz="6600" dirty="0">
                <a:latin typeface="Avenir" panose="02000503020000020003" pitchFamily="2" charset="0"/>
              </a:rPr>
              <a:t>, Nobuyuki </a:t>
            </a:r>
            <a:r>
              <a:rPr lang="en-US" sz="6600" dirty="0" err="1">
                <a:latin typeface="Avenir" panose="02000503020000020003" pitchFamily="2" charset="0"/>
              </a:rPr>
              <a:t>Matubayasi</a:t>
            </a:r>
            <a:endParaRPr lang="en-US" sz="6600" dirty="0">
              <a:latin typeface="Avenir" panose="02000503020000020003" pitchFamily="2" charset="0"/>
            </a:endParaRPr>
          </a:p>
          <a:p>
            <a:pPr algn="ctr"/>
            <a:r>
              <a:rPr lang="en-US" sz="6600" dirty="0">
                <a:latin typeface="Avenir" panose="02000503020000020003" pitchFamily="2" charset="0"/>
              </a:rPr>
              <a:t> Graduate School of Engineering Science, Osaka University</a:t>
            </a:r>
          </a:p>
        </p:txBody>
      </p:sp>
      <p:grpSp>
        <p:nvGrpSpPr>
          <p:cNvPr id="97" name="Group 96">
            <a:extLst>
              <a:ext uri="{FF2B5EF4-FFF2-40B4-BE49-F238E27FC236}">
                <a16:creationId xmlns:a16="http://schemas.microsoft.com/office/drawing/2014/main" id="{24A037D0-A760-0603-E712-2327370A0669}"/>
              </a:ext>
            </a:extLst>
          </p:cNvPr>
          <p:cNvGrpSpPr/>
          <p:nvPr/>
        </p:nvGrpSpPr>
        <p:grpSpPr>
          <a:xfrm>
            <a:off x="391440" y="5481104"/>
            <a:ext cx="29520000" cy="4166609"/>
            <a:chOff x="391440" y="5481104"/>
            <a:chExt cx="29520000" cy="4166609"/>
          </a:xfrm>
        </p:grpSpPr>
        <p:sp>
          <p:nvSpPr>
            <p:cNvPr id="6" name="Rectangle 5">
              <a:extLst>
                <a:ext uri="{FF2B5EF4-FFF2-40B4-BE49-F238E27FC236}">
                  <a16:creationId xmlns:a16="http://schemas.microsoft.com/office/drawing/2014/main" id="{38FC5724-ED70-6E4E-82A1-0D759DD4C5C9}"/>
                </a:ext>
              </a:extLst>
            </p:cNvPr>
            <p:cNvSpPr/>
            <p:nvPr/>
          </p:nvSpPr>
          <p:spPr>
            <a:xfrm>
              <a:off x="391440" y="5481104"/>
              <a:ext cx="29520000" cy="4118673"/>
            </a:xfrm>
            <a:prstGeom prst="rect">
              <a:avLst/>
            </a:prstGeom>
            <a:solidFill>
              <a:srgbClr val="44536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67EB92E-7DA7-0546-9490-CF1492FEF713}"/>
                </a:ext>
              </a:extLst>
            </p:cNvPr>
            <p:cNvSpPr txBox="1"/>
            <p:nvPr/>
          </p:nvSpPr>
          <p:spPr>
            <a:xfrm>
              <a:off x="1539424" y="5554285"/>
              <a:ext cx="28241226" cy="4093428"/>
            </a:xfrm>
            <a:prstGeom prst="rect">
              <a:avLst/>
            </a:prstGeom>
            <a:noFill/>
          </p:spPr>
          <p:txBody>
            <a:bodyPr wrap="square" rtlCol="0">
              <a:spAutoFit/>
            </a:bodyPr>
            <a:lstStyle/>
            <a:p>
              <a:pPr algn="just"/>
              <a:r>
                <a:rPr lang="en-US" sz="4000" b="1" dirty="0">
                  <a:solidFill>
                    <a:schemeClr val="bg1"/>
                  </a:solidFill>
                  <a:latin typeface="Avenir Book" panose="02000503020000020003" pitchFamily="2" charset="0"/>
                </a:rPr>
                <a:t>Background</a:t>
              </a:r>
            </a:p>
            <a:p>
              <a:pPr algn="just"/>
              <a:r>
                <a:rPr lang="en-US" sz="3600" dirty="0">
                  <a:solidFill>
                    <a:schemeClr val="bg1"/>
                  </a:solidFill>
                  <a:latin typeface="Avenir Book" panose="02000503020000020003" pitchFamily="2" charset="0"/>
                </a:rPr>
                <a:t>Soft matter systems, like polymers and globular proteins, can be structurally altered by thermal, mechanical, or chemical stress. For instance, proteins typically form compact, folded structures under native conditions but unfold under stress. To describe the thermodynamics of these transformations, obtaining knowledge about the excess chemical potential is essential. We previously developed a methodology to calculate changes in the excess chemical potential due to alterations in liquid composition for various molecular states. However, this method is a linear approximation and does not account for structural transitions induced by changes in solvent composition, which appears as higher-order terms and can be important when the solvent composition is changed much.</a:t>
              </a:r>
              <a:endParaRPr lang="en-US" sz="3600" i="1" dirty="0">
                <a:solidFill>
                  <a:schemeClr val="bg1"/>
                </a:solidFill>
                <a:latin typeface="Avenir Book" panose="02000503020000020003" pitchFamily="2" charset="0"/>
              </a:endParaRPr>
            </a:p>
          </p:txBody>
        </p:sp>
        <p:grpSp>
          <p:nvGrpSpPr>
            <p:cNvPr id="32" name="Group 31">
              <a:extLst>
                <a:ext uri="{FF2B5EF4-FFF2-40B4-BE49-F238E27FC236}">
                  <a16:creationId xmlns:a16="http://schemas.microsoft.com/office/drawing/2014/main" id="{E89E7430-E5DF-D440-89E6-5A75C95CA62C}"/>
                </a:ext>
              </a:extLst>
            </p:cNvPr>
            <p:cNvGrpSpPr>
              <a:grpSpLocks noChangeAspect="1"/>
            </p:cNvGrpSpPr>
            <p:nvPr/>
          </p:nvGrpSpPr>
          <p:grpSpPr>
            <a:xfrm>
              <a:off x="494562" y="5697085"/>
              <a:ext cx="935064" cy="675562"/>
              <a:chOff x="18449999" y="23254111"/>
              <a:chExt cx="2610347" cy="1885914"/>
            </a:xfrm>
          </p:grpSpPr>
          <p:sp>
            <p:nvSpPr>
              <p:cNvPr id="31" name="Rectangle 30">
                <a:extLst>
                  <a:ext uri="{FF2B5EF4-FFF2-40B4-BE49-F238E27FC236}">
                    <a16:creationId xmlns:a16="http://schemas.microsoft.com/office/drawing/2014/main" id="{14087776-D7EF-DF4D-81F6-3DFD71082178}"/>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0" name="Rectangle 29">
                <a:extLst>
                  <a:ext uri="{FF2B5EF4-FFF2-40B4-BE49-F238E27FC236}">
                    <a16:creationId xmlns:a16="http://schemas.microsoft.com/office/drawing/2014/main" id="{DD1EE4C1-AC3E-DC40-A935-87C3CBA6CEB5}"/>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Oval 15">
                <a:extLst>
                  <a:ext uri="{FF2B5EF4-FFF2-40B4-BE49-F238E27FC236}">
                    <a16:creationId xmlns:a16="http://schemas.microsoft.com/office/drawing/2014/main" id="{A65A7DC4-ABBC-8A4A-BF8D-627532F36356}"/>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8" name="Oval 27">
                <a:extLst>
                  <a:ext uri="{FF2B5EF4-FFF2-40B4-BE49-F238E27FC236}">
                    <a16:creationId xmlns:a16="http://schemas.microsoft.com/office/drawing/2014/main" id="{ADDB655E-AA17-E642-95A1-181EF564B14A}"/>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9" name="Oval 28">
                <a:extLst>
                  <a:ext uri="{FF2B5EF4-FFF2-40B4-BE49-F238E27FC236}">
                    <a16:creationId xmlns:a16="http://schemas.microsoft.com/office/drawing/2014/main" id="{D737B099-3B1F-6941-87AF-92C48F0A6CB8}"/>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p:grpSp>
      <p:pic>
        <p:nvPicPr>
          <p:cNvPr id="1030" name="Picture 6" descr="Osaka University - Wikipedia">
            <a:extLst>
              <a:ext uri="{FF2B5EF4-FFF2-40B4-BE49-F238E27FC236}">
                <a16:creationId xmlns:a16="http://schemas.microsoft.com/office/drawing/2014/main" id="{AFF9741D-F2C8-5735-7D8F-327C2304C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0542" y="2696400"/>
            <a:ext cx="2523600" cy="25236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DF861799-E81B-2A29-298A-60B874F6C096}"/>
              </a:ext>
            </a:extLst>
          </p:cNvPr>
          <p:cNvPicPr>
            <a:picLocks noChangeAspect="1"/>
          </p:cNvPicPr>
          <p:nvPr/>
        </p:nvPicPr>
        <p:blipFill>
          <a:blip r:embed="rId4"/>
          <a:srcRect/>
          <a:stretch/>
        </p:blipFill>
        <p:spPr>
          <a:xfrm>
            <a:off x="16062257" y="14332608"/>
            <a:ext cx="13849183" cy="9688955"/>
          </a:xfrm>
          <a:prstGeom prst="rect">
            <a:avLst/>
          </a:prstGeom>
        </p:spPr>
      </p:pic>
      <p:grpSp>
        <p:nvGrpSpPr>
          <p:cNvPr id="116" name="Group 115">
            <a:extLst>
              <a:ext uri="{FF2B5EF4-FFF2-40B4-BE49-F238E27FC236}">
                <a16:creationId xmlns:a16="http://schemas.microsoft.com/office/drawing/2014/main" id="{474A557B-D2B5-039B-F57C-8EB5138AD282}"/>
              </a:ext>
            </a:extLst>
          </p:cNvPr>
          <p:cNvGrpSpPr/>
          <p:nvPr/>
        </p:nvGrpSpPr>
        <p:grpSpPr>
          <a:xfrm>
            <a:off x="391440" y="9950812"/>
            <a:ext cx="29520000" cy="2542987"/>
            <a:chOff x="392224" y="11293486"/>
            <a:chExt cx="29520000" cy="2542987"/>
          </a:xfrm>
        </p:grpSpPr>
        <p:sp>
          <p:nvSpPr>
            <p:cNvPr id="11" name="Rectangle 10">
              <a:extLst>
                <a:ext uri="{FF2B5EF4-FFF2-40B4-BE49-F238E27FC236}">
                  <a16:creationId xmlns:a16="http://schemas.microsoft.com/office/drawing/2014/main" id="{BB068314-16A0-916E-3B5B-1549588CC59D}"/>
                </a:ext>
              </a:extLst>
            </p:cNvPr>
            <p:cNvSpPr/>
            <p:nvPr/>
          </p:nvSpPr>
          <p:spPr>
            <a:xfrm>
              <a:off x="392224" y="11293486"/>
              <a:ext cx="29520000" cy="2542987"/>
            </a:xfrm>
            <a:prstGeom prst="rect">
              <a:avLst/>
            </a:prstGeom>
            <a:solidFill>
              <a:srgbClr val="44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B77C161-3C43-F462-2104-EB0B4A70226C}"/>
                </a:ext>
              </a:extLst>
            </p:cNvPr>
            <p:cNvSpPr txBox="1"/>
            <p:nvPr/>
          </p:nvSpPr>
          <p:spPr>
            <a:xfrm>
              <a:off x="1556199" y="11387460"/>
              <a:ext cx="28239069" cy="2369880"/>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Objective</a:t>
              </a:r>
            </a:p>
            <a:p>
              <a:pPr algn="just"/>
              <a:r>
                <a:rPr lang="en-US" sz="3600" dirty="0">
                  <a:solidFill>
                    <a:schemeClr val="bg1"/>
                  </a:solidFill>
                  <a:latin typeface="Avenir" panose="02000503020000020003" pitchFamily="2" charset="0"/>
                </a:rPr>
                <a:t>Here we introduce our latest computation scheme for the calculation of the change in free energy of flexible polymers being transferred between solvent compositions formulated though error minimization. The methodology has been applied to describe the solvation of polyethylene glycol (PEG) in aqueous mixtures of urea and NaCl.</a:t>
              </a:r>
            </a:p>
          </p:txBody>
        </p:sp>
        <p:grpSp>
          <p:nvGrpSpPr>
            <p:cNvPr id="14" name="Group 13">
              <a:extLst>
                <a:ext uri="{FF2B5EF4-FFF2-40B4-BE49-F238E27FC236}">
                  <a16:creationId xmlns:a16="http://schemas.microsoft.com/office/drawing/2014/main" id="{2E980340-9C14-0A6C-FC17-2A502B0250EC}"/>
                </a:ext>
              </a:extLst>
            </p:cNvPr>
            <p:cNvGrpSpPr>
              <a:grpSpLocks noChangeAspect="1"/>
            </p:cNvGrpSpPr>
            <p:nvPr/>
          </p:nvGrpSpPr>
          <p:grpSpPr>
            <a:xfrm>
              <a:off x="509180" y="11488410"/>
              <a:ext cx="935064" cy="675562"/>
              <a:chOff x="18449999" y="23254111"/>
              <a:chExt cx="2610347" cy="1885914"/>
            </a:xfrm>
          </p:grpSpPr>
          <p:sp>
            <p:nvSpPr>
              <p:cNvPr id="20" name="Rectangle 19">
                <a:extLst>
                  <a:ext uri="{FF2B5EF4-FFF2-40B4-BE49-F238E27FC236}">
                    <a16:creationId xmlns:a16="http://schemas.microsoft.com/office/drawing/2014/main" id="{7D88A36D-935A-4C1C-1427-BA1FD850D19C}"/>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2" name="Rectangle 21">
                <a:extLst>
                  <a:ext uri="{FF2B5EF4-FFF2-40B4-BE49-F238E27FC236}">
                    <a16:creationId xmlns:a16="http://schemas.microsoft.com/office/drawing/2014/main" id="{1EE68C83-4638-6142-621F-B2FA22DFA0D8}"/>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3" name="Oval 22">
                <a:extLst>
                  <a:ext uri="{FF2B5EF4-FFF2-40B4-BE49-F238E27FC236}">
                    <a16:creationId xmlns:a16="http://schemas.microsoft.com/office/drawing/2014/main" id="{44D6BBBD-50B9-936E-BB29-98BF177C0A69}"/>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4" name="Oval 23">
                <a:extLst>
                  <a:ext uri="{FF2B5EF4-FFF2-40B4-BE49-F238E27FC236}">
                    <a16:creationId xmlns:a16="http://schemas.microsoft.com/office/drawing/2014/main" id="{6EB69C2E-943C-86E2-EE54-BC1A0DA4775E}"/>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5" name="Oval 24">
                <a:extLst>
                  <a:ext uri="{FF2B5EF4-FFF2-40B4-BE49-F238E27FC236}">
                    <a16:creationId xmlns:a16="http://schemas.microsoft.com/office/drawing/2014/main" id="{CBFA132B-B7DE-DA3B-ED5D-6E4DE8D44B71}"/>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p:grpSp>
      <p:grpSp>
        <p:nvGrpSpPr>
          <p:cNvPr id="119" name="Group 118">
            <a:extLst>
              <a:ext uri="{FF2B5EF4-FFF2-40B4-BE49-F238E27FC236}">
                <a16:creationId xmlns:a16="http://schemas.microsoft.com/office/drawing/2014/main" id="{350B1F96-C601-BF10-EF3E-6FAD2906FCD0}"/>
              </a:ext>
            </a:extLst>
          </p:cNvPr>
          <p:cNvGrpSpPr/>
          <p:nvPr/>
        </p:nvGrpSpPr>
        <p:grpSpPr>
          <a:xfrm>
            <a:off x="391425" y="12881700"/>
            <a:ext cx="15355789" cy="17330736"/>
            <a:chOff x="391425" y="14731160"/>
            <a:chExt cx="15355789" cy="17330736"/>
          </a:xfrm>
        </p:grpSpPr>
        <p:sp>
          <p:nvSpPr>
            <p:cNvPr id="2" name="Rectangle 1">
              <a:extLst>
                <a:ext uri="{FF2B5EF4-FFF2-40B4-BE49-F238E27FC236}">
                  <a16:creationId xmlns:a16="http://schemas.microsoft.com/office/drawing/2014/main" id="{5D0E6BEE-E903-529A-83B0-564695C3A4A5}"/>
                </a:ext>
              </a:extLst>
            </p:cNvPr>
            <p:cNvSpPr/>
            <p:nvPr/>
          </p:nvSpPr>
          <p:spPr>
            <a:xfrm>
              <a:off x="391440" y="14731160"/>
              <a:ext cx="15328669" cy="17330736"/>
            </a:xfrm>
            <a:prstGeom prst="rect">
              <a:avLst/>
            </a:prstGeom>
            <a:solidFill>
              <a:srgbClr val="44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BF19A8CB-64D4-7B6D-4501-54F1BC2ABDB6}"/>
                </a:ext>
              </a:extLst>
            </p:cNvPr>
            <p:cNvCxnSpPr>
              <a:cxnSpLocks/>
            </p:cNvCxnSpPr>
            <p:nvPr/>
          </p:nvCxnSpPr>
          <p:spPr>
            <a:xfrm>
              <a:off x="7287857" y="16562139"/>
              <a:ext cx="1" cy="15499757"/>
            </a:xfrm>
            <a:prstGeom prst="line">
              <a:avLst/>
            </a:prstGeom>
            <a:ln w="95250">
              <a:prstDash val="sysDot"/>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56202E65-C9D1-ED47-A9EB-823978FA4893}"/>
                </a:ext>
              </a:extLst>
            </p:cNvPr>
            <p:cNvGrpSpPr>
              <a:grpSpLocks noChangeAspect="1"/>
            </p:cNvGrpSpPr>
            <p:nvPr/>
          </p:nvGrpSpPr>
          <p:grpSpPr>
            <a:xfrm>
              <a:off x="488502" y="14896466"/>
              <a:ext cx="935064" cy="675562"/>
              <a:chOff x="18449999" y="23254111"/>
              <a:chExt cx="2610347" cy="1885914"/>
            </a:xfrm>
          </p:grpSpPr>
          <p:sp>
            <p:nvSpPr>
              <p:cNvPr id="44" name="Rectangle 43">
                <a:extLst>
                  <a:ext uri="{FF2B5EF4-FFF2-40B4-BE49-F238E27FC236}">
                    <a16:creationId xmlns:a16="http://schemas.microsoft.com/office/drawing/2014/main" id="{98671567-44EB-2D4E-9F97-8053F0810F60}"/>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5" name="Rectangle 44">
                <a:extLst>
                  <a:ext uri="{FF2B5EF4-FFF2-40B4-BE49-F238E27FC236}">
                    <a16:creationId xmlns:a16="http://schemas.microsoft.com/office/drawing/2014/main" id="{D3644F08-6AEF-D043-A920-589AA0C9BAB8}"/>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6" name="Oval 45">
                <a:extLst>
                  <a:ext uri="{FF2B5EF4-FFF2-40B4-BE49-F238E27FC236}">
                    <a16:creationId xmlns:a16="http://schemas.microsoft.com/office/drawing/2014/main" id="{B9777EAC-E63C-2D4D-9E0F-2DBBB6DB6E99}"/>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47" name="Oval 46">
                <a:extLst>
                  <a:ext uri="{FF2B5EF4-FFF2-40B4-BE49-F238E27FC236}">
                    <a16:creationId xmlns:a16="http://schemas.microsoft.com/office/drawing/2014/main" id="{196E51D1-C3C4-2E43-B2D2-144809CF80DC}"/>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48" name="Oval 47">
                <a:extLst>
                  <a:ext uri="{FF2B5EF4-FFF2-40B4-BE49-F238E27FC236}">
                    <a16:creationId xmlns:a16="http://schemas.microsoft.com/office/drawing/2014/main" id="{DF5A23A6-9B3B-BB45-9274-76C6FD4E2AB6}"/>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p:sp>
          <p:nvSpPr>
            <p:cNvPr id="64" name="TextBox 63">
              <a:extLst>
                <a:ext uri="{FF2B5EF4-FFF2-40B4-BE49-F238E27FC236}">
                  <a16:creationId xmlns:a16="http://schemas.microsoft.com/office/drawing/2014/main" id="{B3CB0375-824C-A74A-9CDE-6A65BB22951D}"/>
                </a:ext>
              </a:extLst>
            </p:cNvPr>
            <p:cNvSpPr txBox="1"/>
            <p:nvPr/>
          </p:nvSpPr>
          <p:spPr>
            <a:xfrm>
              <a:off x="1666828" y="14848753"/>
              <a:ext cx="13934101" cy="1323439"/>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Formulation of New BAR-Like Method for Assessing Free Energy Changes Across Solvent Conditions </a:t>
              </a:r>
            </a:p>
          </p:txBody>
        </p:sp>
        <p:sp>
          <p:nvSpPr>
            <p:cNvPr id="36" name="TextBox 35">
              <a:extLst>
                <a:ext uri="{FF2B5EF4-FFF2-40B4-BE49-F238E27FC236}">
                  <a16:creationId xmlns:a16="http://schemas.microsoft.com/office/drawing/2014/main" id="{ACE39141-B10A-BADC-319E-5FC46A0ACF0D}"/>
                </a:ext>
              </a:extLst>
            </p:cNvPr>
            <p:cNvSpPr txBox="1"/>
            <p:nvPr/>
          </p:nvSpPr>
          <p:spPr>
            <a:xfrm>
              <a:off x="2355241" y="16527804"/>
              <a:ext cx="2968799" cy="707886"/>
            </a:xfrm>
            <a:prstGeom prst="rect">
              <a:avLst/>
            </a:prstGeom>
            <a:noFill/>
          </p:spPr>
          <p:txBody>
            <a:bodyPr wrap="square" rtlCol="0">
              <a:spAutoFit/>
            </a:bodyPr>
            <a:lstStyle/>
            <a:p>
              <a:pPr algn="just"/>
              <a:r>
                <a:rPr lang="en-US" sz="4000" b="1" u="sng" dirty="0">
                  <a:solidFill>
                    <a:schemeClr val="bg1"/>
                  </a:solidFill>
                  <a:latin typeface="Avenir" panose="02000503020000020003" pitchFamily="2" charset="0"/>
                </a:rPr>
                <a:t>Usual BAR</a:t>
              </a:r>
            </a:p>
          </p:txBody>
        </p:sp>
        <p:sp>
          <p:nvSpPr>
            <p:cNvPr id="38" name="TextBox 37">
              <a:extLst>
                <a:ext uri="{FF2B5EF4-FFF2-40B4-BE49-F238E27FC236}">
                  <a16:creationId xmlns:a16="http://schemas.microsoft.com/office/drawing/2014/main" id="{529FA576-2E55-53AD-8AD1-9D0997F353DB}"/>
                </a:ext>
              </a:extLst>
            </p:cNvPr>
            <p:cNvSpPr txBox="1"/>
            <p:nvPr/>
          </p:nvSpPr>
          <p:spPr>
            <a:xfrm>
              <a:off x="8967952" y="16443729"/>
              <a:ext cx="5072062" cy="707886"/>
            </a:xfrm>
            <a:prstGeom prst="rect">
              <a:avLst/>
            </a:prstGeom>
            <a:noFill/>
          </p:spPr>
          <p:txBody>
            <a:bodyPr wrap="square">
              <a:spAutoFit/>
            </a:bodyPr>
            <a:lstStyle/>
            <a:p>
              <a:r>
                <a:rPr lang="en-US" sz="4000" b="1" u="sng" dirty="0">
                  <a:solidFill>
                    <a:schemeClr val="bg1"/>
                  </a:solidFill>
                  <a:latin typeface="Avenir" panose="02000503020000020003" pitchFamily="2" charset="0"/>
                </a:rPr>
                <a:t>”Solute-Only” BAR</a:t>
              </a:r>
              <a:endParaRPr lang="en-JP" sz="4000" u="sng"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055CC09-64F8-0919-2E4D-86DEA3F37F45}"/>
                    </a:ext>
                  </a:extLst>
                </p:cNvPr>
                <p:cNvSpPr txBox="1"/>
                <p:nvPr/>
              </p:nvSpPr>
              <p:spPr>
                <a:xfrm>
                  <a:off x="391425" y="17509071"/>
                  <a:ext cx="6896433" cy="701154"/>
                </a:xfrm>
                <a:prstGeom prst="rect">
                  <a:avLst/>
                </a:prstGeom>
                <a:noFill/>
              </p:spPr>
              <p:txBody>
                <a:bodyPr wrap="square" rtlCol="0">
                  <a:spAutoFit/>
                </a:bodyPr>
                <a:lstStyle/>
                <a:p>
                  <a:pPr algn="ctr">
                    <a:lnSpc>
                      <a:spcPct val="115000"/>
                    </a:lnSpc>
                    <a:spcAft>
                      <a:spcPts val="800"/>
                    </a:spcAft>
                  </a:pPr>
                  <a14:m>
                    <m:oMath xmlns:m="http://schemas.openxmlformats.org/officeDocument/2006/math">
                      <m:r>
                        <a:rPr lang="en-US" sz="3600" b="1" i="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oMath>
                  </a14:m>
                  <a:r>
                    <a:rPr lang="en-US"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rPr>
                    <a:t>: system configuration</a:t>
                  </a:r>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3055CC09-64F8-0919-2E4D-86DEA3F37F45}"/>
                    </a:ext>
                  </a:extLst>
                </p:cNvPr>
                <p:cNvSpPr txBox="1">
                  <a:spLocks noRot="1" noChangeAspect="1" noMove="1" noResize="1" noEditPoints="1" noAdjustHandles="1" noChangeArrowheads="1" noChangeShapeType="1" noTextEdit="1"/>
                </p:cNvSpPr>
                <p:nvPr/>
              </p:nvSpPr>
              <p:spPr>
                <a:xfrm>
                  <a:off x="391425" y="17509071"/>
                  <a:ext cx="6896433" cy="701154"/>
                </a:xfrm>
                <a:prstGeom prst="rect">
                  <a:avLst/>
                </a:prstGeom>
                <a:blipFill>
                  <a:blip r:embed="rId5"/>
                  <a:stretch>
                    <a:fillRect t="-7143" b="-3214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738A256-19E1-602C-6806-E70A3994F1FB}"/>
                    </a:ext>
                  </a:extLst>
                </p:cNvPr>
                <p:cNvSpPr txBox="1"/>
                <p:nvPr/>
              </p:nvSpPr>
              <p:spPr>
                <a:xfrm>
                  <a:off x="508396" y="18467978"/>
                  <a:ext cx="6710236" cy="1200329"/>
                </a:xfrm>
                <a:prstGeom prst="rect">
                  <a:avLst/>
                </a:prstGeom>
                <a:noFill/>
              </p:spPr>
              <p:txBody>
                <a:bodyPr wrap="square" rtlCol="0">
                  <a:spAutoFit/>
                </a:bodyPr>
                <a:lstStyle/>
                <a:p>
                  <a:pPr algn="ctr"/>
                  <a14:m>
                    <m:oMath xmlns:m="http://schemas.openxmlformats.org/officeDocument/2006/math">
                      <m:sSub>
                        <m:sSubPr>
                          <m:ctrlPr>
                            <a:rPr lang="en-JP" sz="360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𝑈</m:t>
                          </m:r>
                        </m:e>
                        <m:sub>
                          <m:r>
                            <a:rPr lang="en-US" sz="3600" i="1">
                              <a:solidFill>
                                <a:schemeClr val="bg1"/>
                              </a:solidFill>
                              <a:latin typeface="Cambria Math" panose="02040503050406030204" pitchFamily="18" charset="0"/>
                            </a:rPr>
                            <m:t>𝐴</m:t>
                          </m:r>
                        </m:sub>
                      </m:sSub>
                      <m:d>
                        <m:dPr>
                          <m:ctrlPr>
                            <a:rPr lang="en-JP" sz="3600" i="1">
                              <a:solidFill>
                                <a:schemeClr val="bg1"/>
                              </a:solidFill>
                              <a:latin typeface="Cambria Math" panose="02040503050406030204" pitchFamily="18" charset="0"/>
                            </a:rPr>
                          </m:ctrlPr>
                        </m:dPr>
                        <m:e>
                          <m:r>
                            <a:rPr lang="en-US" sz="3600" b="1" i="0">
                              <a:solidFill>
                                <a:schemeClr val="bg1"/>
                              </a:solidFill>
                              <a:latin typeface="Cambria Math" panose="02040503050406030204" pitchFamily="18" charset="0"/>
                            </a:rPr>
                            <m:t>𝐗</m:t>
                          </m:r>
                        </m:e>
                      </m:d>
                      <m:r>
                        <a:rPr lang="en-US" sz="3600" i="1">
                          <a:solidFill>
                            <a:schemeClr val="bg1"/>
                          </a:solidFill>
                          <a:latin typeface="Cambria Math" panose="02040503050406030204" pitchFamily="18" charset="0"/>
                        </a:rPr>
                        <m:t>,</m:t>
                      </m:r>
                      <m:sSub>
                        <m:sSubPr>
                          <m:ctrlPr>
                            <a:rPr lang="en-JP" sz="3600" i="1">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𝑈</m:t>
                          </m:r>
                        </m:e>
                        <m:sub>
                          <m:r>
                            <a:rPr lang="en-US" sz="3600" i="1">
                              <a:solidFill>
                                <a:schemeClr val="bg1"/>
                              </a:solidFill>
                              <a:latin typeface="Cambria Math" panose="02040503050406030204" pitchFamily="18" charset="0"/>
                            </a:rPr>
                            <m:t>𝐵</m:t>
                          </m:r>
                        </m:sub>
                      </m:sSub>
                      <m:d>
                        <m:dPr>
                          <m:ctrlPr>
                            <a:rPr lang="en-JP" sz="3600" i="1">
                              <a:solidFill>
                                <a:schemeClr val="bg1"/>
                              </a:solidFill>
                              <a:latin typeface="Cambria Math" panose="02040503050406030204" pitchFamily="18" charset="0"/>
                            </a:rPr>
                          </m:ctrlPr>
                        </m:dPr>
                        <m:e>
                          <m:r>
                            <a:rPr lang="en-US" sz="3600" b="1" i="0">
                              <a:solidFill>
                                <a:schemeClr val="bg1"/>
                              </a:solidFill>
                              <a:latin typeface="Cambria Math" panose="02040503050406030204" pitchFamily="18" charset="0"/>
                            </a:rPr>
                            <m:t>𝐗</m:t>
                          </m:r>
                        </m:e>
                      </m:d>
                    </m:oMath>
                  </a14:m>
                  <a:r>
                    <a:rPr lang="en-US" sz="3600" dirty="0">
                      <a:solidFill>
                        <a:schemeClr val="bg1"/>
                      </a:solidFill>
                      <a:latin typeface="Avenir Book" panose="02000503020000020003" pitchFamily="2" charset="0"/>
                    </a:rPr>
                    <a:t>: potential energies at states </a:t>
                  </a:r>
                  <a14:m>
                    <m:oMath xmlns:m="http://schemas.openxmlformats.org/officeDocument/2006/math">
                      <m:r>
                        <a:rPr lang="en-US" sz="3600" i="1">
                          <a:solidFill>
                            <a:schemeClr val="bg1"/>
                          </a:solidFill>
                          <a:latin typeface="Cambria Math" panose="02040503050406030204" pitchFamily="18" charset="0"/>
                        </a:rPr>
                        <m:t>𝐴</m:t>
                      </m:r>
                      <m:r>
                        <a:rPr lang="en-US" sz="3600" i="1">
                          <a:solidFill>
                            <a:schemeClr val="bg1"/>
                          </a:solidFill>
                          <a:latin typeface="Cambria Math" panose="02040503050406030204" pitchFamily="18" charset="0"/>
                        </a:rPr>
                        <m:t>,</m:t>
                      </m:r>
                      <m:r>
                        <a:rPr lang="en-US" sz="3600" i="1">
                          <a:solidFill>
                            <a:schemeClr val="bg1"/>
                          </a:solidFill>
                          <a:latin typeface="Cambria Math" panose="02040503050406030204" pitchFamily="18" charset="0"/>
                        </a:rPr>
                        <m:t>𝐵</m:t>
                      </m:r>
                    </m:oMath>
                  </a14:m>
                  <a:endParaRPr lang="en-JP" sz="3600" dirty="0">
                    <a:solidFill>
                      <a:schemeClr val="bg1"/>
                    </a:solidFill>
                    <a:latin typeface="Avenir Book" panose="02000503020000020003" pitchFamily="2" charset="0"/>
                  </a:endParaRPr>
                </a:p>
              </p:txBody>
            </p:sp>
          </mc:Choice>
          <mc:Fallback xmlns="">
            <p:sp>
              <p:nvSpPr>
                <p:cNvPr id="60" name="TextBox 59">
                  <a:extLst>
                    <a:ext uri="{FF2B5EF4-FFF2-40B4-BE49-F238E27FC236}">
                      <a16:creationId xmlns:a16="http://schemas.microsoft.com/office/drawing/2014/main" id="{6738A256-19E1-602C-6806-E70A3994F1FB}"/>
                    </a:ext>
                  </a:extLst>
                </p:cNvPr>
                <p:cNvSpPr txBox="1">
                  <a:spLocks noRot="1" noChangeAspect="1" noMove="1" noResize="1" noEditPoints="1" noAdjustHandles="1" noChangeArrowheads="1" noChangeShapeType="1" noTextEdit="1"/>
                </p:cNvSpPr>
                <p:nvPr/>
              </p:nvSpPr>
              <p:spPr>
                <a:xfrm>
                  <a:off x="508396" y="18467978"/>
                  <a:ext cx="6710236" cy="1200329"/>
                </a:xfrm>
                <a:prstGeom prst="rect">
                  <a:avLst/>
                </a:prstGeom>
                <a:blipFill>
                  <a:blip r:embed="rId6"/>
                  <a:stretch>
                    <a:fillRect l="-566" t="-7292" r="-4340" b="-1770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F1694B2-81B9-3DF1-DEF8-502221A0E978}"/>
                    </a:ext>
                  </a:extLst>
                </p:cNvPr>
                <p:cNvSpPr txBox="1"/>
                <p:nvPr/>
              </p:nvSpPr>
              <p:spPr>
                <a:xfrm>
                  <a:off x="487495" y="20035860"/>
                  <a:ext cx="6847904" cy="6463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sty m:val="p"/>
                          </m:rPr>
                          <a:rPr lang="en-US" sz="3600" smtClean="0">
                            <a:solidFill>
                              <a:schemeClr val="bg1"/>
                            </a:solidFill>
                            <a:latin typeface="Cambria Math" panose="02040503050406030204" pitchFamily="18" charset="0"/>
                          </a:rPr>
                          <m:t>Δ</m:t>
                        </m:r>
                        <m:r>
                          <a:rPr lang="en-US" sz="3600" i="1">
                            <a:solidFill>
                              <a:schemeClr val="bg1"/>
                            </a:solidFill>
                            <a:latin typeface="Cambria Math" panose="02040503050406030204" pitchFamily="18" charset="0"/>
                          </a:rPr>
                          <m:t>𝑈</m:t>
                        </m:r>
                        <m:d>
                          <m:dPr>
                            <m:ctrlPr>
                              <a:rPr lang="en-JP" sz="3600" i="1">
                                <a:solidFill>
                                  <a:schemeClr val="bg1"/>
                                </a:solidFill>
                                <a:latin typeface="Cambria Math" panose="02040503050406030204" pitchFamily="18" charset="0"/>
                              </a:rPr>
                            </m:ctrlPr>
                          </m:dPr>
                          <m:e>
                            <m:r>
                              <a:rPr lang="en-US" sz="3600" b="1" i="0">
                                <a:solidFill>
                                  <a:schemeClr val="bg1"/>
                                </a:solidFill>
                                <a:latin typeface="Cambria Math" panose="02040503050406030204" pitchFamily="18" charset="0"/>
                              </a:rPr>
                              <m:t>𝐗</m:t>
                            </m:r>
                          </m:e>
                        </m:d>
                        <m:r>
                          <a:rPr lang="en-US" sz="3600" i="1">
                            <a:solidFill>
                              <a:schemeClr val="bg1"/>
                            </a:solidFill>
                            <a:latin typeface="Cambria Math" panose="02040503050406030204" pitchFamily="18" charset="0"/>
                          </a:rPr>
                          <m:t>=</m:t>
                        </m:r>
                        <m:sSub>
                          <m:sSubPr>
                            <m:ctrlPr>
                              <a:rPr lang="en-JP" sz="3600" i="1">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𝑈</m:t>
                            </m:r>
                          </m:e>
                          <m:sub>
                            <m:r>
                              <a:rPr lang="en-US" sz="3600" i="1">
                                <a:solidFill>
                                  <a:schemeClr val="bg1"/>
                                </a:solidFill>
                                <a:latin typeface="Cambria Math" panose="02040503050406030204" pitchFamily="18" charset="0"/>
                              </a:rPr>
                              <m:t>𝐵</m:t>
                            </m:r>
                          </m:sub>
                        </m:sSub>
                        <m:d>
                          <m:dPr>
                            <m:ctrlPr>
                              <a:rPr lang="en-JP" sz="3600" i="1">
                                <a:solidFill>
                                  <a:schemeClr val="bg1"/>
                                </a:solidFill>
                                <a:latin typeface="Cambria Math" panose="02040503050406030204" pitchFamily="18" charset="0"/>
                              </a:rPr>
                            </m:ctrlPr>
                          </m:dPr>
                          <m:e>
                            <m:r>
                              <a:rPr lang="en-US" sz="3600" b="1" i="0">
                                <a:solidFill>
                                  <a:schemeClr val="bg1"/>
                                </a:solidFill>
                                <a:latin typeface="Cambria Math" panose="02040503050406030204" pitchFamily="18" charset="0"/>
                              </a:rPr>
                              <m:t>𝐗</m:t>
                            </m:r>
                          </m:e>
                        </m:d>
                        <m:r>
                          <a:rPr lang="en-US" sz="3600" i="1">
                            <a:solidFill>
                              <a:schemeClr val="bg1"/>
                            </a:solidFill>
                            <a:latin typeface="Cambria Math" panose="02040503050406030204" pitchFamily="18" charset="0"/>
                          </a:rPr>
                          <m:t>−</m:t>
                        </m:r>
                        <m:sSub>
                          <m:sSubPr>
                            <m:ctrlPr>
                              <a:rPr lang="en-JP" sz="3600" i="1">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𝑈</m:t>
                            </m:r>
                          </m:e>
                          <m:sub>
                            <m:r>
                              <a:rPr lang="en-US" sz="3600" i="1">
                                <a:solidFill>
                                  <a:schemeClr val="bg1"/>
                                </a:solidFill>
                                <a:latin typeface="Cambria Math" panose="02040503050406030204" pitchFamily="18" charset="0"/>
                              </a:rPr>
                              <m:t>𝐴</m:t>
                            </m:r>
                          </m:sub>
                        </m:sSub>
                        <m:d>
                          <m:dPr>
                            <m:ctrlPr>
                              <a:rPr lang="en-JP" sz="3600" i="1">
                                <a:solidFill>
                                  <a:schemeClr val="bg1"/>
                                </a:solidFill>
                                <a:latin typeface="Cambria Math" panose="02040503050406030204" pitchFamily="18" charset="0"/>
                              </a:rPr>
                            </m:ctrlPr>
                          </m:dPr>
                          <m:e>
                            <m:r>
                              <a:rPr lang="en-US" sz="3600" b="1" i="0">
                                <a:solidFill>
                                  <a:schemeClr val="bg1"/>
                                </a:solidFill>
                                <a:latin typeface="Cambria Math" panose="02040503050406030204" pitchFamily="18" charset="0"/>
                              </a:rPr>
                              <m:t>𝐗</m:t>
                            </m:r>
                          </m:e>
                        </m:d>
                      </m:oMath>
                    </m:oMathPara>
                  </a14:m>
                  <a:endParaRPr lang="en-JP" sz="3600" dirty="0">
                    <a:solidFill>
                      <a:schemeClr val="bg1"/>
                    </a:solidFill>
                    <a:latin typeface="Avenir Book" panose="02000503020000020003" pitchFamily="2" charset="0"/>
                  </a:endParaRPr>
                </a:p>
              </p:txBody>
            </p:sp>
          </mc:Choice>
          <mc:Fallback xmlns="">
            <p:sp>
              <p:nvSpPr>
                <p:cNvPr id="61" name="TextBox 60">
                  <a:extLst>
                    <a:ext uri="{FF2B5EF4-FFF2-40B4-BE49-F238E27FC236}">
                      <a16:creationId xmlns:a16="http://schemas.microsoft.com/office/drawing/2014/main" id="{CF1694B2-81B9-3DF1-DEF8-502221A0E978}"/>
                    </a:ext>
                  </a:extLst>
                </p:cNvPr>
                <p:cNvSpPr txBox="1">
                  <a:spLocks noRot="1" noChangeAspect="1" noMove="1" noResize="1" noEditPoints="1" noAdjustHandles="1" noChangeArrowheads="1" noChangeShapeType="1" noTextEdit="1"/>
                </p:cNvSpPr>
                <p:nvPr/>
              </p:nvSpPr>
              <p:spPr>
                <a:xfrm>
                  <a:off x="487495" y="20035860"/>
                  <a:ext cx="6847904" cy="646331"/>
                </a:xfrm>
                <a:prstGeom prst="rect">
                  <a:avLst/>
                </a:prstGeom>
                <a:blipFill>
                  <a:blip r:embed="rId7"/>
                  <a:stretch>
                    <a:fillRect b="-576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739DB07-98D0-C3BB-A14A-95E4E1FBC2B2}"/>
                    </a:ext>
                  </a:extLst>
                </p:cNvPr>
                <p:cNvSpPr txBox="1"/>
                <p:nvPr/>
              </p:nvSpPr>
              <p:spPr>
                <a:xfrm>
                  <a:off x="460649" y="20956526"/>
                  <a:ext cx="6847904" cy="118756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JP" sz="360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𝑃</m:t>
                            </m:r>
                          </m:e>
                          <m:sub>
                            <m:r>
                              <a:rPr lang="en-US" sz="3600" i="1">
                                <a:solidFill>
                                  <a:schemeClr val="bg1"/>
                                </a:solidFill>
                                <a:latin typeface="Cambria Math" panose="02040503050406030204" pitchFamily="18" charset="0"/>
                              </a:rPr>
                              <m:t>𝐴</m:t>
                            </m:r>
                          </m:sub>
                        </m:sSub>
                        <m:d>
                          <m:dPr>
                            <m:ctrlPr>
                              <a:rPr lang="en-JP" sz="3600" i="1">
                                <a:solidFill>
                                  <a:schemeClr val="bg1"/>
                                </a:solidFill>
                                <a:latin typeface="Cambria Math" panose="02040503050406030204" pitchFamily="18" charset="0"/>
                              </a:rPr>
                            </m:ctrlPr>
                          </m:dPr>
                          <m:e>
                            <m:r>
                              <m:rPr>
                                <m:sty m:val="p"/>
                              </m:rPr>
                              <a:rPr lang="en-US" sz="3600" i="0">
                                <a:solidFill>
                                  <a:schemeClr val="bg1"/>
                                </a:solidFill>
                                <a:latin typeface="Cambria Math" panose="02040503050406030204" pitchFamily="18" charset="0"/>
                              </a:rPr>
                              <m:t>X</m:t>
                            </m:r>
                          </m:e>
                        </m:d>
                        <m:r>
                          <a:rPr lang="en-US" sz="3600" i="1">
                            <a:solidFill>
                              <a:schemeClr val="bg1"/>
                            </a:solidFill>
                            <a:latin typeface="Cambria Math" panose="02040503050406030204" pitchFamily="18" charset="0"/>
                          </a:rPr>
                          <m:t>,</m:t>
                        </m:r>
                        <m:sSub>
                          <m:sSubPr>
                            <m:ctrlPr>
                              <a:rPr lang="en-JP" sz="3600" i="1">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𝑃</m:t>
                            </m:r>
                          </m:e>
                          <m:sub>
                            <m:r>
                              <a:rPr lang="en-US" sz="3600" i="1">
                                <a:solidFill>
                                  <a:schemeClr val="bg1"/>
                                </a:solidFill>
                                <a:latin typeface="Cambria Math" panose="02040503050406030204" pitchFamily="18" charset="0"/>
                              </a:rPr>
                              <m:t>𝐵</m:t>
                            </m:r>
                          </m:sub>
                        </m:sSub>
                        <m:d>
                          <m:dPr>
                            <m:ctrlPr>
                              <a:rPr lang="en-JP" sz="3600" i="1">
                                <a:solidFill>
                                  <a:schemeClr val="bg1"/>
                                </a:solidFill>
                                <a:latin typeface="Cambria Math" panose="02040503050406030204" pitchFamily="18" charset="0"/>
                              </a:rPr>
                            </m:ctrlPr>
                          </m:dPr>
                          <m:e>
                            <m:r>
                              <m:rPr>
                                <m:sty m:val="p"/>
                              </m:rPr>
                              <a:rPr lang="en-US" sz="3600" i="0">
                                <a:solidFill>
                                  <a:schemeClr val="bg1"/>
                                </a:solidFill>
                                <a:latin typeface="Cambria Math" panose="02040503050406030204" pitchFamily="18" charset="0"/>
                              </a:rPr>
                              <m:t>X</m:t>
                            </m:r>
                          </m:e>
                        </m:d>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distribution</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functions</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of</m:t>
                        </m:r>
                        <m:r>
                          <m:rPr>
                            <m:nor/>
                          </m:rPr>
                          <a:rPr lang="en-US" sz="3600">
                            <a:solidFill>
                              <a:schemeClr val="bg1"/>
                            </a:solidFill>
                            <a:latin typeface="Avenir Book" panose="02000503020000020003" pitchFamily="2" charset="0"/>
                          </a:rPr>
                          <m:t> </m:t>
                        </m:r>
                        <m:r>
                          <a:rPr lang="en-US" sz="3600" b="1" i="0">
                            <a:solidFill>
                              <a:schemeClr val="bg1"/>
                            </a:solidFill>
                            <a:latin typeface="Cambria Math" panose="02040503050406030204" pitchFamily="18" charset="0"/>
                          </a:rPr>
                          <m:t>𝐗</m:t>
                        </m:r>
                      </m:oMath>
                    </m:oMathPara>
                  </a14:m>
                  <a:endParaRPr lang="en-JP" sz="3600" b="1" dirty="0">
                    <a:solidFill>
                      <a:schemeClr val="bg1"/>
                    </a:solidFill>
                    <a:latin typeface="Avenir Book" panose="02000503020000020003" pitchFamily="2" charset="0"/>
                  </a:endParaRPr>
                </a:p>
              </p:txBody>
            </p:sp>
          </mc:Choice>
          <mc:Fallback xmlns="">
            <p:sp>
              <p:nvSpPr>
                <p:cNvPr id="62" name="TextBox 61">
                  <a:extLst>
                    <a:ext uri="{FF2B5EF4-FFF2-40B4-BE49-F238E27FC236}">
                      <a16:creationId xmlns:a16="http://schemas.microsoft.com/office/drawing/2014/main" id="{1739DB07-98D0-C3BB-A14A-95E4E1FBC2B2}"/>
                    </a:ext>
                  </a:extLst>
                </p:cNvPr>
                <p:cNvSpPr txBox="1">
                  <a:spLocks noRot="1" noChangeAspect="1" noMove="1" noResize="1" noEditPoints="1" noAdjustHandles="1" noChangeArrowheads="1" noChangeShapeType="1" noTextEdit="1"/>
                </p:cNvSpPr>
                <p:nvPr/>
              </p:nvSpPr>
              <p:spPr>
                <a:xfrm>
                  <a:off x="460649" y="20956526"/>
                  <a:ext cx="6847904" cy="1187569"/>
                </a:xfrm>
                <a:prstGeom prst="rect">
                  <a:avLst/>
                </a:prstGeom>
                <a:blipFill>
                  <a:blip r:embed="rId8"/>
                  <a:stretch>
                    <a:fillRect t="-8511" b="-15957"/>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948882FB-E8C3-F504-1C75-525AAE0FBA3E}"/>
                    </a:ext>
                  </a:extLst>
                </p:cNvPr>
                <p:cNvSpPr txBox="1"/>
                <p:nvPr/>
              </p:nvSpPr>
              <p:spPr>
                <a:xfrm>
                  <a:off x="7357083" y="17542099"/>
                  <a:ext cx="8363025" cy="646331"/>
                </a:xfrm>
                <a:prstGeom prst="rect">
                  <a:avLst/>
                </a:prstGeom>
                <a:noFill/>
              </p:spPr>
              <p:txBody>
                <a:bodyPr wrap="square" rtlCol="0">
                  <a:spAutoFit/>
                </a:bodyPr>
                <a:lstStyle/>
                <a:p>
                  <a:pPr algn="ctr"/>
                  <a14:m>
                    <m:oMath xmlns:m="http://schemas.openxmlformats.org/officeDocument/2006/math">
                      <m:r>
                        <a:rPr lang="en-US" sz="3600" i="1" smtClean="0">
                          <a:solidFill>
                            <a:schemeClr val="bg1"/>
                          </a:solidFill>
                          <a:latin typeface="Cambria Math" panose="02040503050406030204" pitchFamily="18" charset="0"/>
                        </a:rPr>
                        <m:t>𝜓</m:t>
                      </m:r>
                    </m:oMath>
                  </a14:m>
                  <a:r>
                    <a:rPr lang="en-US" sz="3600" dirty="0">
                      <a:solidFill>
                        <a:schemeClr val="bg1"/>
                      </a:solidFill>
                      <a:latin typeface="Avenir Book" panose="02000503020000020003" pitchFamily="2" charset="0"/>
                    </a:rPr>
                    <a:t>: solute configuration</a:t>
                  </a:r>
                  <a:endParaRPr lang="en-JP" sz="3600" dirty="0">
                    <a:solidFill>
                      <a:schemeClr val="bg1"/>
                    </a:solidFill>
                    <a:latin typeface="Avenir Book" panose="02000503020000020003" pitchFamily="2" charset="0"/>
                  </a:endParaRPr>
                </a:p>
              </p:txBody>
            </p:sp>
          </mc:Choice>
          <mc:Fallback xmlns="">
            <p:sp>
              <p:nvSpPr>
                <p:cNvPr id="63" name="TextBox 62">
                  <a:extLst>
                    <a:ext uri="{FF2B5EF4-FFF2-40B4-BE49-F238E27FC236}">
                      <a16:creationId xmlns:a16="http://schemas.microsoft.com/office/drawing/2014/main" id="{948882FB-E8C3-F504-1C75-525AAE0FBA3E}"/>
                    </a:ext>
                  </a:extLst>
                </p:cNvPr>
                <p:cNvSpPr txBox="1">
                  <a:spLocks noRot="1" noChangeAspect="1" noMove="1" noResize="1" noEditPoints="1" noAdjustHandles="1" noChangeArrowheads="1" noChangeShapeType="1" noTextEdit="1"/>
                </p:cNvSpPr>
                <p:nvPr/>
              </p:nvSpPr>
              <p:spPr>
                <a:xfrm>
                  <a:off x="7357083" y="17542099"/>
                  <a:ext cx="8363025" cy="646331"/>
                </a:xfrm>
                <a:prstGeom prst="rect">
                  <a:avLst/>
                </a:prstGeom>
                <a:blipFill>
                  <a:blip r:embed="rId9"/>
                  <a:stretch>
                    <a:fillRect t="-13462" b="-3653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AB870B1-39DC-8396-CC61-E8FE317DD076}"/>
                    </a:ext>
                  </a:extLst>
                </p:cNvPr>
                <p:cNvSpPr txBox="1"/>
                <p:nvPr/>
              </p:nvSpPr>
              <p:spPr>
                <a:xfrm>
                  <a:off x="7308553" y="18412486"/>
                  <a:ext cx="8411571" cy="1327158"/>
                </a:xfrm>
                <a:prstGeom prst="rect">
                  <a:avLst/>
                </a:prstGeom>
                <a:noFill/>
              </p:spPr>
              <p:txBody>
                <a:bodyPr wrap="square" rtlCol="0">
                  <a:spAutoFit/>
                </a:bodyPr>
                <a:lstStyle/>
                <a:p>
                  <a:pPr algn="ctr"/>
                  <a14:m>
                    <m:oMath xmlns:m="http://schemas.openxmlformats.org/officeDocument/2006/math">
                      <m:sSubSup>
                        <m:sSubSupPr>
                          <m:ctrlPr>
                            <a:rPr lang="en-JP" sz="3600" i="1" smtClean="0">
                              <a:solidFill>
                                <a:schemeClr val="bg1"/>
                              </a:solidFill>
                              <a:latin typeface="Cambria Math" panose="02040503050406030204" pitchFamily="18" charset="0"/>
                            </a:rPr>
                          </m:ctrlPr>
                        </m:sSubSupPr>
                        <m:e>
                          <m:r>
                            <m:rPr>
                              <m:sty m:val="p"/>
                            </m:rPr>
                            <a:rPr lang="en-US" sz="3600">
                              <a:solidFill>
                                <a:schemeClr val="bg1"/>
                              </a:solidFill>
                              <a:latin typeface="Cambria Math" panose="02040503050406030204" pitchFamily="18" charset="0"/>
                            </a:rPr>
                            <m:t>ν</m:t>
                          </m:r>
                        </m:e>
                        <m:sub>
                          <m:r>
                            <a:rPr lang="en-US" sz="3600" i="1">
                              <a:solidFill>
                                <a:schemeClr val="bg1"/>
                              </a:solidFill>
                              <a:latin typeface="Cambria Math" panose="02040503050406030204" pitchFamily="18" charset="0"/>
                            </a:rPr>
                            <m:t>𝐴</m:t>
                          </m:r>
                        </m:sub>
                        <m:sup>
                          <m:r>
                            <m:rPr>
                              <m:nor/>
                            </m:rPr>
                            <a:rPr lang="en-US" sz="3600">
                              <a:solidFill>
                                <a:schemeClr val="bg1"/>
                              </a:solidFill>
                            </a:rPr>
                            <m:t>solv</m:t>
                          </m:r>
                        </m:sup>
                      </m:sSubSup>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r>
                        <a:rPr lang="en-US" sz="3600" i="1">
                          <a:solidFill>
                            <a:schemeClr val="bg1"/>
                          </a:solidFill>
                          <a:latin typeface="Cambria Math" panose="02040503050406030204" pitchFamily="18" charset="0"/>
                        </a:rPr>
                        <m:t>,</m:t>
                      </m:r>
                      <m:sSubSup>
                        <m:sSubSupPr>
                          <m:ctrlPr>
                            <a:rPr lang="en-JP" sz="3600" i="1">
                              <a:solidFill>
                                <a:schemeClr val="bg1"/>
                              </a:solidFill>
                              <a:latin typeface="Cambria Math" panose="02040503050406030204" pitchFamily="18" charset="0"/>
                            </a:rPr>
                          </m:ctrlPr>
                        </m:sSubSupPr>
                        <m:e>
                          <m:r>
                            <a:rPr lang="en-US" sz="3600" i="1">
                              <a:solidFill>
                                <a:schemeClr val="bg1"/>
                              </a:solidFill>
                              <a:latin typeface="Cambria Math" panose="02040503050406030204" pitchFamily="18" charset="0"/>
                            </a:rPr>
                            <m:t>𝜈</m:t>
                          </m:r>
                        </m:e>
                        <m:sub>
                          <m:r>
                            <a:rPr lang="en-US" sz="3600" i="1">
                              <a:solidFill>
                                <a:schemeClr val="bg1"/>
                              </a:solidFill>
                              <a:latin typeface="Cambria Math" panose="02040503050406030204" pitchFamily="18" charset="0"/>
                            </a:rPr>
                            <m:t>𝐵</m:t>
                          </m:r>
                        </m:sub>
                        <m:sup>
                          <m:r>
                            <m:rPr>
                              <m:nor/>
                            </m:rPr>
                            <a:rPr lang="en-US" sz="3600">
                              <a:solidFill>
                                <a:schemeClr val="bg1"/>
                              </a:solidFill>
                            </a:rPr>
                            <m:t>solv</m:t>
                          </m:r>
                        </m:sup>
                      </m:sSubSup>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oMath>
                  </a14:m>
                  <a:r>
                    <a:rPr lang="en-US" sz="3600" dirty="0">
                      <a:solidFill>
                        <a:schemeClr val="bg1"/>
                      </a:solidFill>
                      <a:latin typeface="Avenir Book" panose="02000503020000020003" pitchFamily="2" charset="0"/>
                    </a:rPr>
                    <a:t>: solvation free energies in solvent conditions </a:t>
                  </a:r>
                  <a14:m>
                    <m:oMath xmlns:m="http://schemas.openxmlformats.org/officeDocument/2006/math">
                      <m:r>
                        <a:rPr lang="en-US" sz="3600" i="1">
                          <a:solidFill>
                            <a:schemeClr val="bg1"/>
                          </a:solidFill>
                          <a:latin typeface="Cambria Math" panose="02040503050406030204" pitchFamily="18" charset="0"/>
                        </a:rPr>
                        <m:t>𝐴</m:t>
                      </m:r>
                      <m:r>
                        <a:rPr lang="en-US" sz="3600" i="1">
                          <a:solidFill>
                            <a:schemeClr val="bg1"/>
                          </a:solidFill>
                          <a:latin typeface="Cambria Math" panose="02040503050406030204" pitchFamily="18" charset="0"/>
                        </a:rPr>
                        <m:t>,</m:t>
                      </m:r>
                      <m:r>
                        <a:rPr lang="en-US" sz="3600" i="1">
                          <a:solidFill>
                            <a:schemeClr val="bg1"/>
                          </a:solidFill>
                          <a:latin typeface="Cambria Math" panose="02040503050406030204" pitchFamily="18" charset="0"/>
                        </a:rPr>
                        <m:t>𝐵</m:t>
                      </m:r>
                    </m:oMath>
                  </a14:m>
                  <a:endParaRPr lang="en-JP" sz="3600" dirty="0">
                    <a:solidFill>
                      <a:schemeClr val="bg1"/>
                    </a:solidFill>
                    <a:latin typeface="Avenir Book" panose="02000503020000020003" pitchFamily="2" charset="0"/>
                  </a:endParaRPr>
                </a:p>
              </p:txBody>
            </p:sp>
          </mc:Choice>
          <mc:Fallback xmlns="">
            <p:sp>
              <p:nvSpPr>
                <p:cNvPr id="72" name="TextBox 71">
                  <a:extLst>
                    <a:ext uri="{FF2B5EF4-FFF2-40B4-BE49-F238E27FC236}">
                      <a16:creationId xmlns:a16="http://schemas.microsoft.com/office/drawing/2014/main" id="{9AB870B1-39DC-8396-CC61-E8FE317DD076}"/>
                    </a:ext>
                  </a:extLst>
                </p:cNvPr>
                <p:cNvSpPr txBox="1">
                  <a:spLocks noRot="1" noChangeAspect="1" noMove="1" noResize="1" noEditPoints="1" noAdjustHandles="1" noChangeArrowheads="1" noChangeShapeType="1" noTextEdit="1"/>
                </p:cNvSpPr>
                <p:nvPr/>
              </p:nvSpPr>
              <p:spPr>
                <a:xfrm>
                  <a:off x="7308553" y="18412486"/>
                  <a:ext cx="8411571" cy="1327158"/>
                </a:xfrm>
                <a:prstGeom prst="rect">
                  <a:avLst/>
                </a:prstGeom>
                <a:blipFill>
                  <a:blip r:embed="rId10"/>
                  <a:stretch>
                    <a:fillRect b="-17143"/>
                  </a:stretch>
                </a:blipFill>
              </p:spPr>
              <p:txBody>
                <a:bodyPr/>
                <a:lstStyle/>
                <a:p>
                  <a:r>
                    <a:rPr lang="en-JP">
                      <a:noFill/>
                    </a:rPr>
                    <a:t> </a:t>
                  </a:r>
                </a:p>
              </p:txBody>
            </p:sp>
          </mc:Fallback>
        </mc:AlternateContent>
        <p:sp>
          <p:nvSpPr>
            <p:cNvPr id="96" name="Down Arrow 95">
              <a:extLst>
                <a:ext uri="{FF2B5EF4-FFF2-40B4-BE49-F238E27FC236}">
                  <a16:creationId xmlns:a16="http://schemas.microsoft.com/office/drawing/2014/main" id="{DE895DBD-1FF1-C095-2FAE-6FF75E590202}"/>
                </a:ext>
              </a:extLst>
            </p:cNvPr>
            <p:cNvSpPr/>
            <p:nvPr/>
          </p:nvSpPr>
          <p:spPr>
            <a:xfrm>
              <a:off x="5883375" y="25612179"/>
              <a:ext cx="2816854" cy="3898044"/>
            </a:xfrm>
            <a:prstGeom prst="downArrow">
              <a:avLst/>
            </a:prstGeom>
            <a:solidFill>
              <a:srgbClr val="EF8353"/>
            </a:solidFill>
            <a:ln>
              <a:solidFill>
                <a:srgbClr val="272B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360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2AB6FF0-412F-D0C2-66E7-702A2FEAD567}"/>
                    </a:ext>
                  </a:extLst>
                </p:cNvPr>
                <p:cNvSpPr txBox="1"/>
                <p:nvPr/>
              </p:nvSpPr>
              <p:spPr>
                <a:xfrm>
                  <a:off x="7287873" y="19969968"/>
                  <a:ext cx="8432235" cy="77316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sty m:val="p"/>
                          </m:rPr>
                          <a:rPr lang="en-US" sz="3600" smtClean="0">
                            <a:solidFill>
                              <a:schemeClr val="bg1"/>
                            </a:solidFill>
                            <a:latin typeface="Cambria Math" panose="02040503050406030204" pitchFamily="18" charset="0"/>
                          </a:rPr>
                          <m:t>Δ</m:t>
                        </m:r>
                        <m:sSup>
                          <m:sSupPr>
                            <m:ctrlPr>
                              <a:rPr lang="en-JP" sz="3600" i="1">
                                <a:solidFill>
                                  <a:schemeClr val="bg1"/>
                                </a:solidFill>
                                <a:latin typeface="Cambria Math" panose="02040503050406030204" pitchFamily="18" charset="0"/>
                              </a:rPr>
                            </m:ctrlPr>
                          </m:sSupPr>
                          <m:e>
                            <m:r>
                              <m:rPr>
                                <m:sty m:val="p"/>
                              </m:rPr>
                              <a:rPr lang="en-US" sz="3600">
                                <a:solidFill>
                                  <a:schemeClr val="bg1"/>
                                </a:solidFill>
                                <a:latin typeface="Cambria Math" panose="02040503050406030204" pitchFamily="18" charset="0"/>
                              </a:rPr>
                              <m:t>ν</m:t>
                            </m:r>
                          </m:e>
                          <m:sup>
                            <m:r>
                              <m:rPr>
                                <m:nor/>
                              </m:rPr>
                              <a:rPr lang="da-DK" sz="3600">
                                <a:solidFill>
                                  <a:schemeClr val="bg1"/>
                                </a:solidFill>
                              </a:rPr>
                              <m:t>solv</m:t>
                            </m:r>
                          </m:sup>
                        </m:sSup>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r>
                          <a:rPr lang="da-DK" sz="3600" i="1">
                            <a:solidFill>
                              <a:schemeClr val="bg1"/>
                            </a:solidFill>
                            <a:latin typeface="Cambria Math" panose="02040503050406030204" pitchFamily="18" charset="0"/>
                          </a:rPr>
                          <m:t>=</m:t>
                        </m:r>
                        <m:sSubSup>
                          <m:sSubSupPr>
                            <m:ctrlPr>
                              <a:rPr lang="en-JP" sz="3600" i="1">
                                <a:solidFill>
                                  <a:schemeClr val="bg1"/>
                                </a:solidFill>
                                <a:latin typeface="Cambria Math" panose="02040503050406030204" pitchFamily="18" charset="0"/>
                              </a:rPr>
                            </m:ctrlPr>
                          </m:sSubSupPr>
                          <m:e>
                            <m:r>
                              <m:rPr>
                                <m:sty m:val="p"/>
                              </m:rPr>
                              <a:rPr lang="en-US" sz="3600">
                                <a:solidFill>
                                  <a:schemeClr val="bg1"/>
                                </a:solidFill>
                                <a:latin typeface="Cambria Math" panose="02040503050406030204" pitchFamily="18" charset="0"/>
                              </a:rPr>
                              <m:t>ν</m:t>
                            </m:r>
                          </m:e>
                          <m:sub>
                            <m:r>
                              <a:rPr lang="en-US" sz="3600" i="1">
                                <a:solidFill>
                                  <a:schemeClr val="bg1"/>
                                </a:solidFill>
                                <a:latin typeface="Cambria Math" panose="02040503050406030204" pitchFamily="18" charset="0"/>
                              </a:rPr>
                              <m:t>𝐵</m:t>
                            </m:r>
                          </m:sub>
                          <m:sup>
                            <m:r>
                              <m:rPr>
                                <m:nor/>
                              </m:rPr>
                              <a:rPr lang="da-DK" sz="3600">
                                <a:solidFill>
                                  <a:schemeClr val="bg1"/>
                                </a:solidFill>
                              </a:rPr>
                              <m:t>solv</m:t>
                            </m:r>
                          </m:sup>
                        </m:sSubSup>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r>
                          <a:rPr lang="da-DK" sz="3600" i="1">
                            <a:solidFill>
                              <a:schemeClr val="bg1"/>
                            </a:solidFill>
                            <a:latin typeface="Cambria Math" panose="02040503050406030204" pitchFamily="18" charset="0"/>
                          </a:rPr>
                          <m:t>−</m:t>
                        </m:r>
                        <m:sSubSup>
                          <m:sSubSupPr>
                            <m:ctrlPr>
                              <a:rPr lang="en-JP" sz="3600" i="1">
                                <a:solidFill>
                                  <a:schemeClr val="bg1"/>
                                </a:solidFill>
                                <a:latin typeface="Cambria Math" panose="02040503050406030204" pitchFamily="18" charset="0"/>
                              </a:rPr>
                            </m:ctrlPr>
                          </m:sSubSupPr>
                          <m:e>
                            <m:r>
                              <m:rPr>
                                <m:sty m:val="p"/>
                              </m:rPr>
                              <a:rPr lang="en-US" sz="3600">
                                <a:solidFill>
                                  <a:schemeClr val="bg1"/>
                                </a:solidFill>
                                <a:latin typeface="Cambria Math" panose="02040503050406030204" pitchFamily="18" charset="0"/>
                              </a:rPr>
                              <m:t>ν</m:t>
                            </m:r>
                          </m:e>
                          <m:sub>
                            <m:r>
                              <a:rPr lang="en-US" sz="3600" i="1">
                                <a:solidFill>
                                  <a:schemeClr val="bg1"/>
                                </a:solidFill>
                                <a:latin typeface="Cambria Math" panose="02040503050406030204" pitchFamily="18" charset="0"/>
                              </a:rPr>
                              <m:t>𝐴</m:t>
                            </m:r>
                          </m:sub>
                          <m:sup>
                            <m:r>
                              <m:rPr>
                                <m:nor/>
                              </m:rPr>
                              <a:rPr lang="da-DK" sz="3600">
                                <a:solidFill>
                                  <a:schemeClr val="bg1"/>
                                </a:solidFill>
                              </a:rPr>
                              <m:t>solv</m:t>
                            </m:r>
                          </m:sup>
                        </m:sSubSup>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oMath>
                    </m:oMathPara>
                  </a14:m>
                  <a:endParaRPr lang="en-JP" sz="3600" dirty="0">
                    <a:solidFill>
                      <a:schemeClr val="bg1"/>
                    </a:solidFill>
                    <a:latin typeface="Avenir Book" panose="02000503020000020003" pitchFamily="2" charset="0"/>
                  </a:endParaRPr>
                </a:p>
              </p:txBody>
            </p:sp>
          </mc:Choice>
          <mc:Fallback xmlns="">
            <p:sp>
              <p:nvSpPr>
                <p:cNvPr id="73" name="TextBox 72">
                  <a:extLst>
                    <a:ext uri="{FF2B5EF4-FFF2-40B4-BE49-F238E27FC236}">
                      <a16:creationId xmlns:a16="http://schemas.microsoft.com/office/drawing/2014/main" id="{72AB6FF0-412F-D0C2-66E7-702A2FEAD567}"/>
                    </a:ext>
                  </a:extLst>
                </p:cNvPr>
                <p:cNvSpPr txBox="1">
                  <a:spLocks noRot="1" noChangeAspect="1" noMove="1" noResize="1" noEditPoints="1" noAdjustHandles="1" noChangeArrowheads="1" noChangeShapeType="1" noTextEdit="1"/>
                </p:cNvSpPr>
                <p:nvPr/>
              </p:nvSpPr>
              <p:spPr>
                <a:xfrm>
                  <a:off x="7287873" y="19969968"/>
                  <a:ext cx="8432235" cy="773160"/>
                </a:xfrm>
                <a:prstGeom prst="rect">
                  <a:avLst/>
                </a:prstGeom>
                <a:blipFill>
                  <a:blip r:embed="rId11"/>
                  <a:stretch>
                    <a:fillRect b="-1803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61913E9-5709-D512-E0A0-35725E03DC15}"/>
                    </a:ext>
                  </a:extLst>
                </p:cNvPr>
                <p:cNvSpPr txBox="1"/>
                <p:nvPr/>
              </p:nvSpPr>
              <p:spPr>
                <a:xfrm>
                  <a:off x="8021472" y="20958421"/>
                  <a:ext cx="7034245" cy="118756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JP" sz="3600" i="1" smtClean="0">
                                <a:solidFill>
                                  <a:schemeClr val="bg1"/>
                                </a:solidFill>
                                <a:latin typeface="Cambria Math" panose="02040503050406030204" pitchFamily="18" charset="0"/>
                              </a:rPr>
                            </m:ctrlPr>
                          </m:sSubPr>
                          <m:e>
                            <m:r>
                              <a:rPr lang="da-DK" sz="3600" i="1">
                                <a:solidFill>
                                  <a:schemeClr val="bg1"/>
                                </a:solidFill>
                                <a:latin typeface="Cambria Math" panose="02040503050406030204" pitchFamily="18" charset="0"/>
                              </a:rPr>
                              <m:t>𝑃</m:t>
                            </m:r>
                          </m:e>
                          <m:sub>
                            <m:r>
                              <a:rPr lang="da-DK" sz="3600" i="1">
                                <a:solidFill>
                                  <a:schemeClr val="bg1"/>
                                </a:solidFill>
                                <a:latin typeface="Cambria Math" panose="02040503050406030204" pitchFamily="18" charset="0"/>
                              </a:rPr>
                              <m:t>𝐴</m:t>
                            </m:r>
                          </m:sub>
                        </m:sSub>
                        <m:d>
                          <m:dPr>
                            <m:ctrlPr>
                              <a:rPr lang="en-JP" sz="3600" i="1">
                                <a:solidFill>
                                  <a:schemeClr val="bg1"/>
                                </a:solidFill>
                                <a:latin typeface="Cambria Math" panose="02040503050406030204" pitchFamily="18" charset="0"/>
                              </a:rPr>
                            </m:ctrlPr>
                          </m:dPr>
                          <m:e>
                            <m:r>
                              <a:rPr lang="da-DK" sz="3600" i="1">
                                <a:solidFill>
                                  <a:schemeClr val="bg1"/>
                                </a:solidFill>
                                <a:latin typeface="Cambria Math" panose="02040503050406030204" pitchFamily="18" charset="0"/>
                              </a:rPr>
                              <m:t>𝜓</m:t>
                            </m:r>
                          </m:e>
                        </m:d>
                        <m:r>
                          <a:rPr lang="en-US" sz="3600" i="1">
                            <a:solidFill>
                              <a:schemeClr val="bg1"/>
                            </a:solidFill>
                            <a:latin typeface="Cambria Math" panose="02040503050406030204" pitchFamily="18" charset="0"/>
                          </a:rPr>
                          <m:t>,</m:t>
                        </m:r>
                        <m:sSub>
                          <m:sSubPr>
                            <m:ctrlPr>
                              <a:rPr lang="en-JP" sz="3600" i="1">
                                <a:solidFill>
                                  <a:schemeClr val="bg1"/>
                                </a:solidFill>
                                <a:latin typeface="Cambria Math" panose="02040503050406030204" pitchFamily="18" charset="0"/>
                              </a:rPr>
                            </m:ctrlPr>
                          </m:sSubPr>
                          <m:e>
                            <m:r>
                              <a:rPr lang="da-DK" sz="3600" i="1">
                                <a:solidFill>
                                  <a:schemeClr val="bg1"/>
                                </a:solidFill>
                                <a:latin typeface="Cambria Math" panose="02040503050406030204" pitchFamily="18" charset="0"/>
                              </a:rPr>
                              <m:t>𝑃</m:t>
                            </m:r>
                          </m:e>
                          <m:sub>
                            <m:r>
                              <a:rPr lang="da-DK" sz="3600" i="1">
                                <a:solidFill>
                                  <a:schemeClr val="bg1"/>
                                </a:solidFill>
                                <a:latin typeface="Cambria Math" panose="02040503050406030204" pitchFamily="18" charset="0"/>
                              </a:rPr>
                              <m:t>𝐵</m:t>
                            </m:r>
                          </m:sub>
                        </m:sSub>
                        <m:d>
                          <m:dPr>
                            <m:ctrlPr>
                              <a:rPr lang="en-JP" sz="3600" i="1">
                                <a:solidFill>
                                  <a:schemeClr val="bg1"/>
                                </a:solidFill>
                                <a:latin typeface="Cambria Math" panose="02040503050406030204" pitchFamily="18" charset="0"/>
                              </a:rPr>
                            </m:ctrlPr>
                          </m:dPr>
                          <m:e>
                            <m:r>
                              <a:rPr lang="da-DK" sz="3600" i="1">
                                <a:solidFill>
                                  <a:schemeClr val="bg1"/>
                                </a:solidFill>
                                <a:latin typeface="Cambria Math" panose="02040503050406030204" pitchFamily="18" charset="0"/>
                              </a:rPr>
                              <m:t>𝜓</m:t>
                            </m:r>
                          </m:e>
                        </m:d>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distribution</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functions</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of</m:t>
                        </m:r>
                        <m:r>
                          <m:rPr>
                            <m:nor/>
                          </m:rPr>
                          <a:rPr lang="en-US" sz="3600">
                            <a:solidFill>
                              <a:schemeClr val="bg1"/>
                            </a:solidFill>
                            <a:latin typeface="Avenir Book" panose="02000503020000020003" pitchFamily="2" charset="0"/>
                          </a:rPr>
                          <m:t> </m:t>
                        </m:r>
                        <m:r>
                          <a:rPr lang="en-US" sz="3600" i="1">
                            <a:solidFill>
                              <a:schemeClr val="bg1"/>
                            </a:solidFill>
                            <a:latin typeface="Cambria Math" panose="02040503050406030204" pitchFamily="18" charset="0"/>
                          </a:rPr>
                          <m:t>𝜓</m:t>
                        </m:r>
                      </m:oMath>
                    </m:oMathPara>
                  </a14:m>
                  <a:endParaRPr lang="en-JP" sz="3600" i="1" dirty="0">
                    <a:solidFill>
                      <a:schemeClr val="bg1"/>
                    </a:solidFill>
                    <a:latin typeface="Avenir Book" panose="02000503020000020003" pitchFamily="2" charset="0"/>
                  </a:endParaRPr>
                </a:p>
              </p:txBody>
            </p:sp>
          </mc:Choice>
          <mc:Fallback xmlns="">
            <p:sp>
              <p:nvSpPr>
                <p:cNvPr id="75" name="TextBox 74">
                  <a:extLst>
                    <a:ext uri="{FF2B5EF4-FFF2-40B4-BE49-F238E27FC236}">
                      <a16:creationId xmlns:a16="http://schemas.microsoft.com/office/drawing/2014/main" id="{861913E9-5709-D512-E0A0-35725E03DC15}"/>
                    </a:ext>
                  </a:extLst>
                </p:cNvPr>
                <p:cNvSpPr txBox="1">
                  <a:spLocks noRot="1" noChangeAspect="1" noMove="1" noResize="1" noEditPoints="1" noAdjustHandles="1" noChangeArrowheads="1" noChangeShapeType="1" noTextEdit="1"/>
                </p:cNvSpPr>
                <p:nvPr/>
              </p:nvSpPr>
              <p:spPr>
                <a:xfrm>
                  <a:off x="8021472" y="20958421"/>
                  <a:ext cx="7034245" cy="1187569"/>
                </a:xfrm>
                <a:prstGeom prst="rect">
                  <a:avLst/>
                </a:prstGeom>
                <a:blipFill>
                  <a:blip r:embed="rId12"/>
                  <a:stretch>
                    <a:fillRect t="-7447" b="-17021"/>
                  </a:stretch>
                </a:blipFill>
              </p:spPr>
              <p:txBody>
                <a:bodyPr/>
                <a:lstStyle/>
                <a:p>
                  <a:r>
                    <a:rPr lang="en-JP">
                      <a:noFill/>
                    </a:rPr>
                    <a:t> </a:t>
                  </a:r>
                </a:p>
              </p:txBody>
            </p:sp>
          </mc:Fallback>
        </mc:AlternateContent>
        <p:sp>
          <p:nvSpPr>
            <p:cNvPr id="76" name="Down Arrow 75">
              <a:extLst>
                <a:ext uri="{FF2B5EF4-FFF2-40B4-BE49-F238E27FC236}">
                  <a16:creationId xmlns:a16="http://schemas.microsoft.com/office/drawing/2014/main" id="{899D10A2-7533-0473-4C7D-FDC0D6501515}"/>
                </a:ext>
              </a:extLst>
            </p:cNvPr>
            <p:cNvSpPr/>
            <p:nvPr/>
          </p:nvSpPr>
          <p:spPr>
            <a:xfrm>
              <a:off x="5889852" y="22429086"/>
              <a:ext cx="2816854" cy="2248376"/>
            </a:xfrm>
            <a:prstGeom prst="downArrow">
              <a:avLst/>
            </a:prstGeom>
            <a:solidFill>
              <a:srgbClr val="EF8353"/>
            </a:solidFill>
            <a:ln>
              <a:solidFill>
                <a:srgbClr val="272B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3600"/>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434FC8B-6EAC-757D-F09D-ED9A5AC5F7FC}"/>
                    </a:ext>
                  </a:extLst>
                </p:cNvPr>
                <p:cNvSpPr txBox="1"/>
                <p:nvPr/>
              </p:nvSpPr>
              <p:spPr>
                <a:xfrm>
                  <a:off x="3532623" y="22762894"/>
                  <a:ext cx="7510469" cy="1200329"/>
                </a:xfrm>
                <a:prstGeom prst="rect">
                  <a:avLst/>
                </a:prstGeom>
                <a:solidFill>
                  <a:srgbClr val="445369">
                    <a:alpha val="50196"/>
                  </a:srgbClr>
                </a:solidFill>
              </p:spPr>
              <p:txBody>
                <a:bodyPr wrap="square" rtlCol="0">
                  <a:spAutoFit/>
                </a:bodyPr>
                <a:lstStyle/>
                <a:p>
                  <a:pPr algn="ctr"/>
                  <a14:m>
                    <m:oMath xmlns:m="http://schemas.openxmlformats.org/officeDocument/2006/math">
                      <m:r>
                        <m:rPr>
                          <m:sty m:val="p"/>
                        </m:rPr>
                        <a:rPr lang="en-US" sz="3600" smtClean="0">
                          <a:solidFill>
                            <a:schemeClr val="bg1"/>
                          </a:solidFill>
                          <a:latin typeface="Cambria Math" panose="02040503050406030204" pitchFamily="18" charset="0"/>
                        </a:rPr>
                        <m:t>Δ</m:t>
                      </m:r>
                      <m:r>
                        <a:rPr lang="en-US" sz="3600" i="1">
                          <a:solidFill>
                            <a:schemeClr val="bg1"/>
                          </a:solidFill>
                          <a:latin typeface="Cambria Math" panose="02040503050406030204" pitchFamily="18" charset="0"/>
                        </a:rPr>
                        <m:t>𝐺</m:t>
                      </m:r>
                    </m:oMath>
                  </a14:m>
                  <a:r>
                    <a:rPr lang="en-US" sz="3600" dirty="0">
                      <a:solidFill>
                        <a:schemeClr val="bg1"/>
                      </a:solidFill>
                      <a:latin typeface="Avenir Book" panose="02000503020000020003" pitchFamily="2" charset="0"/>
                    </a:rPr>
                    <a:t>: free energy change from </a:t>
                  </a:r>
                  <a14:m>
                    <m:oMath xmlns:m="http://schemas.openxmlformats.org/officeDocument/2006/math">
                      <m:r>
                        <a:rPr lang="en-US" sz="3600" i="1">
                          <a:solidFill>
                            <a:schemeClr val="bg1"/>
                          </a:solidFill>
                          <a:latin typeface="Cambria Math" panose="02040503050406030204" pitchFamily="18" charset="0"/>
                        </a:rPr>
                        <m:t>𝐴</m:t>
                      </m:r>
                    </m:oMath>
                  </a14:m>
                  <a:r>
                    <a:rPr lang="en-US" sz="3600" dirty="0">
                      <a:solidFill>
                        <a:schemeClr val="bg1"/>
                      </a:solidFill>
                      <a:latin typeface="Avenir Book" panose="02000503020000020003" pitchFamily="2" charset="0"/>
                    </a:rPr>
                    <a:t> to </a:t>
                  </a:r>
                  <a14:m>
                    <m:oMath xmlns:m="http://schemas.openxmlformats.org/officeDocument/2006/math">
                      <m:r>
                        <a:rPr lang="en-US" sz="3600" i="1">
                          <a:solidFill>
                            <a:schemeClr val="bg1"/>
                          </a:solidFill>
                          <a:latin typeface="Cambria Math" panose="02040503050406030204" pitchFamily="18" charset="0"/>
                        </a:rPr>
                        <m:t>𝐵</m:t>
                      </m:r>
                    </m:oMath>
                  </a14:m>
                  <a:r>
                    <a:rPr lang="en-US" sz="3600" dirty="0">
                      <a:solidFill>
                        <a:schemeClr val="bg1"/>
                      </a:solidFill>
                      <a:latin typeface="Avenir Book" panose="02000503020000020003" pitchFamily="2" charset="0"/>
                    </a:rPr>
                    <a:t> identity connecting </a:t>
                  </a:r>
                  <a14:m>
                    <m:oMath xmlns:m="http://schemas.openxmlformats.org/officeDocument/2006/math">
                      <m:sSub>
                        <m:sSubPr>
                          <m:ctrlPr>
                            <a:rPr lang="en-JP" sz="3600" i="1">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𝑃</m:t>
                          </m:r>
                        </m:e>
                        <m:sub>
                          <m:r>
                            <a:rPr lang="en-US" sz="3600" i="1">
                              <a:solidFill>
                                <a:schemeClr val="bg1"/>
                              </a:solidFill>
                              <a:latin typeface="Cambria Math" panose="02040503050406030204" pitchFamily="18" charset="0"/>
                            </a:rPr>
                            <m:t>𝐴</m:t>
                          </m:r>
                        </m:sub>
                      </m:sSub>
                    </m:oMath>
                  </a14:m>
                  <a:r>
                    <a:rPr lang="en-US" sz="3600" dirty="0">
                      <a:solidFill>
                        <a:schemeClr val="bg1"/>
                      </a:solidFill>
                      <a:latin typeface="Avenir Book" panose="02000503020000020003" pitchFamily="2" charset="0"/>
                    </a:rPr>
                    <a:t> and </a:t>
                  </a:r>
                  <a14:m>
                    <m:oMath xmlns:m="http://schemas.openxmlformats.org/officeDocument/2006/math">
                      <m:sSub>
                        <m:sSubPr>
                          <m:ctrlPr>
                            <a:rPr lang="en-JP" sz="3600" i="1">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𝑃</m:t>
                          </m:r>
                        </m:e>
                        <m:sub>
                          <m:r>
                            <a:rPr lang="en-US" sz="3600" i="1">
                              <a:solidFill>
                                <a:schemeClr val="bg1"/>
                              </a:solidFill>
                              <a:latin typeface="Cambria Math" panose="02040503050406030204" pitchFamily="18" charset="0"/>
                            </a:rPr>
                            <m:t>𝐵</m:t>
                          </m:r>
                        </m:sub>
                      </m:sSub>
                    </m:oMath>
                  </a14:m>
                  <a:endParaRPr lang="en-JP" sz="3600" dirty="0">
                    <a:solidFill>
                      <a:schemeClr val="bg1"/>
                    </a:solidFill>
                    <a:latin typeface="Avenir Book" panose="02000503020000020003" pitchFamily="2" charset="0"/>
                  </a:endParaRPr>
                </a:p>
              </p:txBody>
            </p:sp>
          </mc:Choice>
          <mc:Fallback xmlns="">
            <p:sp>
              <p:nvSpPr>
                <p:cNvPr id="81" name="TextBox 80">
                  <a:extLst>
                    <a:ext uri="{FF2B5EF4-FFF2-40B4-BE49-F238E27FC236}">
                      <a16:creationId xmlns:a16="http://schemas.microsoft.com/office/drawing/2014/main" id="{D434FC8B-6EAC-757D-F09D-ED9A5AC5F7FC}"/>
                    </a:ext>
                  </a:extLst>
                </p:cNvPr>
                <p:cNvSpPr txBox="1">
                  <a:spLocks noRot="1" noChangeAspect="1" noMove="1" noResize="1" noEditPoints="1" noAdjustHandles="1" noChangeArrowheads="1" noChangeShapeType="1" noTextEdit="1"/>
                </p:cNvSpPr>
                <p:nvPr/>
              </p:nvSpPr>
              <p:spPr>
                <a:xfrm>
                  <a:off x="3532623" y="22762894"/>
                  <a:ext cx="7510469" cy="1200329"/>
                </a:xfrm>
                <a:prstGeom prst="rect">
                  <a:avLst/>
                </a:prstGeom>
                <a:blipFill>
                  <a:blip r:embed="rId13"/>
                  <a:stretch>
                    <a:fillRect l="-169" t="-7292" r="-169" b="-1875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8E5AC806-1205-324C-B1DC-E6FB0EB07E2E}"/>
                    </a:ext>
                  </a:extLst>
                </p:cNvPr>
                <p:cNvSpPr txBox="1"/>
                <p:nvPr/>
              </p:nvSpPr>
              <p:spPr>
                <a:xfrm>
                  <a:off x="905399" y="24779143"/>
                  <a:ext cx="5577761" cy="7313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e>
                        </m:d>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𝑒</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𝑈</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e>
                                </m:d>
                              </m:e>
                            </m:d>
                          </m:sup>
                        </m:sSup>
                      </m:oMath>
                    </m:oMathPara>
                  </a14:m>
                  <a:endParaRPr lang="en-JP" sz="3600" kern="100" dirty="0">
                    <a:solidFill>
                      <a:schemeClr val="bg1"/>
                    </a:solidFill>
                    <a:effectLst/>
                    <a:ea typeface="Yu Mincho" panose="02020400000000000000" pitchFamily="18" charset="-128"/>
                    <a:cs typeface="Times New Roman" panose="02020603050405020304" pitchFamily="18" charset="0"/>
                  </a:endParaRPr>
                </a:p>
              </p:txBody>
            </p:sp>
          </mc:Choice>
          <mc:Fallback xmlns="">
            <p:sp>
              <p:nvSpPr>
                <p:cNvPr id="82" name="TextBox 81">
                  <a:extLst>
                    <a:ext uri="{FF2B5EF4-FFF2-40B4-BE49-F238E27FC236}">
                      <a16:creationId xmlns:a16="http://schemas.microsoft.com/office/drawing/2014/main" id="{8E5AC806-1205-324C-B1DC-E6FB0EB07E2E}"/>
                    </a:ext>
                  </a:extLst>
                </p:cNvPr>
                <p:cNvSpPr txBox="1">
                  <a:spLocks noRot="1" noChangeAspect="1" noMove="1" noResize="1" noEditPoints="1" noAdjustHandles="1" noChangeArrowheads="1" noChangeShapeType="1" noTextEdit="1"/>
                </p:cNvSpPr>
                <p:nvPr/>
              </p:nvSpPr>
              <p:spPr>
                <a:xfrm>
                  <a:off x="905399" y="24779143"/>
                  <a:ext cx="5577761" cy="731354"/>
                </a:xfrm>
                <a:prstGeom prst="rect">
                  <a:avLst/>
                </a:prstGeom>
                <a:blipFill>
                  <a:blip r:embed="rId14"/>
                  <a:stretch>
                    <a:fillRect l="-1136" b="-6897"/>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43724A45-9C15-ABF7-B693-1CC6042AB725}"/>
                    </a:ext>
                  </a:extLst>
                </p:cNvPr>
                <p:cNvSpPr txBox="1"/>
                <p:nvPr/>
              </p:nvSpPr>
              <p:spPr>
                <a:xfrm>
                  <a:off x="8311687" y="24456707"/>
                  <a:ext cx="6329817" cy="9822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JP" sz="3600" i="1" smtClean="0">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𝑃</m:t>
                            </m:r>
                          </m:e>
                          <m:sub>
                            <m:r>
                              <a:rPr lang="en-US" sz="3600" i="1">
                                <a:solidFill>
                                  <a:schemeClr val="bg1"/>
                                </a:solidFill>
                                <a:latin typeface="Cambria Math" panose="02040503050406030204" pitchFamily="18" charset="0"/>
                              </a:rPr>
                              <m:t>𝐵</m:t>
                            </m:r>
                          </m:sub>
                        </m:sSub>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r>
                          <a:rPr lang="en-US" sz="3600" i="1">
                            <a:solidFill>
                              <a:schemeClr val="bg1"/>
                            </a:solidFill>
                            <a:latin typeface="Cambria Math" panose="02040503050406030204" pitchFamily="18" charset="0"/>
                          </a:rPr>
                          <m:t>=</m:t>
                        </m:r>
                        <m:sSub>
                          <m:sSubPr>
                            <m:ctrlPr>
                              <a:rPr lang="en-JP" sz="3600" i="1">
                                <a:solidFill>
                                  <a:schemeClr val="bg1"/>
                                </a:solidFill>
                                <a:latin typeface="Cambria Math" panose="02040503050406030204" pitchFamily="18" charset="0"/>
                              </a:rPr>
                            </m:ctrlPr>
                          </m:sSubPr>
                          <m:e>
                            <m:r>
                              <a:rPr lang="en-US" sz="3600" i="1">
                                <a:solidFill>
                                  <a:schemeClr val="bg1"/>
                                </a:solidFill>
                                <a:latin typeface="Cambria Math" panose="02040503050406030204" pitchFamily="18" charset="0"/>
                              </a:rPr>
                              <m:t>𝑃</m:t>
                            </m:r>
                          </m:e>
                          <m:sub>
                            <m:r>
                              <a:rPr lang="en-US" sz="3600" i="1">
                                <a:solidFill>
                                  <a:schemeClr val="bg1"/>
                                </a:solidFill>
                                <a:latin typeface="Cambria Math" panose="02040503050406030204" pitchFamily="18" charset="0"/>
                              </a:rPr>
                              <m:t>𝐴</m:t>
                            </m:r>
                          </m:sub>
                        </m:sSub>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sSup>
                          <m:sSupPr>
                            <m:ctrlPr>
                              <a:rPr lang="en-JP" sz="3600" i="1">
                                <a:solidFill>
                                  <a:schemeClr val="bg1"/>
                                </a:solidFill>
                                <a:latin typeface="Cambria Math" panose="02040503050406030204" pitchFamily="18" charset="0"/>
                              </a:rPr>
                            </m:ctrlPr>
                          </m:sSupPr>
                          <m:e>
                            <m:r>
                              <a:rPr lang="en-US" sz="3600" i="1">
                                <a:solidFill>
                                  <a:schemeClr val="bg1"/>
                                </a:solidFill>
                                <a:latin typeface="Cambria Math" panose="02040503050406030204" pitchFamily="18" charset="0"/>
                              </a:rPr>
                              <m:t>𝑒</m:t>
                            </m:r>
                          </m:e>
                          <m:sup>
                            <m:r>
                              <a:rPr lang="en-US" sz="3600" i="1">
                                <a:solidFill>
                                  <a:schemeClr val="bg1"/>
                                </a:solidFill>
                                <a:latin typeface="Cambria Math" panose="02040503050406030204" pitchFamily="18" charset="0"/>
                              </a:rPr>
                              <m:t>𝛽</m:t>
                            </m:r>
                            <m:d>
                              <m:dPr>
                                <m:ctrlPr>
                                  <a:rPr lang="en-US" sz="3600" b="0" i="1" smtClean="0">
                                    <a:solidFill>
                                      <a:schemeClr val="bg1"/>
                                    </a:solidFill>
                                    <a:latin typeface="Cambria Math" panose="02040503050406030204" pitchFamily="18" charset="0"/>
                                  </a:rPr>
                                </m:ctrlPr>
                              </m:dPr>
                              <m:e>
                                <m:r>
                                  <m:rPr>
                                    <m:sty m:val="p"/>
                                  </m:rPr>
                                  <a:rPr lang="en-US" sz="3600">
                                    <a:solidFill>
                                      <a:schemeClr val="bg1"/>
                                    </a:solidFill>
                                    <a:latin typeface="Cambria Math" panose="02040503050406030204" pitchFamily="18" charset="0"/>
                                  </a:rPr>
                                  <m:t>Δ</m:t>
                                </m:r>
                                <m:r>
                                  <a:rPr lang="en-US" sz="3600" i="1">
                                    <a:solidFill>
                                      <a:schemeClr val="bg1"/>
                                    </a:solidFill>
                                    <a:latin typeface="Cambria Math" panose="02040503050406030204" pitchFamily="18" charset="0"/>
                                  </a:rPr>
                                  <m:t>𝐺</m:t>
                                </m:r>
                                <m:r>
                                  <a:rPr lang="en-US" sz="3600" i="1">
                                    <a:solidFill>
                                      <a:schemeClr val="bg1"/>
                                    </a:solidFill>
                                    <a:latin typeface="Cambria Math" panose="02040503050406030204" pitchFamily="18" charset="0"/>
                                  </a:rPr>
                                  <m:t>−</m:t>
                                </m:r>
                                <m:r>
                                  <m:rPr>
                                    <m:sty m:val="p"/>
                                  </m:rPr>
                                  <a:rPr lang="en-US" sz="3600">
                                    <a:solidFill>
                                      <a:schemeClr val="bg1"/>
                                    </a:solidFill>
                                    <a:latin typeface="Cambria Math" panose="02040503050406030204" pitchFamily="18" charset="0"/>
                                  </a:rPr>
                                  <m:t>Δ</m:t>
                                </m:r>
                                <m:sSup>
                                  <m:sSupPr>
                                    <m:ctrlPr>
                                      <a:rPr lang="en-JP" sz="3600" i="1">
                                        <a:solidFill>
                                          <a:schemeClr val="bg1"/>
                                        </a:solidFill>
                                        <a:latin typeface="Cambria Math" panose="02040503050406030204" pitchFamily="18" charset="0"/>
                                      </a:rPr>
                                    </m:ctrlPr>
                                  </m:sSupPr>
                                  <m:e>
                                    <m:r>
                                      <m:rPr>
                                        <m:sty m:val="p"/>
                                      </m:rPr>
                                      <a:rPr lang="en-US" sz="3600">
                                        <a:solidFill>
                                          <a:schemeClr val="bg1"/>
                                        </a:solidFill>
                                        <a:latin typeface="Cambria Math" panose="02040503050406030204" pitchFamily="18" charset="0"/>
                                      </a:rPr>
                                      <m:t>ν</m:t>
                                    </m:r>
                                  </m:e>
                                  <m:sup>
                                    <m:r>
                                      <m:rPr>
                                        <m:nor/>
                                      </m:rPr>
                                      <a:rPr lang="en-US" sz="3600">
                                        <a:solidFill>
                                          <a:schemeClr val="bg1"/>
                                        </a:solidFill>
                                      </a:rPr>
                                      <m:t>solv</m:t>
                                    </m:r>
                                  </m:sup>
                                </m:sSup>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e>
                            </m:d>
                          </m:sup>
                        </m:sSup>
                      </m:oMath>
                    </m:oMathPara>
                  </a14:m>
                  <a:endParaRPr lang="en-JP" sz="3600" dirty="0">
                    <a:solidFill>
                      <a:schemeClr val="bg1"/>
                    </a:solidFill>
                  </a:endParaRPr>
                </a:p>
              </p:txBody>
            </p:sp>
          </mc:Choice>
          <mc:Fallback xmlns="">
            <p:sp>
              <p:nvSpPr>
                <p:cNvPr id="83" name="TextBox 82">
                  <a:extLst>
                    <a:ext uri="{FF2B5EF4-FFF2-40B4-BE49-F238E27FC236}">
                      <a16:creationId xmlns:a16="http://schemas.microsoft.com/office/drawing/2014/main" id="{43724A45-9C15-ABF7-B693-1CC6042AB725}"/>
                    </a:ext>
                  </a:extLst>
                </p:cNvPr>
                <p:cNvSpPr txBox="1">
                  <a:spLocks noRot="1" noChangeAspect="1" noMove="1" noResize="1" noEditPoints="1" noAdjustHandles="1" noChangeArrowheads="1" noChangeShapeType="1" noTextEdit="1"/>
                </p:cNvSpPr>
                <p:nvPr/>
              </p:nvSpPr>
              <p:spPr>
                <a:xfrm>
                  <a:off x="8311687" y="24456707"/>
                  <a:ext cx="6329817" cy="982257"/>
                </a:xfrm>
                <a:prstGeom prst="rect">
                  <a:avLst/>
                </a:prstGeom>
                <a:blipFill>
                  <a:blip r:embed="rId15"/>
                  <a:stretch>
                    <a:fillRect l="-401" b="-1410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B25AE7F-554F-0EE2-18C2-BB0A64062EB4}"/>
                    </a:ext>
                  </a:extLst>
                </p:cNvPr>
                <p:cNvSpPr txBox="1"/>
                <p:nvPr/>
              </p:nvSpPr>
              <p:spPr>
                <a:xfrm>
                  <a:off x="4430975" y="28240810"/>
                  <a:ext cx="5852215" cy="646331"/>
                </a:xfrm>
                <a:prstGeom prst="rect">
                  <a:avLst/>
                </a:prstGeom>
                <a:solidFill>
                  <a:srgbClr val="445369">
                    <a:alpha val="50196"/>
                  </a:srgbClr>
                </a:solidFill>
              </p:spPr>
              <p:txBody>
                <a:bodyPr wrap="square" rtlCol="0">
                  <a:spAutoFit/>
                </a:bodyPr>
                <a:lstStyle/>
                <a:p>
                  <a:pPr algn="ctr"/>
                  <a:r>
                    <a:rPr lang="en-US" sz="3600" dirty="0">
                      <a:solidFill>
                        <a:schemeClr val="bg1"/>
                      </a:solidFill>
                      <a:latin typeface="Avenir Book" panose="02000503020000020003" pitchFamily="2" charset="0"/>
                    </a:rPr>
                    <a:t>E</a:t>
                  </a:r>
                  <a:r>
                    <a:rPr lang="en-JP" sz="3600" dirty="0">
                      <a:solidFill>
                        <a:schemeClr val="bg1"/>
                      </a:solidFill>
                      <a:latin typeface="Avenir Book" panose="02000503020000020003" pitchFamily="2" charset="0"/>
                    </a:rPr>
                    <a:t>rror minimization for </a:t>
                  </a:r>
                  <a14:m>
                    <m:oMath xmlns:m="http://schemas.openxmlformats.org/officeDocument/2006/math">
                      <m:r>
                        <m:rPr>
                          <m:sty m:val="p"/>
                        </m:rPr>
                        <a:rPr lang="en-US" sz="360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oMath>
                  </a14:m>
                  <a:endParaRPr lang="en-JP" sz="3600" kern="100" dirty="0">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xmlns="">
            <p:sp>
              <p:nvSpPr>
                <p:cNvPr id="86" name="TextBox 85">
                  <a:extLst>
                    <a:ext uri="{FF2B5EF4-FFF2-40B4-BE49-F238E27FC236}">
                      <a16:creationId xmlns:a16="http://schemas.microsoft.com/office/drawing/2014/main" id="{FB25AE7F-554F-0EE2-18C2-BB0A64062EB4}"/>
                    </a:ext>
                  </a:extLst>
                </p:cNvPr>
                <p:cNvSpPr txBox="1">
                  <a:spLocks noRot="1" noChangeAspect="1" noMove="1" noResize="1" noEditPoints="1" noAdjustHandles="1" noChangeArrowheads="1" noChangeShapeType="1" noTextEdit="1"/>
                </p:cNvSpPr>
                <p:nvPr/>
              </p:nvSpPr>
              <p:spPr>
                <a:xfrm>
                  <a:off x="4430975" y="28240810"/>
                  <a:ext cx="5852215" cy="646331"/>
                </a:xfrm>
                <a:prstGeom prst="rect">
                  <a:avLst/>
                </a:prstGeom>
                <a:blipFill>
                  <a:blip r:embed="rId16"/>
                  <a:stretch>
                    <a:fillRect t="-13462" b="-3653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058C9388-9E52-79FB-FC11-714E7EF3253D}"/>
                    </a:ext>
                  </a:extLst>
                </p:cNvPr>
                <p:cNvSpPr txBox="1"/>
                <p:nvPr/>
              </p:nvSpPr>
              <p:spPr>
                <a:xfrm>
                  <a:off x="642571" y="26059413"/>
                  <a:ext cx="6205334" cy="1780424"/>
                </a:xfrm>
                <a:prstGeom prst="rect">
                  <a:avLst/>
                </a:prstGeom>
                <a:noFill/>
              </p:spPr>
              <p:txBody>
                <a:bodyPr wrap="square" rtlCol="0">
                  <a:spAutoFit/>
                </a:bodyPr>
                <a:lstStyle/>
                <a:p>
                  <a:pPr algn="ctr"/>
                  <a:r>
                    <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rPr>
                    <a:t>Fermi function</a:t>
                  </a:r>
                </a:p>
                <a:p>
                  <a:pPr algn="ctr"/>
                  <a14:m>
                    <m:oMathPara xmlns:m="http://schemas.openxmlformats.org/officeDocument/2006/math">
                      <m:oMathParaPr>
                        <m:jc m:val="center"/>
                      </m:oMathParaPr>
                      <m:oMath xmlns:m="http://schemas.openxmlformats.org/officeDocument/2006/math">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ℱ</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𝑥</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num>
                          <m:den>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exp</m:t>
                                </m:r>
                              </m:fName>
                              <m:e>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𝑥</m:t>
                                    </m:r>
                                  </m:e>
                                </m:d>
                              </m:e>
                            </m:func>
                          </m:den>
                        </m:f>
                      </m:oMath>
                    </m:oMathPara>
                  </a14:m>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xmlns="">
            <p:sp>
              <p:nvSpPr>
                <p:cNvPr id="87" name="TextBox 86">
                  <a:extLst>
                    <a:ext uri="{FF2B5EF4-FFF2-40B4-BE49-F238E27FC236}">
                      <a16:creationId xmlns:a16="http://schemas.microsoft.com/office/drawing/2014/main" id="{058C9388-9E52-79FB-FC11-714E7EF3253D}"/>
                    </a:ext>
                  </a:extLst>
                </p:cNvPr>
                <p:cNvSpPr txBox="1">
                  <a:spLocks noRot="1" noChangeAspect="1" noMove="1" noResize="1" noEditPoints="1" noAdjustHandles="1" noChangeArrowheads="1" noChangeShapeType="1" noTextEdit="1"/>
                </p:cNvSpPr>
                <p:nvPr/>
              </p:nvSpPr>
              <p:spPr>
                <a:xfrm>
                  <a:off x="642571" y="26059413"/>
                  <a:ext cx="6205334" cy="1780424"/>
                </a:xfrm>
                <a:prstGeom prst="rect">
                  <a:avLst/>
                </a:prstGeom>
                <a:blipFill>
                  <a:blip r:embed="rId17"/>
                  <a:stretch>
                    <a:fillRect t="-5674" b="-7801"/>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DB4DD77A-A980-75B2-5922-70B5E52B7E80}"/>
                    </a:ext>
                  </a:extLst>
                </p:cNvPr>
                <p:cNvSpPr txBox="1"/>
                <p:nvPr/>
              </p:nvSpPr>
              <p:spPr>
                <a:xfrm>
                  <a:off x="7917639" y="26059413"/>
                  <a:ext cx="7829575" cy="2231573"/>
                </a:xfrm>
                <a:prstGeom prst="rect">
                  <a:avLst/>
                </a:prstGeom>
                <a:noFill/>
              </p:spPr>
              <p:txBody>
                <a:bodyPr wrap="square" rtlCol="0">
                  <a:spAutoFit/>
                </a:bodyPr>
                <a:lstStyle/>
                <a:p>
                  <a:pPr algn="ctr">
                    <a:lnSpc>
                      <a:spcPct val="115000"/>
                    </a:lnSpc>
                    <a:spcAft>
                      <a:spcPts val="800"/>
                    </a:spcAft>
                  </a:pPr>
                  <a14:m>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oMath>
                  </a14:m>
                  <a:r>
                    <a:rPr lang="en-US"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rPr>
                    <a:t>: number of samples in </a:t>
                  </a:r>
                  <a14:m>
                    <m:oMath xmlns:m="http://schemas.openxmlformats.org/officeDocument/2006/math">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oMath>
                  </a14:m>
                  <a:endParaRPr lang="en-JP" sz="3600" kern="100" dirty="0">
                    <a:solidFill>
                      <a:schemeClr val="bg1"/>
                    </a:solidFill>
                    <a:latin typeface="Avenir Book" panose="02000503020000020003" pitchFamily="2" charset="0"/>
                    <a:ea typeface="Yu Mincho" panose="02020400000000000000" pitchFamily="18" charset="-128"/>
                    <a:cs typeface="Times New Roman" panose="02020603050405020304" pitchFamily="18" charset="0"/>
                  </a:endParaRPr>
                </a:p>
                <a:p>
                  <a:pPr>
                    <a:lnSpc>
                      <a:spcPct val="115000"/>
                    </a:lnSpc>
                    <a:spcAft>
                      <a:spcPts val="800"/>
                    </a:spcAft>
                  </a:pPr>
                  <a14:m>
                    <m:oMathPara xmlns:m="http://schemas.openxmlformats.org/officeDocument/2006/math">
                      <m:oMathParaPr>
                        <m:jc m:val="centerGroup"/>
                      </m:oMathParaPr>
                      <m:oMath xmlns:m="http://schemas.openxmlformats.org/officeDocument/2006/math">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𝐷</m:t>
                        </m:r>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sup>
                        </m:sSup>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num>
                              <m:den>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en>
                            </m:f>
                          </m:e>
                        </m:func>
                      </m:oMath>
                    </m:oMathPara>
                  </a14:m>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xmlns="">
            <p:sp>
              <p:nvSpPr>
                <p:cNvPr id="88" name="TextBox 87">
                  <a:extLst>
                    <a:ext uri="{FF2B5EF4-FFF2-40B4-BE49-F238E27FC236}">
                      <a16:creationId xmlns:a16="http://schemas.microsoft.com/office/drawing/2014/main" id="{DB4DD77A-A980-75B2-5922-70B5E52B7E80}"/>
                    </a:ext>
                  </a:extLst>
                </p:cNvPr>
                <p:cNvSpPr txBox="1">
                  <a:spLocks noRot="1" noChangeAspect="1" noMove="1" noResize="1" noEditPoints="1" noAdjustHandles="1" noChangeArrowheads="1" noChangeShapeType="1" noTextEdit="1"/>
                </p:cNvSpPr>
                <p:nvPr/>
              </p:nvSpPr>
              <p:spPr>
                <a:xfrm>
                  <a:off x="7917639" y="26059413"/>
                  <a:ext cx="7829575" cy="2231573"/>
                </a:xfrm>
                <a:prstGeom prst="rect">
                  <a:avLst/>
                </a:prstGeom>
                <a:blipFill>
                  <a:blip r:embed="rId18"/>
                  <a:stretch>
                    <a:fillRect t="-226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CD634E53-B4FB-45C1-15D2-3D43F9F3AABE}"/>
                    </a:ext>
                  </a:extLst>
                </p:cNvPr>
                <p:cNvSpPr txBox="1"/>
                <p:nvPr/>
              </p:nvSpPr>
              <p:spPr>
                <a:xfrm>
                  <a:off x="509179" y="29060356"/>
                  <a:ext cx="6767144" cy="27749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r>
                              <a:rPr lang="ja-JP"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up/>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ℱ</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𝑈</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𝐷</m:t>
                                </m:r>
                              </m:e>
                            </m:d>
                          </m:e>
                        </m:nary>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chr m:val="∑"/>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r>
                              <a:rPr lang="ja-JP"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up/>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ℱ</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𝑈</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𝐷</m:t>
                                </m:r>
                              </m:e>
                            </m:d>
                          </m:e>
                        </m:nary>
                      </m:oMath>
                    </m:oMathPara>
                  </a14:m>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xmlns="">
            <p:sp>
              <p:nvSpPr>
                <p:cNvPr id="90" name="TextBox 89">
                  <a:extLst>
                    <a:ext uri="{FF2B5EF4-FFF2-40B4-BE49-F238E27FC236}">
                      <a16:creationId xmlns:a16="http://schemas.microsoft.com/office/drawing/2014/main" id="{CD634E53-B4FB-45C1-15D2-3D43F9F3AABE}"/>
                    </a:ext>
                  </a:extLst>
                </p:cNvPr>
                <p:cNvSpPr txBox="1">
                  <a:spLocks noRot="1" noChangeAspect="1" noMove="1" noResize="1" noEditPoints="1" noAdjustHandles="1" noChangeArrowheads="1" noChangeShapeType="1" noTextEdit="1"/>
                </p:cNvSpPr>
                <p:nvPr/>
              </p:nvSpPr>
              <p:spPr>
                <a:xfrm>
                  <a:off x="509179" y="29060356"/>
                  <a:ext cx="6767144" cy="2774990"/>
                </a:xfrm>
                <a:prstGeom prst="rect">
                  <a:avLst/>
                </a:prstGeom>
                <a:blipFill>
                  <a:blip r:embed="rId19"/>
                  <a:stretch>
                    <a:fillRect l="-9176" t="-70000" b="-9727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53E588F0-6E8F-9642-922C-5AE82F5D1CB5}"/>
                    </a:ext>
                  </a:extLst>
                </p:cNvPr>
                <p:cNvSpPr txBox="1"/>
                <p:nvPr/>
              </p:nvSpPr>
              <p:spPr>
                <a:xfrm>
                  <a:off x="7308553" y="28938670"/>
                  <a:ext cx="8351484" cy="2916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JP" sz="3600" i="1" smtClean="0">
                                <a:solidFill>
                                  <a:schemeClr val="bg1"/>
                                </a:solidFill>
                                <a:latin typeface="Cambria Math" panose="02040503050406030204" pitchFamily="18" charset="0"/>
                              </a:rPr>
                            </m:ctrlPr>
                          </m:naryPr>
                          <m:sub>
                            <m:r>
                              <a:rPr lang="en-US" sz="3600" i="1">
                                <a:solidFill>
                                  <a:schemeClr val="bg1"/>
                                </a:solidFill>
                                <a:latin typeface="Cambria Math" panose="02040503050406030204" pitchFamily="18" charset="0"/>
                              </a:rPr>
                              <m:t>𝜓</m:t>
                            </m:r>
                            <m:r>
                              <a:rPr lang="ja-JP" altLang="en-US" sz="3600">
                                <a:solidFill>
                                  <a:schemeClr val="bg1"/>
                                </a:solidFill>
                                <a:latin typeface="Cambria Math" panose="02040503050406030204" pitchFamily="18" charset="0"/>
                              </a:rPr>
                              <m:t>∈</m:t>
                            </m:r>
                            <m:r>
                              <a:rPr lang="en-US" sz="3600" i="1">
                                <a:solidFill>
                                  <a:schemeClr val="bg1"/>
                                </a:solidFill>
                                <a:latin typeface="Cambria Math" panose="02040503050406030204" pitchFamily="18" charset="0"/>
                              </a:rPr>
                              <m:t>𝐴</m:t>
                            </m:r>
                          </m:sub>
                          <m:sup/>
                          <m:e>
                            <m:r>
                              <a:rPr lang="da-DK" sz="3600" i="1">
                                <a:solidFill>
                                  <a:schemeClr val="bg1"/>
                                </a:solidFill>
                                <a:latin typeface="Cambria Math" panose="02040503050406030204" pitchFamily="18" charset="0"/>
                              </a:rPr>
                              <m:t>ℱ</m:t>
                            </m:r>
                            <m:d>
                              <m:dPr>
                                <m:ctrlPr>
                                  <a:rPr lang="en-JP" sz="3600" i="1">
                                    <a:solidFill>
                                      <a:schemeClr val="bg1"/>
                                    </a:solidFill>
                                    <a:latin typeface="Cambria Math" panose="02040503050406030204" pitchFamily="18" charset="0"/>
                                  </a:rPr>
                                </m:ctrlPr>
                              </m:dPr>
                              <m:e>
                                <m:r>
                                  <m:rPr>
                                    <m:sty m:val="p"/>
                                  </m:rPr>
                                  <a:rPr lang="en-US" sz="3600">
                                    <a:solidFill>
                                      <a:schemeClr val="bg1"/>
                                    </a:solidFill>
                                    <a:latin typeface="Cambria Math" panose="02040503050406030204" pitchFamily="18" charset="0"/>
                                  </a:rPr>
                                  <m:t>Δ</m:t>
                                </m:r>
                                <m:sSup>
                                  <m:sSupPr>
                                    <m:ctrlPr>
                                      <a:rPr lang="en-JP" sz="3600" i="1">
                                        <a:solidFill>
                                          <a:schemeClr val="bg1"/>
                                        </a:solidFill>
                                        <a:latin typeface="Cambria Math" panose="02040503050406030204" pitchFamily="18" charset="0"/>
                                      </a:rPr>
                                    </m:ctrlPr>
                                  </m:sSupPr>
                                  <m:e>
                                    <m:r>
                                      <m:rPr>
                                        <m:sty m:val="p"/>
                                      </m:rPr>
                                      <a:rPr lang="en-US" sz="3600">
                                        <a:solidFill>
                                          <a:schemeClr val="bg1"/>
                                        </a:solidFill>
                                        <a:latin typeface="Cambria Math" panose="02040503050406030204" pitchFamily="18" charset="0"/>
                                      </a:rPr>
                                      <m:t>ν</m:t>
                                    </m:r>
                                  </m:e>
                                  <m:sup>
                                    <m:r>
                                      <m:rPr>
                                        <m:nor/>
                                      </m:rPr>
                                      <a:rPr lang="da-DK" sz="3600" smtClean="0">
                                        <a:solidFill>
                                          <a:schemeClr val="bg1"/>
                                        </a:solidFill>
                                      </a:rPr>
                                      <m:t>solv</m:t>
                                    </m:r>
                                  </m:sup>
                                </m:sSup>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r>
                                  <a:rPr lang="da-DK" sz="3600" i="1">
                                    <a:solidFill>
                                      <a:schemeClr val="bg1"/>
                                    </a:solidFill>
                                    <a:latin typeface="Cambria Math" panose="02040503050406030204" pitchFamily="18" charset="0"/>
                                  </a:rPr>
                                  <m:t>−</m:t>
                                </m:r>
                                <m:r>
                                  <a:rPr lang="en-US" sz="3600" i="1">
                                    <a:solidFill>
                                      <a:schemeClr val="bg1"/>
                                    </a:solidFill>
                                    <a:latin typeface="Cambria Math" panose="02040503050406030204" pitchFamily="18" charset="0"/>
                                  </a:rPr>
                                  <m:t>𝐷</m:t>
                                </m:r>
                              </m:e>
                            </m:d>
                          </m:e>
                        </m:nary>
                        <m:r>
                          <a:rPr lang="da-DK" sz="3600" i="1">
                            <a:solidFill>
                              <a:schemeClr val="bg1"/>
                            </a:solidFill>
                            <a:latin typeface="Cambria Math" panose="02040503050406030204" pitchFamily="18" charset="0"/>
                          </a:rPr>
                          <m:t>=</m:t>
                        </m:r>
                        <m:nary>
                          <m:naryPr>
                            <m:chr m:val="∑"/>
                            <m:supHide m:val="on"/>
                            <m:ctrlPr>
                              <a:rPr lang="en-JP" sz="3600" i="1">
                                <a:solidFill>
                                  <a:schemeClr val="bg1"/>
                                </a:solidFill>
                                <a:latin typeface="Cambria Math" panose="02040503050406030204" pitchFamily="18" charset="0"/>
                              </a:rPr>
                            </m:ctrlPr>
                          </m:naryPr>
                          <m:sub>
                            <m:r>
                              <a:rPr lang="en-US" sz="3600" i="1">
                                <a:solidFill>
                                  <a:schemeClr val="bg1"/>
                                </a:solidFill>
                                <a:latin typeface="Cambria Math" panose="02040503050406030204" pitchFamily="18" charset="0"/>
                              </a:rPr>
                              <m:t>𝜓</m:t>
                            </m:r>
                            <m:r>
                              <a:rPr lang="ja-JP" altLang="en-US" sz="3600">
                                <a:solidFill>
                                  <a:schemeClr val="bg1"/>
                                </a:solidFill>
                                <a:latin typeface="Cambria Math" panose="02040503050406030204" pitchFamily="18" charset="0"/>
                              </a:rPr>
                              <m:t>∈</m:t>
                            </m:r>
                            <m:r>
                              <a:rPr lang="en-US" sz="3600" i="1">
                                <a:solidFill>
                                  <a:schemeClr val="bg1"/>
                                </a:solidFill>
                                <a:latin typeface="Cambria Math" panose="02040503050406030204" pitchFamily="18" charset="0"/>
                              </a:rPr>
                              <m:t>𝐵</m:t>
                            </m:r>
                          </m:sub>
                          <m:sup/>
                          <m:e>
                            <m:r>
                              <a:rPr lang="da-DK" sz="3600" i="1">
                                <a:solidFill>
                                  <a:schemeClr val="bg1"/>
                                </a:solidFill>
                                <a:latin typeface="Cambria Math" panose="02040503050406030204" pitchFamily="18" charset="0"/>
                              </a:rPr>
                              <m:t>ℱ</m:t>
                            </m:r>
                            <m:d>
                              <m:dPr>
                                <m:ctrlPr>
                                  <a:rPr lang="en-JP" sz="3600" i="1">
                                    <a:solidFill>
                                      <a:schemeClr val="bg1"/>
                                    </a:solidFill>
                                    <a:latin typeface="Cambria Math" panose="02040503050406030204" pitchFamily="18" charset="0"/>
                                  </a:rPr>
                                </m:ctrlPr>
                              </m:dPr>
                              <m:e>
                                <m:r>
                                  <a:rPr lang="da-DK" sz="3600" i="1">
                                    <a:solidFill>
                                      <a:schemeClr val="bg1"/>
                                    </a:solidFill>
                                    <a:latin typeface="Cambria Math" panose="02040503050406030204" pitchFamily="18" charset="0"/>
                                  </a:rPr>
                                  <m:t>−</m:t>
                                </m:r>
                                <m:r>
                                  <m:rPr>
                                    <m:sty m:val="p"/>
                                  </m:rPr>
                                  <a:rPr lang="en-US" sz="3600">
                                    <a:solidFill>
                                      <a:schemeClr val="bg1"/>
                                    </a:solidFill>
                                    <a:latin typeface="Cambria Math" panose="02040503050406030204" pitchFamily="18" charset="0"/>
                                  </a:rPr>
                                  <m:t>Δ</m:t>
                                </m:r>
                                <m:sSup>
                                  <m:sSupPr>
                                    <m:ctrlPr>
                                      <a:rPr lang="en-JP" sz="3600" i="1">
                                        <a:solidFill>
                                          <a:schemeClr val="bg1"/>
                                        </a:solidFill>
                                        <a:latin typeface="Cambria Math" panose="02040503050406030204" pitchFamily="18" charset="0"/>
                                      </a:rPr>
                                    </m:ctrlPr>
                                  </m:sSupPr>
                                  <m:e>
                                    <m:r>
                                      <m:rPr>
                                        <m:sty m:val="p"/>
                                      </m:rPr>
                                      <a:rPr lang="en-US" sz="3600">
                                        <a:solidFill>
                                          <a:schemeClr val="bg1"/>
                                        </a:solidFill>
                                        <a:latin typeface="Cambria Math" panose="02040503050406030204" pitchFamily="18" charset="0"/>
                                      </a:rPr>
                                      <m:t>ν</m:t>
                                    </m:r>
                                  </m:e>
                                  <m:sup>
                                    <m:r>
                                      <m:rPr>
                                        <m:nor/>
                                      </m:rPr>
                                      <a:rPr lang="da-DK" sz="3600">
                                        <a:solidFill>
                                          <a:schemeClr val="bg1"/>
                                        </a:solidFill>
                                      </a:rPr>
                                      <m:t>solv</m:t>
                                    </m:r>
                                  </m:sup>
                                </m:sSup>
                                <m:d>
                                  <m:dPr>
                                    <m:ctrlPr>
                                      <a:rPr lang="en-JP" sz="3600" i="1">
                                        <a:solidFill>
                                          <a:schemeClr val="bg1"/>
                                        </a:solidFill>
                                        <a:latin typeface="Cambria Math" panose="02040503050406030204" pitchFamily="18" charset="0"/>
                                      </a:rPr>
                                    </m:ctrlPr>
                                  </m:dPr>
                                  <m:e>
                                    <m:r>
                                      <a:rPr lang="en-US" sz="3600" i="1">
                                        <a:solidFill>
                                          <a:schemeClr val="bg1"/>
                                        </a:solidFill>
                                        <a:latin typeface="Cambria Math" panose="02040503050406030204" pitchFamily="18" charset="0"/>
                                      </a:rPr>
                                      <m:t>𝜓</m:t>
                                    </m:r>
                                  </m:e>
                                </m:d>
                                <m:r>
                                  <a:rPr lang="da-DK" sz="3600" i="1">
                                    <a:solidFill>
                                      <a:schemeClr val="bg1"/>
                                    </a:solidFill>
                                    <a:latin typeface="Cambria Math" panose="02040503050406030204" pitchFamily="18" charset="0"/>
                                  </a:rPr>
                                  <m:t>+</m:t>
                                </m:r>
                                <m:r>
                                  <a:rPr lang="en-US" sz="3600" i="1">
                                    <a:solidFill>
                                      <a:schemeClr val="bg1"/>
                                    </a:solidFill>
                                    <a:latin typeface="Cambria Math" panose="02040503050406030204" pitchFamily="18" charset="0"/>
                                  </a:rPr>
                                  <m:t>𝐷</m:t>
                                </m:r>
                              </m:e>
                            </m:d>
                          </m:e>
                        </m:nary>
                      </m:oMath>
                    </m:oMathPara>
                  </a14:m>
                  <a:endParaRPr lang="en-JP" sz="3600" dirty="0">
                    <a:solidFill>
                      <a:schemeClr val="bg1"/>
                    </a:solidFill>
                  </a:endParaRPr>
                </a:p>
              </p:txBody>
            </p:sp>
          </mc:Choice>
          <mc:Fallback xmlns="">
            <p:sp>
              <p:nvSpPr>
                <p:cNvPr id="91" name="TextBox 90">
                  <a:extLst>
                    <a:ext uri="{FF2B5EF4-FFF2-40B4-BE49-F238E27FC236}">
                      <a16:creationId xmlns:a16="http://schemas.microsoft.com/office/drawing/2014/main" id="{53E588F0-6E8F-9642-922C-5AE82F5D1CB5}"/>
                    </a:ext>
                  </a:extLst>
                </p:cNvPr>
                <p:cNvSpPr txBox="1">
                  <a:spLocks noRot="1" noChangeAspect="1" noMove="1" noResize="1" noEditPoints="1" noAdjustHandles="1" noChangeArrowheads="1" noChangeShapeType="1" noTextEdit="1"/>
                </p:cNvSpPr>
                <p:nvPr/>
              </p:nvSpPr>
              <p:spPr>
                <a:xfrm>
                  <a:off x="7308553" y="28938670"/>
                  <a:ext cx="8351484" cy="2916568"/>
                </a:xfrm>
                <a:prstGeom prst="rect">
                  <a:avLst/>
                </a:prstGeom>
                <a:blipFill>
                  <a:blip r:embed="rId20"/>
                  <a:stretch>
                    <a:fillRect l="-2124" t="-67391" b="-90870"/>
                  </a:stretch>
                </a:blipFill>
              </p:spPr>
              <p:txBody>
                <a:bodyPr/>
                <a:lstStyle/>
                <a:p>
                  <a:r>
                    <a:rPr lang="en-JP">
                      <a:noFill/>
                    </a:rPr>
                    <a:t> </a:t>
                  </a:r>
                </a:p>
              </p:txBody>
            </p:sp>
          </mc:Fallback>
        </mc:AlternateContent>
        <p:pic>
          <p:nvPicPr>
            <p:cNvPr id="2052" name="Picture 4" descr="New icons for free download | Freepik">
              <a:extLst>
                <a:ext uri="{FF2B5EF4-FFF2-40B4-BE49-F238E27FC236}">
                  <a16:creationId xmlns:a16="http://schemas.microsoft.com/office/drawing/2014/main" id="{9B6AA1C6-755B-62CA-CABC-8EB95BE7099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900569" y="16017494"/>
              <a:ext cx="1128518" cy="11285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4" name="Group 123">
            <a:extLst>
              <a:ext uri="{FF2B5EF4-FFF2-40B4-BE49-F238E27FC236}">
                <a16:creationId xmlns:a16="http://schemas.microsoft.com/office/drawing/2014/main" id="{40B6881A-0505-E8A5-41A9-3D76BA726137}"/>
              </a:ext>
            </a:extLst>
          </p:cNvPr>
          <p:cNvGrpSpPr>
            <a:grpSpLocks noChangeAspect="1"/>
          </p:cNvGrpSpPr>
          <p:nvPr/>
        </p:nvGrpSpPr>
        <p:grpSpPr>
          <a:xfrm>
            <a:off x="16068317" y="13030028"/>
            <a:ext cx="935064" cy="675562"/>
            <a:chOff x="18449999" y="23254111"/>
            <a:chExt cx="2610347" cy="1885914"/>
          </a:xfrm>
        </p:grpSpPr>
        <p:sp>
          <p:nvSpPr>
            <p:cNvPr id="1044" name="Rectangle 1043">
              <a:extLst>
                <a:ext uri="{FF2B5EF4-FFF2-40B4-BE49-F238E27FC236}">
                  <a16:creationId xmlns:a16="http://schemas.microsoft.com/office/drawing/2014/main" id="{77B7234C-0642-8AEC-26B4-FDBBA8EC49D6}"/>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45" name="Rectangle 1044">
              <a:extLst>
                <a:ext uri="{FF2B5EF4-FFF2-40B4-BE49-F238E27FC236}">
                  <a16:creationId xmlns:a16="http://schemas.microsoft.com/office/drawing/2014/main" id="{FFE895C7-C879-C5AB-0061-BD955EAAF2A7}"/>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46" name="Oval 1045">
              <a:extLst>
                <a:ext uri="{FF2B5EF4-FFF2-40B4-BE49-F238E27FC236}">
                  <a16:creationId xmlns:a16="http://schemas.microsoft.com/office/drawing/2014/main" id="{8F1260E5-A116-BC35-5A26-A2412B91A6CE}"/>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47" name="Oval 1046">
              <a:extLst>
                <a:ext uri="{FF2B5EF4-FFF2-40B4-BE49-F238E27FC236}">
                  <a16:creationId xmlns:a16="http://schemas.microsoft.com/office/drawing/2014/main" id="{E7F58476-76B2-F120-A8B7-30502E204A07}"/>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48" name="Oval 1047">
              <a:extLst>
                <a:ext uri="{FF2B5EF4-FFF2-40B4-BE49-F238E27FC236}">
                  <a16:creationId xmlns:a16="http://schemas.microsoft.com/office/drawing/2014/main" id="{687DC4A3-2BA5-FC6C-2938-EDAB8FDEC709}"/>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21D31C3A-B4A2-9E7E-630A-79AC67AE565A}"/>
                  </a:ext>
                </a:extLst>
              </p:cNvPr>
              <p:cNvSpPr txBox="1"/>
              <p:nvPr/>
            </p:nvSpPr>
            <p:spPr>
              <a:xfrm>
                <a:off x="17246643" y="12982315"/>
                <a:ext cx="12547841" cy="1323439"/>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Convergence of the ”Solute-only BAR” Method and Establishing an Upper and Lower Limit of </a:t>
                </a:r>
                <a14:m>
                  <m:oMath xmlns:m="http://schemas.openxmlformats.org/officeDocument/2006/math">
                    <m:r>
                      <a:rPr lang="da-DK" sz="4000" b="1"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𝚫</m:t>
                    </m:r>
                    <m:r>
                      <a:rPr lang="da-DK" sz="4000" b="1"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𝑮</m:t>
                    </m:r>
                  </m:oMath>
                </a14:m>
                <a:endParaRPr lang="en-JP" sz="4000" b="1"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xmlns="">
          <p:sp>
            <p:nvSpPr>
              <p:cNvPr id="125" name="TextBox 124">
                <a:extLst>
                  <a:ext uri="{FF2B5EF4-FFF2-40B4-BE49-F238E27FC236}">
                    <a16:creationId xmlns:a16="http://schemas.microsoft.com/office/drawing/2014/main" id="{21D31C3A-B4A2-9E7E-630A-79AC67AE565A}"/>
                  </a:ext>
                </a:extLst>
              </p:cNvPr>
              <p:cNvSpPr txBox="1">
                <a:spLocks noRot="1" noChangeAspect="1" noMove="1" noResize="1" noEditPoints="1" noAdjustHandles="1" noChangeArrowheads="1" noChangeShapeType="1" noTextEdit="1"/>
              </p:cNvSpPr>
              <p:nvPr/>
            </p:nvSpPr>
            <p:spPr>
              <a:xfrm>
                <a:off x="17246643" y="12982315"/>
                <a:ext cx="12547841" cy="1323439"/>
              </a:xfrm>
              <a:prstGeom prst="rect">
                <a:avLst/>
              </a:prstGeom>
              <a:blipFill>
                <a:blip r:embed="rId22"/>
                <a:stretch>
                  <a:fillRect l="-1616" t="-8571" r="-1717" b="-2000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8F50D9A-0585-DA3C-E183-052E89875AC5}"/>
                  </a:ext>
                </a:extLst>
              </p:cNvPr>
              <p:cNvSpPr txBox="1"/>
              <p:nvPr/>
            </p:nvSpPr>
            <p:spPr>
              <a:xfrm>
                <a:off x="16552990" y="23854921"/>
                <a:ext cx="12171339" cy="2953629"/>
              </a:xfrm>
              <a:prstGeom prst="rect">
                <a:avLst/>
              </a:prstGeom>
              <a:noFill/>
            </p:spPr>
            <p:txBody>
              <a:bodyPr wrap="square" rtlCol="0">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r>
                        <m:rPr>
                          <m:sty m:val="p"/>
                        </m:rPr>
                        <a:rPr lang="da-DK" sz="360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m:rPr>
                          <m:aln/>
                        </m:rP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en-US" sz="360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e>
                      </m:nary>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num>
                            <m:den>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den>
                          </m:f>
                        </m:e>
                      </m:func>
                      <m:r>
                        <m:rPr>
                          <m:nor/>
                        </m:rPr>
                        <a:rPr lang="en-US" sz="3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𝜓</m:t>
                      </m:r>
                    </m:oMath>
                    <m:oMath xmlns:m="http://schemas.openxmlformats.org/officeDocument/2006/math">
                      <m:r>
                        <m:rPr>
                          <m:aln/>
                        </m:rP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𝜈</m:t>
                              </m:r>
                            </m:e>
                            <m:sup>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e>
                      </m:nary>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num>
                            <m:den>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den>
                          </m:f>
                        </m:e>
                      </m:func>
                      <m:r>
                        <m:rPr>
                          <m:nor/>
                        </m:rPr>
                        <a:rPr lang="en-US" sz="3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𝜓</m:t>
                      </m:r>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xmlns="">
          <p:sp>
            <p:nvSpPr>
              <p:cNvPr id="1049" name="TextBox 1048">
                <a:extLst>
                  <a:ext uri="{FF2B5EF4-FFF2-40B4-BE49-F238E27FC236}">
                    <a16:creationId xmlns:a16="http://schemas.microsoft.com/office/drawing/2014/main" id="{F8F50D9A-0585-DA3C-E183-052E89875AC5}"/>
                  </a:ext>
                </a:extLst>
              </p:cNvPr>
              <p:cNvSpPr txBox="1">
                <a:spLocks noRot="1" noChangeAspect="1" noMove="1" noResize="1" noEditPoints="1" noAdjustHandles="1" noChangeArrowheads="1" noChangeShapeType="1" noTextEdit="1"/>
              </p:cNvSpPr>
              <p:nvPr/>
            </p:nvSpPr>
            <p:spPr>
              <a:xfrm>
                <a:off x="16552990" y="23854921"/>
                <a:ext cx="12171339" cy="2953629"/>
              </a:xfrm>
              <a:prstGeom prst="rect">
                <a:avLst/>
              </a:prstGeom>
              <a:blipFill>
                <a:blip r:embed="rId23"/>
                <a:stretch>
                  <a:fillRect t="-70085" b="-106838"/>
                </a:stretch>
              </a:blipFill>
            </p:spPr>
            <p:txBody>
              <a:bodyPr/>
              <a:lstStyle/>
              <a:p>
                <a:r>
                  <a:rPr lang="en-JP">
                    <a:noFill/>
                  </a:rPr>
                  <a:t> </a:t>
                </a:r>
              </a:p>
            </p:txBody>
          </p:sp>
        </mc:Fallback>
      </mc:AlternateContent>
      <p:cxnSp>
        <p:nvCxnSpPr>
          <p:cNvPr id="1051" name="Curved Connector 1050">
            <a:extLst>
              <a:ext uri="{FF2B5EF4-FFF2-40B4-BE49-F238E27FC236}">
                <a16:creationId xmlns:a16="http://schemas.microsoft.com/office/drawing/2014/main" id="{1A71706C-CA5D-02C3-6A25-0A010185BAA4}"/>
              </a:ext>
            </a:extLst>
          </p:cNvPr>
          <p:cNvCxnSpPr>
            <a:cxnSpLocks/>
          </p:cNvCxnSpPr>
          <p:nvPr/>
        </p:nvCxnSpPr>
        <p:spPr>
          <a:xfrm>
            <a:off x="14713274" y="23167535"/>
            <a:ext cx="2404840" cy="1531593"/>
          </a:xfrm>
          <a:prstGeom prst="curvedConnector3">
            <a:avLst>
              <a:gd name="adj1" fmla="val 50000"/>
            </a:avLst>
          </a:prstGeom>
          <a:ln w="127000">
            <a:solidFill>
              <a:srgbClr val="EF835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1055" name="Down Arrow 1054">
            <a:extLst>
              <a:ext uri="{FF2B5EF4-FFF2-40B4-BE49-F238E27FC236}">
                <a16:creationId xmlns:a16="http://schemas.microsoft.com/office/drawing/2014/main" id="{9FA3C3FB-99B7-22A8-C2A5-563C29844D63}"/>
              </a:ext>
            </a:extLst>
          </p:cNvPr>
          <p:cNvSpPr/>
          <p:nvPr/>
        </p:nvSpPr>
        <p:spPr>
          <a:xfrm>
            <a:off x="22102567" y="26916041"/>
            <a:ext cx="1671012" cy="2055024"/>
          </a:xfrm>
          <a:prstGeom prst="downArrow">
            <a:avLst/>
          </a:prstGeom>
          <a:solidFill>
            <a:srgbClr val="EF8353"/>
          </a:solidFill>
          <a:ln>
            <a:solidFill>
              <a:srgbClr val="272B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3600" dirty="0"/>
          </a:p>
        </p:txBody>
      </p:sp>
      <mc:AlternateContent xmlns:mc="http://schemas.openxmlformats.org/markup-compatibility/2006" xmlns:a14="http://schemas.microsoft.com/office/drawing/2010/main">
        <mc:Choice Requires="a14">
          <p:sp>
            <p:nvSpPr>
              <p:cNvPr id="1057" name="TextBox 1056">
                <a:extLst>
                  <a:ext uri="{FF2B5EF4-FFF2-40B4-BE49-F238E27FC236}">
                    <a16:creationId xmlns:a16="http://schemas.microsoft.com/office/drawing/2014/main" id="{6475E9C1-DE19-DFEE-4448-CC5445786FB2}"/>
                  </a:ext>
                </a:extLst>
              </p:cNvPr>
              <p:cNvSpPr txBox="1"/>
              <p:nvPr/>
            </p:nvSpPr>
            <p:spPr>
              <a:xfrm>
                <a:off x="17798091" y="28790050"/>
                <a:ext cx="10279965" cy="1497589"/>
              </a:xfrm>
              <a:prstGeom prst="rect">
                <a:avLst/>
              </a:prstGeom>
              <a:noFill/>
            </p:spPr>
            <p:txBody>
              <a:bodyPr wrap="square" rtlCol="0">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nary>
                        <m:naryPr>
                          <m:subHide m:val="on"/>
                          <m:supHide m:val="on"/>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xmlns="">
          <p:sp>
            <p:nvSpPr>
              <p:cNvPr id="1057" name="TextBox 1056">
                <a:extLst>
                  <a:ext uri="{FF2B5EF4-FFF2-40B4-BE49-F238E27FC236}">
                    <a16:creationId xmlns:a16="http://schemas.microsoft.com/office/drawing/2014/main" id="{6475E9C1-DE19-DFEE-4448-CC5445786FB2}"/>
                  </a:ext>
                </a:extLst>
              </p:cNvPr>
              <p:cNvSpPr txBox="1">
                <a:spLocks noRot="1" noChangeAspect="1" noMove="1" noResize="1" noEditPoints="1" noAdjustHandles="1" noChangeArrowheads="1" noChangeShapeType="1" noTextEdit="1"/>
              </p:cNvSpPr>
              <p:nvPr/>
            </p:nvSpPr>
            <p:spPr>
              <a:xfrm>
                <a:off x="17798091" y="28790050"/>
                <a:ext cx="10279965" cy="1497589"/>
              </a:xfrm>
              <a:prstGeom prst="rect">
                <a:avLst/>
              </a:prstGeom>
              <a:blipFill>
                <a:blip r:embed="rId24"/>
                <a:stretch>
                  <a:fillRect l="-17901" t="-144068" r="-988" b="-213559"/>
                </a:stretch>
              </a:blipFill>
            </p:spPr>
            <p:txBody>
              <a:bodyPr/>
              <a:lstStyle/>
              <a:p>
                <a:r>
                  <a:rPr lang="en-JP">
                    <a:noFill/>
                  </a:rPr>
                  <a:t> </a:t>
                </a:r>
              </a:p>
            </p:txBody>
          </p:sp>
        </mc:Fallback>
      </mc:AlternateContent>
      <p:sp>
        <p:nvSpPr>
          <p:cNvPr id="1058" name="TextBox 1057">
            <a:extLst>
              <a:ext uri="{FF2B5EF4-FFF2-40B4-BE49-F238E27FC236}">
                <a16:creationId xmlns:a16="http://schemas.microsoft.com/office/drawing/2014/main" id="{7CA8D05C-01C6-50F2-4CC0-CC82AA9EE131}"/>
              </a:ext>
            </a:extLst>
          </p:cNvPr>
          <p:cNvSpPr txBox="1"/>
          <p:nvPr/>
        </p:nvSpPr>
        <p:spPr>
          <a:xfrm>
            <a:off x="18680937" y="27270277"/>
            <a:ext cx="8514272" cy="646331"/>
          </a:xfrm>
          <a:prstGeom prst="rect">
            <a:avLst/>
          </a:prstGeom>
          <a:solidFill>
            <a:srgbClr val="445369">
              <a:alpha val="50196"/>
            </a:srgbClr>
          </a:solidFill>
        </p:spPr>
        <p:txBody>
          <a:bodyPr wrap="square" rtlCol="0">
            <a:spAutoFit/>
          </a:bodyPr>
          <a:lstStyle/>
          <a:p>
            <a:pPr algn="ctr"/>
            <a:r>
              <a:rPr lang="en-JP" sz="3600" dirty="0">
                <a:solidFill>
                  <a:schemeClr val="bg1"/>
                </a:solidFill>
                <a:latin typeface="Avenir Book" panose="02000503020000020003" pitchFamily="2" charset="0"/>
              </a:rPr>
              <a:t>Establish exact lower and upper bounds</a:t>
            </a:r>
            <a:endParaRPr lang="en-JP" sz="3600" kern="100" dirty="0">
              <a:effectLst/>
              <a:latin typeface="Avenir Book" panose="02000503020000020003" pitchFamily="2" charset="0"/>
              <a:ea typeface="Yu Mincho" panose="02020400000000000000" pitchFamily="18" charset="-128"/>
              <a:cs typeface="Times New Roman" panose="02020603050405020304" pitchFamily="18" charset="0"/>
            </a:endParaRPr>
          </a:p>
        </p:txBody>
      </p:sp>
      <p:pic>
        <p:nvPicPr>
          <p:cNvPr id="1060" name="Picture 1059">
            <a:extLst>
              <a:ext uri="{FF2B5EF4-FFF2-40B4-BE49-F238E27FC236}">
                <a16:creationId xmlns:a16="http://schemas.microsoft.com/office/drawing/2014/main" id="{DA4126A8-7C2A-7FD2-47E8-994F33F892D1}"/>
              </a:ext>
            </a:extLst>
          </p:cNvPr>
          <p:cNvPicPr>
            <a:picLocks noChangeAspect="1"/>
          </p:cNvPicPr>
          <p:nvPr/>
        </p:nvPicPr>
        <p:blipFill>
          <a:blip r:embed="rId25"/>
          <a:srcRect/>
          <a:stretch/>
        </p:blipFill>
        <p:spPr>
          <a:xfrm>
            <a:off x="620433" y="32479932"/>
            <a:ext cx="13839978" cy="10046278"/>
          </a:xfrm>
          <a:prstGeom prst="rect">
            <a:avLst/>
          </a:prstGeom>
        </p:spPr>
      </p:pic>
      <p:pic>
        <p:nvPicPr>
          <p:cNvPr id="1062" name="Picture 1061">
            <a:extLst>
              <a:ext uri="{FF2B5EF4-FFF2-40B4-BE49-F238E27FC236}">
                <a16:creationId xmlns:a16="http://schemas.microsoft.com/office/drawing/2014/main" id="{F72A9627-9EE8-1148-3E5E-F621C22719C4}"/>
              </a:ext>
            </a:extLst>
          </p:cNvPr>
          <p:cNvPicPr>
            <a:picLocks noChangeAspect="1"/>
          </p:cNvPicPr>
          <p:nvPr/>
        </p:nvPicPr>
        <p:blipFill>
          <a:blip r:embed="rId26"/>
          <a:srcRect/>
          <a:stretch/>
        </p:blipFill>
        <p:spPr>
          <a:xfrm>
            <a:off x="15567034" y="31902538"/>
            <a:ext cx="14344406" cy="9404435"/>
          </a:xfrm>
          <a:prstGeom prst="rect">
            <a:avLst/>
          </a:prstGeom>
        </p:spPr>
      </p:pic>
      <p:sp>
        <p:nvSpPr>
          <p:cNvPr id="1063" name="TextBox 1062">
            <a:extLst>
              <a:ext uri="{FF2B5EF4-FFF2-40B4-BE49-F238E27FC236}">
                <a16:creationId xmlns:a16="http://schemas.microsoft.com/office/drawing/2014/main" id="{925ADF99-9E49-6B7D-4F7D-D1CE6A67EE8A}"/>
              </a:ext>
            </a:extLst>
          </p:cNvPr>
          <p:cNvSpPr txBox="1"/>
          <p:nvPr/>
        </p:nvSpPr>
        <p:spPr>
          <a:xfrm>
            <a:off x="1666827" y="30943388"/>
            <a:ext cx="12719461" cy="1323439"/>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PEG Conformational Ensemble is Invariant with Urea, but Structure is Collapsed with the Addition of NaCl</a:t>
            </a:r>
          </a:p>
        </p:txBody>
      </p:sp>
      <p:grpSp>
        <p:nvGrpSpPr>
          <p:cNvPr id="1064" name="Group 1063">
            <a:extLst>
              <a:ext uri="{FF2B5EF4-FFF2-40B4-BE49-F238E27FC236}">
                <a16:creationId xmlns:a16="http://schemas.microsoft.com/office/drawing/2014/main" id="{4B06F3C7-77B3-FD29-CD47-53C373683B7B}"/>
              </a:ext>
            </a:extLst>
          </p:cNvPr>
          <p:cNvGrpSpPr>
            <a:grpSpLocks noChangeAspect="1"/>
          </p:cNvGrpSpPr>
          <p:nvPr/>
        </p:nvGrpSpPr>
        <p:grpSpPr>
          <a:xfrm>
            <a:off x="482442" y="31133102"/>
            <a:ext cx="935064" cy="675562"/>
            <a:chOff x="18449999" y="23254111"/>
            <a:chExt cx="2610347" cy="1885914"/>
          </a:xfrm>
        </p:grpSpPr>
        <p:sp>
          <p:nvSpPr>
            <p:cNvPr id="1065" name="Rectangle 1064">
              <a:extLst>
                <a:ext uri="{FF2B5EF4-FFF2-40B4-BE49-F238E27FC236}">
                  <a16:creationId xmlns:a16="http://schemas.microsoft.com/office/drawing/2014/main" id="{E812240E-2373-8D58-C27C-6C84229D6249}"/>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66" name="Rectangle 1065">
              <a:extLst>
                <a:ext uri="{FF2B5EF4-FFF2-40B4-BE49-F238E27FC236}">
                  <a16:creationId xmlns:a16="http://schemas.microsoft.com/office/drawing/2014/main" id="{A30B02B5-556D-F124-CA98-2D06C42EA699}"/>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67" name="Oval 1066">
              <a:extLst>
                <a:ext uri="{FF2B5EF4-FFF2-40B4-BE49-F238E27FC236}">
                  <a16:creationId xmlns:a16="http://schemas.microsoft.com/office/drawing/2014/main" id="{F129A7DB-DE60-F222-29F5-7D61520B2138}"/>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68" name="Oval 1067">
              <a:extLst>
                <a:ext uri="{FF2B5EF4-FFF2-40B4-BE49-F238E27FC236}">
                  <a16:creationId xmlns:a16="http://schemas.microsoft.com/office/drawing/2014/main" id="{1D50E3F1-5105-ED9B-CBEF-4B1EE692E5A8}"/>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69" name="Oval 1068">
              <a:extLst>
                <a:ext uri="{FF2B5EF4-FFF2-40B4-BE49-F238E27FC236}">
                  <a16:creationId xmlns:a16="http://schemas.microsoft.com/office/drawing/2014/main" id="{5D73D5F9-9AA8-4FD8-FFC7-FE497DE14D45}"/>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5B9794-84A0-2061-B8D1-89DCD10B18AC}"/>
                  </a:ext>
                </a:extLst>
              </p:cNvPr>
              <p:cNvSpPr txBox="1"/>
              <p:nvPr/>
            </p:nvSpPr>
            <p:spPr>
              <a:xfrm>
                <a:off x="8202266" y="35362101"/>
                <a:ext cx="4948119" cy="1617109"/>
              </a:xfrm>
              <a:prstGeom prst="rect">
                <a:avLst/>
              </a:prstGeom>
              <a:noFill/>
            </p:spPr>
            <p:txBody>
              <a:bodyPr wrap="square" rtlCol="0">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water</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urea</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water</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a:rPr lang="ja-JP"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NaCl</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CA5B9794-84A0-2061-B8D1-89DCD10B18AC}"/>
                  </a:ext>
                </a:extLst>
              </p:cNvPr>
              <p:cNvSpPr txBox="1">
                <a:spLocks noRot="1" noChangeAspect="1" noMove="1" noResize="1" noEditPoints="1" noAdjustHandles="1" noChangeArrowheads="1" noChangeShapeType="1" noTextEdit="1"/>
              </p:cNvSpPr>
              <p:nvPr/>
            </p:nvSpPr>
            <p:spPr>
              <a:xfrm>
                <a:off x="8202266" y="35362101"/>
                <a:ext cx="4948119" cy="1617109"/>
              </a:xfrm>
              <a:prstGeom prst="rect">
                <a:avLst/>
              </a:prstGeom>
              <a:blipFill>
                <a:blip r:embed="rId27"/>
                <a:stretch>
                  <a:fillRect l="-513"/>
                </a:stretch>
              </a:blipFill>
            </p:spPr>
            <p:txBody>
              <a:bodyPr/>
              <a:lstStyle/>
              <a:p>
                <a:r>
                  <a:rPr lang="en-JP">
                    <a:noFill/>
                  </a:rPr>
                  <a:t> </a:t>
                </a:r>
              </a:p>
            </p:txBody>
          </p:sp>
        </mc:Fallback>
      </mc:AlternateContent>
      <p:sp>
        <p:nvSpPr>
          <p:cNvPr id="8" name="TextBox 7">
            <a:extLst>
              <a:ext uri="{FF2B5EF4-FFF2-40B4-BE49-F238E27FC236}">
                <a16:creationId xmlns:a16="http://schemas.microsoft.com/office/drawing/2014/main" id="{DEBC5C59-97FA-3572-489D-924D0B8E16E2}"/>
              </a:ext>
            </a:extLst>
          </p:cNvPr>
          <p:cNvSpPr txBox="1"/>
          <p:nvPr/>
        </p:nvSpPr>
        <p:spPr>
          <a:xfrm>
            <a:off x="17223933" y="30578663"/>
            <a:ext cx="12568837" cy="1938992"/>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Relative Entropy is the Statistical  Thermodynamic Origin of the Inequality of the Lower and Upper Limits</a:t>
            </a:r>
          </a:p>
        </p:txBody>
      </p:sp>
      <p:grpSp>
        <p:nvGrpSpPr>
          <p:cNvPr id="9" name="Group 8">
            <a:extLst>
              <a:ext uri="{FF2B5EF4-FFF2-40B4-BE49-F238E27FC236}">
                <a16:creationId xmlns:a16="http://schemas.microsoft.com/office/drawing/2014/main" id="{5BE90958-7D8E-60B6-A3D3-A152BF76B717}"/>
              </a:ext>
            </a:extLst>
          </p:cNvPr>
          <p:cNvGrpSpPr>
            <a:grpSpLocks noChangeAspect="1"/>
          </p:cNvGrpSpPr>
          <p:nvPr/>
        </p:nvGrpSpPr>
        <p:grpSpPr>
          <a:xfrm>
            <a:off x="16062257" y="30768377"/>
            <a:ext cx="935064" cy="675562"/>
            <a:chOff x="18449999" y="23254111"/>
            <a:chExt cx="2610347" cy="1885914"/>
          </a:xfrm>
        </p:grpSpPr>
        <p:sp>
          <p:nvSpPr>
            <p:cNvPr id="10" name="Rectangle 9">
              <a:extLst>
                <a:ext uri="{FF2B5EF4-FFF2-40B4-BE49-F238E27FC236}">
                  <a16:creationId xmlns:a16="http://schemas.microsoft.com/office/drawing/2014/main" id="{076D9DAF-4127-CAD4-F58E-3F96D9236A1F}"/>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Rectangle 14">
              <a:extLst>
                <a:ext uri="{FF2B5EF4-FFF2-40B4-BE49-F238E27FC236}">
                  <a16:creationId xmlns:a16="http://schemas.microsoft.com/office/drawing/2014/main" id="{B2913739-2F5F-9608-0CFC-AEF914D9EBC9}"/>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Oval 16">
              <a:extLst>
                <a:ext uri="{FF2B5EF4-FFF2-40B4-BE49-F238E27FC236}">
                  <a16:creationId xmlns:a16="http://schemas.microsoft.com/office/drawing/2014/main" id="{0498E144-417D-31AE-14C5-D5215CCECC25}"/>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8" name="Oval 17">
              <a:extLst>
                <a:ext uri="{FF2B5EF4-FFF2-40B4-BE49-F238E27FC236}">
                  <a16:creationId xmlns:a16="http://schemas.microsoft.com/office/drawing/2014/main" id="{7E863A38-899A-0F44-F8A9-5EF33DE4FB5E}"/>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1" name="Oval 20">
              <a:extLst>
                <a:ext uri="{FF2B5EF4-FFF2-40B4-BE49-F238E27FC236}">
                  <a16:creationId xmlns:a16="http://schemas.microsoft.com/office/drawing/2014/main" id="{29F564A8-4498-49E0-BEBC-41B21F7242D3}"/>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380C241-D789-8BA4-9C5A-4019F96B28BA}"/>
                  </a:ext>
                </a:extLst>
              </p:cNvPr>
              <p:cNvSpPr txBox="1"/>
              <p:nvPr/>
            </p:nvSpPr>
            <p:spPr>
              <a:xfrm>
                <a:off x="13133830" y="41306973"/>
                <a:ext cx="16777610"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JP" sz="2600"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𝐺</m:t>
                          </m:r>
                        </m:e>
                        <m:sub>
                          <m:r>
                            <m:rPr>
                              <m:nor/>
                            </m:rPr>
                            <a:rPr lang="en-JP"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upper</m:t>
                          </m:r>
                        </m:sub>
                      </m:sSub>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𝛽</m:t>
                          </m:r>
                        </m:e>
                        <m:sup>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e>
                      </m:nary>
                      <m:func>
                        <m:func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da-DK" sz="2600" i="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num>
                            <m:den>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den>
                          </m:f>
                        </m:e>
                      </m:func>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d</m:t>
                      </m:r>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r>
                        <m:rPr>
                          <m:sty m:val="p"/>
                        </m:rPr>
                        <a:rPr lang="en-JP"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r>
                        <a:rPr lang="en-JP" sz="2600" i="1"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𝐺</m:t>
                      </m:r>
                      <m:r>
                        <a:rPr lang="en-US" sz="2600" b="0" i="0"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r>
                        <m:rPr>
                          <m:sty m:val="p"/>
                        </m:rPr>
                        <a:rPr lang="en-JP"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𝐺</m:t>
                          </m:r>
                        </m:e>
                        <m:sub>
                          <m:r>
                            <m:rPr>
                              <m:nor/>
                            </m:rPr>
                            <a:rPr lang="en-US" sz="2600" b="0" i="0"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lower</m:t>
                          </m:r>
                        </m:sub>
                      </m:sSub>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𝛽</m:t>
                          </m:r>
                        </m:e>
                        <m:sup>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e>
                      </m:nary>
                      <m:func>
                        <m:func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da-DK" sz="2600" i="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num>
                            <m:den>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den>
                          </m:f>
                        </m:e>
                      </m:func>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d</m:t>
                      </m:r>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oMath>
                  </m:oMathPara>
                </a14:m>
                <a:endParaRPr lang="en-JP" sz="2600" kern="100" dirty="0">
                  <a:solidFill>
                    <a:schemeClr val="bg1"/>
                  </a:solidFill>
                  <a:latin typeface="Aptos" panose="020B0004020202020204" pitchFamily="34" charset="0"/>
                  <a:ea typeface="Yu Mincho" panose="02020400000000000000" pitchFamily="18" charset="-128"/>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9380C241-D789-8BA4-9C5A-4019F96B28BA}"/>
                  </a:ext>
                </a:extLst>
              </p:cNvPr>
              <p:cNvSpPr txBox="1">
                <a:spLocks noRot="1" noChangeAspect="1" noMove="1" noResize="1" noEditPoints="1" noAdjustHandles="1" noChangeArrowheads="1" noChangeShapeType="1" noTextEdit="1"/>
              </p:cNvSpPr>
              <p:nvPr/>
            </p:nvSpPr>
            <p:spPr>
              <a:xfrm>
                <a:off x="13133830" y="41306973"/>
                <a:ext cx="16777610" cy="1222964"/>
              </a:xfrm>
              <a:prstGeom prst="rect">
                <a:avLst/>
              </a:prstGeom>
              <a:blipFill>
                <a:blip r:embed="rId28"/>
                <a:stretch>
                  <a:fillRect t="-117526" b="-188660"/>
                </a:stretch>
              </a:blipFill>
            </p:spPr>
            <p:txBody>
              <a:bodyPr/>
              <a:lstStyle/>
              <a:p>
                <a:r>
                  <a:rPr lang="en-JP">
                    <a:noFill/>
                  </a:rPr>
                  <a:t> </a:t>
                </a:r>
              </a:p>
            </p:txBody>
          </p:sp>
        </mc:Fallback>
      </mc:AlternateContent>
      <p:pic>
        <p:nvPicPr>
          <p:cNvPr id="33" name="Picture 32" descr="A qr code with orange dots&#10;&#10;Description automatically generated">
            <a:extLst>
              <a:ext uri="{FF2B5EF4-FFF2-40B4-BE49-F238E27FC236}">
                <a16:creationId xmlns:a16="http://schemas.microsoft.com/office/drawing/2014/main" id="{CEDE013C-8227-B82A-071C-ACF501537461}"/>
              </a:ext>
            </a:extLst>
          </p:cNvPr>
          <p:cNvPicPr>
            <a:picLocks noChangeAspect="1"/>
          </p:cNvPicPr>
          <p:nvPr/>
        </p:nvPicPr>
        <p:blipFill>
          <a:blip r:embed="rId29"/>
          <a:stretch>
            <a:fillRect/>
          </a:stretch>
        </p:blipFill>
        <p:spPr>
          <a:xfrm>
            <a:off x="679914" y="2703728"/>
            <a:ext cx="2523600" cy="2523600"/>
          </a:xfrm>
          <a:prstGeom prst="rect">
            <a:avLst/>
          </a:prstGeom>
        </p:spPr>
      </p:pic>
      <p:sp>
        <p:nvSpPr>
          <p:cNvPr id="34" name="TextBox 33">
            <a:extLst>
              <a:ext uri="{FF2B5EF4-FFF2-40B4-BE49-F238E27FC236}">
                <a16:creationId xmlns:a16="http://schemas.microsoft.com/office/drawing/2014/main" id="{10A5AF37-9662-11D7-D1FB-6EDDEE34741E}"/>
              </a:ext>
            </a:extLst>
          </p:cNvPr>
          <p:cNvSpPr txBox="1"/>
          <p:nvPr/>
        </p:nvSpPr>
        <p:spPr>
          <a:xfrm>
            <a:off x="365473" y="2630226"/>
            <a:ext cx="329109" cy="2677656"/>
          </a:xfrm>
          <a:prstGeom prst="rect">
            <a:avLst/>
          </a:prstGeom>
          <a:noFill/>
        </p:spPr>
        <p:txBody>
          <a:bodyPr wrap="square" rtlCol="0">
            <a:spAutoFit/>
          </a:bodyPr>
          <a:lstStyle/>
          <a:p>
            <a:pPr algn="just"/>
            <a:r>
              <a:rPr lang="en-US" sz="2400" b="1" dirty="0">
                <a:solidFill>
                  <a:schemeClr val="bg1"/>
                </a:solidFill>
                <a:latin typeface="Avenir Book" panose="02000503020000020003" pitchFamily="2" charset="0"/>
              </a:rPr>
              <a:t>contact</a:t>
            </a:r>
            <a:endParaRPr lang="en-US" sz="2400" i="1" dirty="0">
              <a:solidFill>
                <a:schemeClr val="bg1"/>
              </a:solidFill>
              <a:latin typeface="Avenir Book" panose="02000503020000020003" pitchFamily="2" charset="0"/>
            </a:endParaRPr>
          </a:p>
        </p:txBody>
      </p:sp>
    </p:spTree>
    <p:extLst>
      <p:ext uri="{BB962C8B-B14F-4D97-AF65-F5344CB8AC3E}">
        <p14:creationId xmlns:p14="http://schemas.microsoft.com/office/powerpoint/2010/main" val="30379007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25210</TotalTime>
  <Words>471</Words>
  <Application>Microsoft Macintosh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Yu Mincho</vt:lpstr>
      <vt:lpstr>Aptos</vt:lpstr>
      <vt:lpstr>Arial</vt:lpstr>
      <vt:lpstr>Avenir</vt:lpstr>
      <vt:lpstr>Avenir Book</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Stefan Hervø Hansen</cp:lastModifiedBy>
  <cp:revision>104</cp:revision>
  <cp:lastPrinted>2024-07-03T03:59:31Z</cp:lastPrinted>
  <dcterms:created xsi:type="dcterms:W3CDTF">2023-06-08T09:16:07Z</dcterms:created>
  <dcterms:modified xsi:type="dcterms:W3CDTF">2024-07-05T05:40:20Z</dcterms:modified>
</cp:coreProperties>
</file>