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4" r:id="rId6"/>
    <p:sldId id="259" r:id="rId7"/>
    <p:sldId id="262" r:id="rId8"/>
    <p:sldId id="265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4"/>
  </p:normalViewPr>
  <p:slideViewPr>
    <p:cSldViewPr snapToGrid="0" snapToObjects="1">
      <p:cViewPr varScale="1">
        <p:scale>
          <a:sx n="132" d="100"/>
          <a:sy n="132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0263F-8F2D-BD46-8C13-49B767AEA5C3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D69B6-8260-D84A-83CB-F1FF308DC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D69B6-8260-D84A-83CB-F1FF308DC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D69B6-8260-D84A-83CB-F1FF308DC4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D69B6-8260-D84A-83CB-F1FF308DC4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分布式系统期末</a:t>
            </a:r>
            <a:r>
              <a:rPr lang="en-US" altLang="zh-CN" dirty="0" smtClean="0"/>
              <a:t>PJ</a:t>
            </a:r>
            <a:r>
              <a:rPr lang="zh-CN" altLang="en-US" dirty="0" smtClean="0"/>
              <a:t>报告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z="2800" dirty="0">
                <a:latin typeface="KaiTi" charset="-122"/>
                <a:ea typeface="KaiTi" charset="-122"/>
                <a:cs typeface="KaiTi" charset="-122"/>
              </a:rPr>
              <a:t>--</a:t>
            </a:r>
            <a:r>
              <a:rPr lang="en-US" altLang="zh-CN" sz="2800" dirty="0" smtClean="0"/>
              <a:t>Wikipedia </a:t>
            </a:r>
            <a:r>
              <a:rPr lang="zh-CN" altLang="en-US" sz="2800" dirty="0" smtClean="0"/>
              <a:t>索引建立</a:t>
            </a:r>
            <a:endParaRPr lang="en-US" altLang="zh-CN" sz="2800" dirty="0" smtClean="0"/>
          </a:p>
          <a:p>
            <a:pPr algn="r"/>
            <a:r>
              <a:rPr lang="zh-CN" altLang="en-US" sz="2000" dirty="0" smtClean="0">
                <a:latin typeface="KaiTi" charset="-122"/>
                <a:ea typeface="KaiTi" charset="-122"/>
                <a:cs typeface="KaiTi" charset="-122"/>
              </a:rPr>
              <a:t>林士翰 </a:t>
            </a:r>
            <a:r>
              <a:rPr lang="en-US" altLang="zh-CN" sz="2000" dirty="0" smtClean="0">
                <a:latin typeface="KaiTi" charset="-122"/>
                <a:ea typeface="KaiTi" charset="-122"/>
                <a:cs typeface="KaiTi" charset="-122"/>
              </a:rPr>
              <a:t>15307130120</a:t>
            </a:r>
          </a:p>
        </p:txBody>
      </p:sp>
    </p:spTree>
    <p:extLst>
      <p:ext uri="{BB962C8B-B14F-4D97-AF65-F5344CB8AC3E}">
        <p14:creationId xmlns:p14="http://schemas.microsoft.com/office/powerpoint/2010/main" val="21297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3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6" y="3051330"/>
            <a:ext cx="180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35" y="3534019"/>
            <a:ext cx="1440000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0" y="439258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77" y="4254019"/>
            <a:ext cx="2419285" cy="241928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4640830" y="1814858"/>
            <a:ext cx="1445217" cy="272520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668070" y="1814858"/>
            <a:ext cx="1515977" cy="270227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32860" y="1644307"/>
            <a:ext cx="1553722" cy="28254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67201" y="1862361"/>
            <a:ext cx="1411034" cy="26305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054280" y="3784922"/>
            <a:ext cx="2061993" cy="98725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054280" y="4448978"/>
            <a:ext cx="1966756" cy="986943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697859" y="2381299"/>
            <a:ext cx="1305033" cy="369332"/>
            <a:chOff x="3478627" y="3066082"/>
            <a:chExt cx="1305033" cy="369332"/>
          </a:xfrm>
        </p:grpSpPr>
        <p:sp>
          <p:nvSpPr>
            <p:cNvPr id="56" name="Oval 5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56419" y="3066082"/>
              <a:ext cx="102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keyword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060332" y="1027811"/>
            <a:ext cx="1118775" cy="923330"/>
            <a:chOff x="3478627" y="2839429"/>
            <a:chExt cx="1118775" cy="923330"/>
          </a:xfrm>
        </p:grpSpPr>
        <p:sp>
          <p:nvSpPr>
            <p:cNvPr id="59" name="Oval 58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56420" y="2839429"/>
              <a:ext cx="8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ffset</a:t>
              </a:r>
            </a:p>
            <a:p>
              <a:r>
                <a:rPr lang="en-US" dirty="0" smtClean="0"/>
                <a:t>length</a:t>
              </a:r>
            </a:p>
            <a:p>
              <a:r>
                <a:rPr lang="en-US" dirty="0" smtClean="0"/>
                <a:t>count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14063" y="2059545"/>
            <a:ext cx="1148027" cy="369332"/>
            <a:chOff x="3478627" y="3066082"/>
            <a:chExt cx="1148027" cy="369332"/>
          </a:xfrm>
        </p:grpSpPr>
        <p:sp>
          <p:nvSpPr>
            <p:cNvPr id="76" name="Oval 7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56420" y="3066082"/>
              <a:ext cx="87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pageid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12773" y="2944060"/>
            <a:ext cx="1148027" cy="646331"/>
            <a:chOff x="3478627" y="2950335"/>
            <a:chExt cx="1148027" cy="646331"/>
          </a:xfrm>
          <a:solidFill>
            <a:schemeClr val="bg1"/>
          </a:solidFill>
        </p:grpSpPr>
        <p:sp>
          <p:nvSpPr>
            <p:cNvPr id="79" name="Oval 78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US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56420" y="2950335"/>
              <a:ext cx="870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ffset, length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461112" y="5163815"/>
            <a:ext cx="1519949" cy="369332"/>
            <a:chOff x="3478627" y="3042934"/>
            <a:chExt cx="1519949" cy="369332"/>
          </a:xfrm>
        </p:grpSpPr>
        <p:sp>
          <p:nvSpPr>
            <p:cNvPr id="85" name="Oval 84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56419" y="3042934"/>
              <a:ext cx="124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dirty="0" smtClean="0"/>
                <a:t>age(xml)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538541" y="95496"/>
            <a:ext cx="347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MySQL: </a:t>
            </a:r>
            <a:r>
              <a:rPr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Inverted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PageIndex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16548" y="6439496"/>
            <a:ext cx="226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Python+Flask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228826" y="5038416"/>
            <a:ext cx="157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wikidumps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75" y="364486"/>
            <a:ext cx="1440000" cy="14400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319737" y="1798418"/>
            <a:ext cx="263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TF File: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TF,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title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7598070" y="1200037"/>
            <a:ext cx="1739797" cy="328894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7782308" y="1434293"/>
            <a:ext cx="1607927" cy="30477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5630389" y="3307759"/>
            <a:ext cx="1118775" cy="923330"/>
            <a:chOff x="3478627" y="2839429"/>
            <a:chExt cx="1118775" cy="923330"/>
          </a:xfrm>
        </p:grpSpPr>
        <p:sp>
          <p:nvSpPr>
            <p:cNvPr id="131" name="Oval 130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756420" y="2839429"/>
              <a:ext cx="8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ffset</a:t>
              </a:r>
            </a:p>
            <a:p>
              <a:r>
                <a:rPr lang="en-US" dirty="0" smtClean="0"/>
                <a:t>length</a:t>
              </a:r>
            </a:p>
            <a:p>
              <a:r>
                <a:rPr lang="en-US" dirty="0" smtClean="0"/>
                <a:t>count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635690" y="2659841"/>
            <a:ext cx="1877565" cy="369332"/>
            <a:chOff x="3478627" y="3059245"/>
            <a:chExt cx="1877565" cy="369332"/>
          </a:xfrm>
        </p:grpSpPr>
        <p:sp>
          <p:nvSpPr>
            <p:cNvPr id="136" name="Oval 13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55898" y="3059245"/>
              <a:ext cx="1600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TF, </a:t>
              </a:r>
              <a:r>
                <a:rPr lang="en-US" dirty="0" err="1" smtClean="0"/>
                <a:t>pageid</a:t>
              </a:r>
              <a:r>
                <a:rPr lang="en-US" dirty="0" smtClean="0"/>
                <a:t>, title</a:t>
              </a:r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635749" y="3732015"/>
            <a:ext cx="1210696" cy="646331"/>
            <a:chOff x="8635749" y="3732015"/>
            <a:chExt cx="1210696" cy="646331"/>
          </a:xfrm>
        </p:grpSpPr>
        <p:grpSp>
          <p:nvGrpSpPr>
            <p:cNvPr id="139" name="Group 138"/>
            <p:cNvGrpSpPr/>
            <p:nvPr/>
          </p:nvGrpSpPr>
          <p:grpSpPr>
            <a:xfrm>
              <a:off x="8698418" y="3732015"/>
              <a:ext cx="1148027" cy="646331"/>
              <a:chOff x="3478627" y="2950335"/>
              <a:chExt cx="1148027" cy="646331"/>
            </a:xfrm>
            <a:solidFill>
              <a:schemeClr val="bg1"/>
            </a:solidFill>
          </p:grpSpPr>
          <p:sp>
            <p:nvSpPr>
              <p:cNvPr id="140" name="Oval 139"/>
              <p:cNvSpPr/>
              <p:nvPr/>
            </p:nvSpPr>
            <p:spPr>
              <a:xfrm>
                <a:off x="3478627" y="3114561"/>
                <a:ext cx="277792" cy="27843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756420" y="2950335"/>
                <a:ext cx="870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dirty="0" smtClean="0"/>
                  <a:t>ffset, length</a:t>
                </a:r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8635749" y="3858986"/>
              <a:ext cx="42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383034" y="5180428"/>
            <a:ext cx="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3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6" y="3051330"/>
            <a:ext cx="180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35" y="3534019"/>
            <a:ext cx="1440000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0" y="439258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77" y="4254019"/>
            <a:ext cx="2419285" cy="24192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32551" y="3668383"/>
            <a:ext cx="3506761" cy="1182947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90022" y="3985078"/>
            <a:ext cx="3655293" cy="135286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640830" y="1814858"/>
            <a:ext cx="1445217" cy="272520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668070" y="1814858"/>
            <a:ext cx="1515977" cy="270227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32860" y="1644307"/>
            <a:ext cx="1553722" cy="28254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67201" y="1862361"/>
            <a:ext cx="1411034" cy="26305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054280" y="3784922"/>
            <a:ext cx="2061993" cy="98725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054280" y="4448978"/>
            <a:ext cx="1966756" cy="986943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00496" y="4644568"/>
            <a:ext cx="3811589" cy="133026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1796653" y="4874660"/>
            <a:ext cx="4147231" cy="149971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072584" y="4078905"/>
            <a:ext cx="1305033" cy="369332"/>
            <a:chOff x="3478627" y="3066082"/>
            <a:chExt cx="1305033" cy="369332"/>
          </a:xfrm>
        </p:grpSpPr>
        <p:sp>
          <p:nvSpPr>
            <p:cNvPr id="52" name="Oval 51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56419" y="3066082"/>
              <a:ext cx="102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keyword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97859" y="2381299"/>
            <a:ext cx="1305033" cy="369332"/>
            <a:chOff x="3478627" y="3066082"/>
            <a:chExt cx="1305033" cy="369332"/>
          </a:xfrm>
        </p:grpSpPr>
        <p:sp>
          <p:nvSpPr>
            <p:cNvPr id="56" name="Oval 5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56419" y="3066082"/>
              <a:ext cx="102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keyword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060332" y="1027811"/>
            <a:ext cx="1118775" cy="923330"/>
            <a:chOff x="3478627" y="2839429"/>
            <a:chExt cx="1118775" cy="923330"/>
          </a:xfrm>
        </p:grpSpPr>
        <p:sp>
          <p:nvSpPr>
            <p:cNvPr id="59" name="Oval 58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56420" y="2839429"/>
              <a:ext cx="8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ffset</a:t>
              </a:r>
            </a:p>
            <a:p>
              <a:r>
                <a:rPr lang="en-US" dirty="0" smtClean="0"/>
                <a:t>length</a:t>
              </a:r>
            </a:p>
            <a:p>
              <a:r>
                <a:rPr lang="en-US" dirty="0" smtClean="0"/>
                <a:t>count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90480" y="3923835"/>
            <a:ext cx="1118775" cy="923330"/>
            <a:chOff x="3478627" y="2827854"/>
            <a:chExt cx="1118775" cy="923330"/>
          </a:xfrm>
        </p:grpSpPr>
        <p:sp>
          <p:nvSpPr>
            <p:cNvPr id="63" name="Oval 62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56420" y="2827854"/>
              <a:ext cx="8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TF</a:t>
              </a:r>
            </a:p>
            <a:p>
              <a:r>
                <a:rPr lang="en-US" dirty="0" err="1"/>
                <a:t>p</a:t>
              </a:r>
              <a:r>
                <a:rPr lang="en-US" dirty="0" err="1" smtClean="0"/>
                <a:t>ageid</a:t>
              </a:r>
              <a:endParaRPr lang="en-US" dirty="0" smtClean="0"/>
            </a:p>
            <a:p>
              <a:r>
                <a:rPr lang="en-US" dirty="0" smtClean="0"/>
                <a:t>title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60749" y="5141488"/>
            <a:ext cx="1087424" cy="369332"/>
            <a:chOff x="3478627" y="3057069"/>
            <a:chExt cx="1087424" cy="369332"/>
          </a:xfrm>
        </p:grpSpPr>
        <p:sp>
          <p:nvSpPr>
            <p:cNvPr id="73" name="Oval 72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25069" y="3057069"/>
              <a:ext cx="84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pageid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14063" y="2059545"/>
            <a:ext cx="1148027" cy="369332"/>
            <a:chOff x="3478627" y="3066082"/>
            <a:chExt cx="1148027" cy="369332"/>
          </a:xfrm>
        </p:grpSpPr>
        <p:sp>
          <p:nvSpPr>
            <p:cNvPr id="76" name="Oval 7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56420" y="3066082"/>
              <a:ext cx="87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pageid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12773" y="2944060"/>
            <a:ext cx="1148027" cy="646331"/>
            <a:chOff x="3478627" y="2950335"/>
            <a:chExt cx="1148027" cy="646331"/>
          </a:xfrm>
          <a:solidFill>
            <a:schemeClr val="bg1"/>
          </a:solidFill>
        </p:grpSpPr>
        <p:sp>
          <p:nvSpPr>
            <p:cNvPr id="79" name="Oval 78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US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56420" y="2950335"/>
              <a:ext cx="870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ffset, length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461112" y="5163815"/>
            <a:ext cx="1519949" cy="369332"/>
            <a:chOff x="3478627" y="3042934"/>
            <a:chExt cx="1519949" cy="369332"/>
          </a:xfrm>
        </p:grpSpPr>
        <p:sp>
          <p:nvSpPr>
            <p:cNvPr id="85" name="Oval 84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56419" y="3042934"/>
              <a:ext cx="124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dirty="0" smtClean="0"/>
                <a:t>age(xml)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961600" y="5374659"/>
            <a:ext cx="1519949" cy="369332"/>
            <a:chOff x="3478627" y="3042934"/>
            <a:chExt cx="1519949" cy="369332"/>
          </a:xfrm>
        </p:grpSpPr>
        <p:sp>
          <p:nvSpPr>
            <p:cNvPr id="88" name="Oval 87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56419" y="3042934"/>
              <a:ext cx="124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page(html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538541" y="95496"/>
            <a:ext cx="347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MySQL: </a:t>
            </a:r>
            <a:r>
              <a:rPr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Inverted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PageIndex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16548" y="6439496"/>
            <a:ext cx="226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Python+Flask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228826" y="5038416"/>
            <a:ext cx="157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wikidumps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75" y="364486"/>
            <a:ext cx="1440000" cy="14400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319737" y="1798418"/>
            <a:ext cx="263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TF File: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TF,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title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7598070" y="1200037"/>
            <a:ext cx="1739797" cy="328894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7782308" y="1434293"/>
            <a:ext cx="1607927" cy="30477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5630389" y="3307759"/>
            <a:ext cx="1118775" cy="923330"/>
            <a:chOff x="3478627" y="2839429"/>
            <a:chExt cx="1118775" cy="923330"/>
          </a:xfrm>
        </p:grpSpPr>
        <p:sp>
          <p:nvSpPr>
            <p:cNvPr id="131" name="Oval 130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756420" y="2839429"/>
              <a:ext cx="8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ffset</a:t>
              </a:r>
            </a:p>
            <a:p>
              <a:r>
                <a:rPr lang="en-US" dirty="0" smtClean="0"/>
                <a:t>length</a:t>
              </a:r>
            </a:p>
            <a:p>
              <a:r>
                <a:rPr lang="en-US" dirty="0" smtClean="0"/>
                <a:t>count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635690" y="2659841"/>
            <a:ext cx="1877565" cy="369332"/>
            <a:chOff x="3478627" y="3059245"/>
            <a:chExt cx="1877565" cy="369332"/>
          </a:xfrm>
        </p:grpSpPr>
        <p:sp>
          <p:nvSpPr>
            <p:cNvPr id="136" name="Oval 13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55898" y="3059245"/>
              <a:ext cx="1600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TF, </a:t>
              </a:r>
              <a:r>
                <a:rPr lang="en-US" dirty="0" err="1" smtClean="0"/>
                <a:t>pageid</a:t>
              </a:r>
              <a:r>
                <a:rPr lang="en-US" dirty="0" smtClean="0"/>
                <a:t>, title</a:t>
              </a:r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635749" y="3732015"/>
            <a:ext cx="1210696" cy="646331"/>
            <a:chOff x="8635749" y="3732015"/>
            <a:chExt cx="1210696" cy="646331"/>
          </a:xfrm>
        </p:grpSpPr>
        <p:grpSp>
          <p:nvGrpSpPr>
            <p:cNvPr id="139" name="Group 138"/>
            <p:cNvGrpSpPr/>
            <p:nvPr/>
          </p:nvGrpSpPr>
          <p:grpSpPr>
            <a:xfrm>
              <a:off x="8698418" y="3732015"/>
              <a:ext cx="1148027" cy="646331"/>
              <a:chOff x="3478627" y="2950335"/>
              <a:chExt cx="1148027" cy="646331"/>
            </a:xfrm>
            <a:solidFill>
              <a:schemeClr val="bg1"/>
            </a:solidFill>
          </p:grpSpPr>
          <p:sp>
            <p:nvSpPr>
              <p:cNvPr id="140" name="Oval 139"/>
              <p:cNvSpPr/>
              <p:nvPr/>
            </p:nvSpPr>
            <p:spPr>
              <a:xfrm>
                <a:off x="3478627" y="3114561"/>
                <a:ext cx="277792" cy="27843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756420" y="2950335"/>
                <a:ext cx="870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dirty="0" smtClean="0"/>
                  <a:t>ffset, length</a:t>
                </a:r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8635749" y="3858986"/>
              <a:ext cx="42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383034" y="5180428"/>
            <a:ext cx="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890932" y="5400837"/>
            <a:ext cx="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1836" y="5930873"/>
            <a:ext cx="272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smx</a:t>
            </a:r>
            <a:r>
              <a:rPr lang="en-US" dirty="0" smtClean="0"/>
              <a:t>: wiki markup -&gt; html)</a:t>
            </a:r>
          </a:p>
          <a:p>
            <a:r>
              <a:rPr lang="en-US" dirty="0" smtClean="0"/>
              <a:t>(redirect page)</a:t>
            </a:r>
          </a:p>
        </p:txBody>
      </p:sp>
    </p:spTree>
    <p:extLst>
      <p:ext uri="{BB962C8B-B14F-4D97-AF65-F5344CB8AC3E}">
        <p14:creationId xmlns:p14="http://schemas.microsoft.com/office/powerpoint/2010/main" val="14724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Thank you!</a:t>
            </a:r>
            <a:endParaRPr lang="en-US" sz="7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Q&amp;A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3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6" y="3051330"/>
            <a:ext cx="180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35" y="3534019"/>
            <a:ext cx="1440000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0" y="439258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77" y="4254019"/>
            <a:ext cx="2419285" cy="24192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32551" y="3668383"/>
            <a:ext cx="3506761" cy="1182947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90022" y="3985078"/>
            <a:ext cx="3655293" cy="135286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640830" y="1814858"/>
            <a:ext cx="1445217" cy="272520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668070" y="1814858"/>
            <a:ext cx="1515977" cy="270227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32860" y="1644307"/>
            <a:ext cx="1553722" cy="28254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67201" y="1862361"/>
            <a:ext cx="1411034" cy="26305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054280" y="3784922"/>
            <a:ext cx="2061993" cy="98725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054280" y="4448978"/>
            <a:ext cx="1966756" cy="986943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00496" y="4644568"/>
            <a:ext cx="3811589" cy="133026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1796653" y="4874660"/>
            <a:ext cx="4147231" cy="149971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072584" y="4078905"/>
            <a:ext cx="1305033" cy="369332"/>
            <a:chOff x="3478627" y="3066082"/>
            <a:chExt cx="1305033" cy="369332"/>
          </a:xfrm>
        </p:grpSpPr>
        <p:sp>
          <p:nvSpPr>
            <p:cNvPr id="52" name="Oval 51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56419" y="3066082"/>
              <a:ext cx="102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keyword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97859" y="2381299"/>
            <a:ext cx="1305033" cy="369332"/>
            <a:chOff x="3478627" y="3066082"/>
            <a:chExt cx="1305033" cy="369332"/>
          </a:xfrm>
        </p:grpSpPr>
        <p:sp>
          <p:nvSpPr>
            <p:cNvPr id="56" name="Oval 5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56419" y="3066082"/>
              <a:ext cx="102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keyword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060332" y="1027811"/>
            <a:ext cx="1118775" cy="923330"/>
            <a:chOff x="3478627" y="2839429"/>
            <a:chExt cx="1118775" cy="923330"/>
          </a:xfrm>
        </p:grpSpPr>
        <p:sp>
          <p:nvSpPr>
            <p:cNvPr id="59" name="Oval 58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56420" y="2839429"/>
              <a:ext cx="8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ffset</a:t>
              </a:r>
            </a:p>
            <a:p>
              <a:r>
                <a:rPr lang="en-US" dirty="0" smtClean="0"/>
                <a:t>length</a:t>
              </a:r>
            </a:p>
            <a:p>
              <a:r>
                <a:rPr lang="en-US" dirty="0" smtClean="0"/>
                <a:t>count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90480" y="3923835"/>
            <a:ext cx="1118775" cy="923330"/>
            <a:chOff x="3478627" y="2827854"/>
            <a:chExt cx="1118775" cy="923330"/>
          </a:xfrm>
        </p:grpSpPr>
        <p:sp>
          <p:nvSpPr>
            <p:cNvPr id="63" name="Oval 62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56420" y="2827854"/>
              <a:ext cx="8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TF</a:t>
              </a:r>
            </a:p>
            <a:p>
              <a:r>
                <a:rPr lang="en-US" dirty="0" err="1"/>
                <a:t>p</a:t>
              </a:r>
              <a:r>
                <a:rPr lang="en-US" dirty="0" err="1" smtClean="0"/>
                <a:t>ageid</a:t>
              </a:r>
              <a:endParaRPr lang="en-US" dirty="0" smtClean="0"/>
            </a:p>
            <a:p>
              <a:r>
                <a:rPr lang="en-US" dirty="0" smtClean="0"/>
                <a:t>title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60749" y="5141488"/>
            <a:ext cx="1087424" cy="369332"/>
            <a:chOff x="3478627" y="3057069"/>
            <a:chExt cx="1087424" cy="369332"/>
          </a:xfrm>
        </p:grpSpPr>
        <p:sp>
          <p:nvSpPr>
            <p:cNvPr id="73" name="Oval 72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25069" y="3057069"/>
              <a:ext cx="84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pageid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14063" y="2059545"/>
            <a:ext cx="1148027" cy="369332"/>
            <a:chOff x="3478627" y="3066082"/>
            <a:chExt cx="1148027" cy="369332"/>
          </a:xfrm>
        </p:grpSpPr>
        <p:sp>
          <p:nvSpPr>
            <p:cNvPr id="76" name="Oval 7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56420" y="3066082"/>
              <a:ext cx="87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pageid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12773" y="2944060"/>
            <a:ext cx="1148027" cy="646331"/>
            <a:chOff x="3478627" y="2950335"/>
            <a:chExt cx="1148027" cy="646331"/>
          </a:xfrm>
          <a:solidFill>
            <a:schemeClr val="bg1"/>
          </a:solidFill>
        </p:grpSpPr>
        <p:sp>
          <p:nvSpPr>
            <p:cNvPr id="79" name="Oval 78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US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56420" y="2950335"/>
              <a:ext cx="870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ffset, length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461112" y="5163815"/>
            <a:ext cx="1519949" cy="369332"/>
            <a:chOff x="3478627" y="3042934"/>
            <a:chExt cx="1519949" cy="369332"/>
          </a:xfrm>
        </p:grpSpPr>
        <p:sp>
          <p:nvSpPr>
            <p:cNvPr id="85" name="Oval 84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56419" y="3042934"/>
              <a:ext cx="124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dirty="0" smtClean="0"/>
                <a:t>age(xml)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961600" y="5374659"/>
            <a:ext cx="1519949" cy="369332"/>
            <a:chOff x="3478627" y="3042934"/>
            <a:chExt cx="1519949" cy="369332"/>
          </a:xfrm>
        </p:grpSpPr>
        <p:sp>
          <p:nvSpPr>
            <p:cNvPr id="88" name="Oval 87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56419" y="3042934"/>
              <a:ext cx="124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page(html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538541" y="95496"/>
            <a:ext cx="347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MySQL: </a:t>
            </a:r>
            <a:r>
              <a:rPr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Inverted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	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PageIndex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16548" y="6439496"/>
            <a:ext cx="226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Python+Flask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228826" y="5038416"/>
            <a:ext cx="157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wikidumps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75" y="364486"/>
            <a:ext cx="1440000" cy="14400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319737" y="1798418"/>
            <a:ext cx="263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TF File: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TF,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title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7598070" y="1200037"/>
            <a:ext cx="1739797" cy="328894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7782308" y="1434293"/>
            <a:ext cx="1607927" cy="30477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5630389" y="3307759"/>
            <a:ext cx="1118775" cy="923330"/>
            <a:chOff x="3478627" y="2839429"/>
            <a:chExt cx="1118775" cy="923330"/>
          </a:xfrm>
        </p:grpSpPr>
        <p:sp>
          <p:nvSpPr>
            <p:cNvPr id="131" name="Oval 130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756420" y="2839429"/>
              <a:ext cx="8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ffset</a:t>
              </a:r>
            </a:p>
            <a:p>
              <a:r>
                <a:rPr lang="en-US" dirty="0" smtClean="0"/>
                <a:t>length</a:t>
              </a:r>
            </a:p>
            <a:p>
              <a:r>
                <a:rPr lang="en-US" dirty="0" smtClean="0"/>
                <a:t>count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635690" y="2659841"/>
            <a:ext cx="1877565" cy="369332"/>
            <a:chOff x="3478627" y="3059245"/>
            <a:chExt cx="1877565" cy="369332"/>
          </a:xfrm>
        </p:grpSpPr>
        <p:sp>
          <p:nvSpPr>
            <p:cNvPr id="136" name="Oval 13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55898" y="3059245"/>
              <a:ext cx="1600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TF, </a:t>
              </a:r>
              <a:r>
                <a:rPr lang="en-US" dirty="0" err="1" smtClean="0"/>
                <a:t>pageid</a:t>
              </a:r>
              <a:r>
                <a:rPr lang="en-US" dirty="0" smtClean="0"/>
                <a:t>, title</a:t>
              </a:r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635749" y="3732015"/>
            <a:ext cx="1210696" cy="646331"/>
            <a:chOff x="8635749" y="3732015"/>
            <a:chExt cx="1210696" cy="646331"/>
          </a:xfrm>
        </p:grpSpPr>
        <p:grpSp>
          <p:nvGrpSpPr>
            <p:cNvPr id="139" name="Group 138"/>
            <p:cNvGrpSpPr/>
            <p:nvPr/>
          </p:nvGrpSpPr>
          <p:grpSpPr>
            <a:xfrm>
              <a:off x="8698418" y="3732015"/>
              <a:ext cx="1148027" cy="646331"/>
              <a:chOff x="3478627" y="2950335"/>
              <a:chExt cx="1148027" cy="646331"/>
            </a:xfrm>
            <a:solidFill>
              <a:schemeClr val="bg1"/>
            </a:solidFill>
          </p:grpSpPr>
          <p:sp>
            <p:nvSpPr>
              <p:cNvPr id="140" name="Oval 139"/>
              <p:cNvSpPr/>
              <p:nvPr/>
            </p:nvSpPr>
            <p:spPr>
              <a:xfrm>
                <a:off x="3478627" y="3114561"/>
                <a:ext cx="277792" cy="27843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756420" y="2950335"/>
                <a:ext cx="870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dirty="0" smtClean="0"/>
                  <a:t>ffset, length</a:t>
                </a:r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8635749" y="3858986"/>
              <a:ext cx="42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383034" y="5180428"/>
            <a:ext cx="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890932" y="5400837"/>
            <a:ext cx="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4"/>
            <a:ext cx="10886954" cy="4857449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PageIndex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(49.4M)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每个</a:t>
            </a:r>
            <a:r>
              <a:rPr lang="en-US" altLang="zh-CN" dirty="0" smtClean="0">
                <a:latin typeface="KaiTi" charset="-122"/>
                <a:ea typeface="KaiTi" charset="-122"/>
                <a:cs typeface="KaiTi" charset="-122"/>
              </a:rPr>
              <a:t>page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在</a:t>
            </a:r>
            <a:r>
              <a:rPr lang="en-US" altLang="zh-CN" dirty="0" smtClean="0">
                <a:latin typeface="KaiTi" charset="-122"/>
                <a:ea typeface="KaiTi" charset="-122"/>
                <a:cs typeface="KaiTi" charset="-122"/>
              </a:rPr>
              <a:t>XML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中的起始位置</a:t>
            </a:r>
            <a:r>
              <a:rPr lang="en-US" altLang="zh-CN" dirty="0" smtClean="0">
                <a:latin typeface="KaiTi" charset="-122"/>
                <a:ea typeface="KaiTi" charset="-122"/>
                <a:cs typeface="KaiTi" charset="-122"/>
              </a:rPr>
              <a:t>(offset)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和长度</a:t>
            </a:r>
            <a:r>
              <a:rPr lang="en-US" altLang="zh-CN" dirty="0" smtClean="0">
                <a:latin typeface="KaiTi" charset="-122"/>
                <a:ea typeface="KaiTi" charset="-122"/>
                <a:cs typeface="KaiTi" charset="-122"/>
              </a:rPr>
              <a:t>(length)</a:t>
            </a:r>
            <a:br>
              <a:rPr lang="en-US" altLang="zh-CN" dirty="0" smtClean="0">
                <a:latin typeface="KaiTi" charset="-122"/>
                <a:ea typeface="KaiTi" charset="-122"/>
                <a:cs typeface="KaiTi" charset="-122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File (19.81G)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每个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word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在每个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page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中的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TF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值，以及对应的</a:t>
            </a:r>
            <a:r>
              <a:rPr lang="en-US" altLang="zh-CN" dirty="0" smtClean="0">
                <a:latin typeface="KaiTi" charset="-122"/>
                <a:ea typeface="KaiTi" charset="-122"/>
                <a:cs typeface="KaiTi" charset="-122"/>
              </a:rPr>
              <a:t>title</a:t>
            </a:r>
            <a:endParaRPr lang="en-US" dirty="0">
              <a:latin typeface="KaiTi" charset="-122"/>
              <a:ea typeface="KaiTi" charset="-122"/>
              <a:cs typeface="KaiTi" charset="-122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Inverted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(73.1M)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每个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word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在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TF File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中的起始位置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(offset)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和长度</a:t>
            </a:r>
            <a:r>
              <a:rPr lang="en-US" altLang="zh-CN" dirty="0" smtClean="0">
                <a:latin typeface="KaiTi" charset="-122"/>
                <a:ea typeface="KaiTi" charset="-122"/>
                <a:cs typeface="KaiTi" charset="-122"/>
              </a:rPr>
              <a:t>(length)</a:t>
            </a:r>
            <a:endParaRPr lang="en-US" dirty="0">
              <a:latin typeface="KaiTi" charset="-122"/>
              <a:ea typeface="KaiTi" charset="-122"/>
              <a:cs typeface="KaiTi" charset="-122"/>
            </a:endParaRPr>
          </a:p>
          <a:p>
            <a:endParaRPr lang="en-US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4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4"/>
            <a:ext cx="10886954" cy="485744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PageIndex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sz="2400" dirty="0" smtClean="0">
                <a:latin typeface="KaiTi" charset="-122"/>
                <a:ea typeface="KaiTi" charset="-122"/>
                <a:cs typeface="KaiTi" charset="-122"/>
              </a:rPr>
              <a:t>每个</a:t>
            </a:r>
            <a:r>
              <a:rPr lang="en-US" altLang="zh-CN" sz="2400" dirty="0" smtClean="0">
                <a:latin typeface="KaiTi" charset="-122"/>
                <a:ea typeface="KaiTi" charset="-122"/>
                <a:cs typeface="KaiTi" charset="-122"/>
              </a:rPr>
              <a:t>page</a:t>
            </a:r>
            <a:r>
              <a:rPr lang="zh-CN" altLang="en-US" sz="2400" dirty="0" smtClean="0">
                <a:latin typeface="KaiTi" charset="-122"/>
                <a:ea typeface="KaiTi" charset="-122"/>
                <a:cs typeface="KaiTi" charset="-122"/>
              </a:rPr>
              <a:t>在</a:t>
            </a:r>
            <a:r>
              <a:rPr lang="en-US" altLang="zh-CN" sz="2400" dirty="0" smtClean="0">
                <a:latin typeface="KaiTi" charset="-122"/>
                <a:ea typeface="KaiTi" charset="-122"/>
                <a:cs typeface="KaiTi" charset="-122"/>
              </a:rPr>
              <a:t>XML</a:t>
            </a:r>
            <a:r>
              <a:rPr lang="zh-CN" altLang="en-US" sz="2400" dirty="0" smtClean="0">
                <a:latin typeface="KaiTi" charset="-122"/>
                <a:ea typeface="KaiTi" charset="-122"/>
                <a:cs typeface="KaiTi" charset="-122"/>
              </a:rPr>
              <a:t>中的起始位置</a:t>
            </a:r>
            <a:r>
              <a:rPr lang="en-US" altLang="zh-CN" sz="2400" dirty="0" smtClean="0">
                <a:latin typeface="KaiTi" charset="-122"/>
                <a:ea typeface="KaiTi" charset="-122"/>
                <a:cs typeface="KaiTi" charset="-122"/>
              </a:rPr>
              <a:t>(offset)</a:t>
            </a:r>
            <a:r>
              <a:rPr lang="zh-CN" altLang="en-US" sz="2400" dirty="0" smtClean="0">
                <a:latin typeface="KaiTi" charset="-122"/>
                <a:ea typeface="KaiTi" charset="-122"/>
                <a:cs typeface="KaiTi" charset="-122"/>
              </a:rPr>
              <a:t>和长度</a:t>
            </a:r>
            <a:r>
              <a:rPr lang="en-US" altLang="zh-CN" sz="2400" dirty="0" smtClean="0">
                <a:latin typeface="KaiTi" charset="-122"/>
                <a:ea typeface="KaiTi" charset="-122"/>
                <a:cs typeface="KaiTi" charset="-122"/>
              </a:rPr>
              <a:t>(length)</a:t>
            </a:r>
            <a:endParaRPr lang="en-US" altLang="zh-CN" sz="2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Hadoop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InputFormat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XmlInputFormat</a:t>
            </a:r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Mapper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input: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key=offset, value=</a:t>
            </a:r>
            <a:r>
              <a:rPr lang="en-US" altLang="zh-CN" sz="2400" dirty="0" err="1" smtClean="0">
                <a:latin typeface="Consolas" charset="0"/>
                <a:ea typeface="Consolas" charset="0"/>
                <a:cs typeface="Consolas" charset="0"/>
              </a:rPr>
              <a:t>pageXML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output: 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key=offset, value=length</a:t>
            </a:r>
          </a:p>
          <a:p>
            <a:endParaRPr lang="en-US" altLang="zh-C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latin typeface="KaiTi" charset="-122"/>
                <a:ea typeface="KaiTi" charset="-122"/>
                <a:cs typeface="KaiTi" charset="-122"/>
              </a:rPr>
              <a:t>无需</a:t>
            </a:r>
            <a:r>
              <a:rPr lang="en-US" altLang="zh-CN" sz="2400" dirty="0" smtClean="0">
                <a:latin typeface="Consolas" charset="0"/>
                <a:ea typeface="Consolas" charset="0"/>
                <a:cs typeface="Consolas" charset="0"/>
              </a:rPr>
              <a:t>reducer</a:t>
            </a:r>
            <a:endParaRPr lang="en-US" altLang="zh-CN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3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6" y="3051330"/>
            <a:ext cx="180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35" y="3534019"/>
            <a:ext cx="1440000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0" y="439258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77" y="4254019"/>
            <a:ext cx="2419285" cy="241928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668070" y="1814858"/>
            <a:ext cx="1515977" cy="270227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32860" y="1644307"/>
            <a:ext cx="1553722" cy="28254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054280" y="3784922"/>
            <a:ext cx="2061993" cy="98725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054280" y="4448978"/>
            <a:ext cx="1966756" cy="986943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614063" y="2059545"/>
            <a:ext cx="1148027" cy="369332"/>
            <a:chOff x="3478627" y="3066082"/>
            <a:chExt cx="1148027" cy="369332"/>
          </a:xfrm>
        </p:grpSpPr>
        <p:sp>
          <p:nvSpPr>
            <p:cNvPr id="76" name="Oval 7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56420" y="3066082"/>
              <a:ext cx="87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pageid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12773" y="2944060"/>
            <a:ext cx="1148027" cy="646331"/>
            <a:chOff x="3478627" y="2950335"/>
            <a:chExt cx="1148027" cy="646331"/>
          </a:xfrm>
          <a:solidFill>
            <a:schemeClr val="bg1"/>
          </a:solidFill>
        </p:grpSpPr>
        <p:sp>
          <p:nvSpPr>
            <p:cNvPr id="79" name="Oval 78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US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56420" y="2950335"/>
              <a:ext cx="870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ffset, length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461112" y="5163815"/>
            <a:ext cx="1519949" cy="369332"/>
            <a:chOff x="3478627" y="3042934"/>
            <a:chExt cx="1519949" cy="369332"/>
          </a:xfrm>
        </p:grpSpPr>
        <p:sp>
          <p:nvSpPr>
            <p:cNvPr id="85" name="Oval 84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56419" y="3042934"/>
              <a:ext cx="124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dirty="0" smtClean="0"/>
                <a:t>age(xml)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538541" y="95496"/>
            <a:ext cx="347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MySQL: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PageIndex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16548" y="6439496"/>
            <a:ext cx="226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Python+Flask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228826" y="5038416"/>
            <a:ext cx="157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wikidumps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8635749" y="3732015"/>
            <a:ext cx="1210696" cy="646331"/>
            <a:chOff x="8635749" y="3732015"/>
            <a:chExt cx="1210696" cy="646331"/>
          </a:xfrm>
        </p:grpSpPr>
        <p:grpSp>
          <p:nvGrpSpPr>
            <p:cNvPr id="139" name="Group 138"/>
            <p:cNvGrpSpPr/>
            <p:nvPr/>
          </p:nvGrpSpPr>
          <p:grpSpPr>
            <a:xfrm>
              <a:off x="8698418" y="3732015"/>
              <a:ext cx="1148027" cy="646331"/>
              <a:chOff x="3478627" y="2950335"/>
              <a:chExt cx="1148027" cy="646331"/>
            </a:xfrm>
            <a:solidFill>
              <a:schemeClr val="bg1"/>
            </a:solidFill>
          </p:grpSpPr>
          <p:sp>
            <p:nvSpPr>
              <p:cNvPr id="140" name="Oval 139"/>
              <p:cNvSpPr/>
              <p:nvPr/>
            </p:nvSpPr>
            <p:spPr>
              <a:xfrm>
                <a:off x="3478627" y="3114561"/>
                <a:ext cx="277792" cy="27843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756420" y="2950335"/>
                <a:ext cx="870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dirty="0" smtClean="0"/>
                  <a:t>ffset, length</a:t>
                </a:r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8635749" y="3858986"/>
              <a:ext cx="42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383034" y="5180428"/>
            <a:ext cx="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r>
              <a:rPr lang="en-US" dirty="0" smtClean="0"/>
              <a:t>Hadoop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514"/>
                <a:ext cx="10886954" cy="545167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TF File </a:t>
                </a:r>
                <a:br>
                  <a:rPr lang="en-US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每个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word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在每个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page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中的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TF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值，以及对应的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title</a:t>
                </a:r>
                <a:b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  <a:ea typeface="KaiTi" charset="-122"/>
                        <a:cs typeface="KaiTi" charset="-122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charset="0"/>
                        <a:ea typeface="KaiTi" charset="-122"/>
                        <a:cs typeface="KaiTi" charset="-122"/>
                      </a:rPr>
                      <m:t>𝑐𝑜𝑟𝑒𝑠</m:t>
                    </m:r>
                    <m:r>
                      <a:rPr lang="en-US" altLang="zh-CN" sz="2400" i="1" dirty="0" smtClean="0">
                        <a:latin typeface="Cambria Math" charset="0"/>
                        <a:ea typeface="KaiTi" charset="-122"/>
                        <a:cs typeface="KaiTi" charset="-122"/>
                      </a:rPr>
                      <m:t>=0.8∙</m:t>
                    </m:r>
                    <m:r>
                      <a:rPr lang="en-US" altLang="zh-CN" sz="2400" i="1" dirty="0" smtClean="0">
                        <a:latin typeface="Cambria Math" charset="0"/>
                        <a:ea typeface="KaiTi" charset="-122"/>
                        <a:cs typeface="KaiTi" charset="-122"/>
                      </a:rPr>
                      <m:t>𝑇𝐹</m:t>
                    </m:r>
                    <m:r>
                      <a:rPr lang="en-US" altLang="zh-CN" sz="2400" i="1" dirty="0" smtClean="0">
                        <a:latin typeface="Cambria Math" charset="0"/>
                        <a:ea typeface="KaiTi" charset="-122"/>
                        <a:cs typeface="KaiTi" charset="-122"/>
                      </a:rPr>
                      <m:t>+0.2∙</m:t>
                    </m:r>
                    <m:r>
                      <a:rPr lang="en-US" altLang="zh-CN" sz="2400" i="1" dirty="0" err="1" smtClean="0">
                        <a:latin typeface="Cambria Math" charset="0"/>
                        <a:ea typeface="KaiTi" charset="-122"/>
                        <a:cs typeface="KaiTi" charset="-122"/>
                      </a:rPr>
                      <m:t>𝑖𝑠𝑇𝑖𝑡𝑙𝑒</m:t>
                    </m:r>
                  </m:oMath>
                </a14:m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/>
                </a:r>
                <a:b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</a:b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忽略不在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title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中的</a:t>
                </a:r>
                <a:r>
                  <a:rPr lang="en-US" altLang="zh-CN" sz="2400" dirty="0" err="1" smtClean="0">
                    <a:latin typeface="Consolas" charset="0"/>
                    <a:ea typeface="Consolas" charset="0"/>
                    <a:cs typeface="Consolas" charset="0"/>
                  </a:rPr>
                  <a:t>stopwords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(NLTK)</a:t>
                </a:r>
                <a:endParaRPr lang="en-US" altLang="zh-CN" sz="2400" dirty="0" smtClean="0">
                  <a:latin typeface="KaiTi" charset="-122"/>
                  <a:ea typeface="KaiTi" charset="-122"/>
                  <a:cs typeface="KaiTi" charset="-122"/>
                </a:endParaRPr>
              </a:p>
              <a:p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Mapper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input: 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key=offset, value=</a:t>
                </a:r>
                <a:r>
                  <a:rPr lang="en-US" altLang="zh-CN" sz="2400" dirty="0" err="1" smtClean="0">
                    <a:latin typeface="Consolas" charset="0"/>
                    <a:ea typeface="Consolas" charset="0"/>
                    <a:cs typeface="Consolas" charset="0"/>
                  </a:rPr>
                  <a:t>pageXML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output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: 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key=word, value=(</a:t>
                </a:r>
                <a:r>
                  <a:rPr lang="en-US" altLang="zh-CN" sz="2400" dirty="0" err="1" smtClean="0">
                    <a:latin typeface="Consolas" charset="0"/>
                    <a:ea typeface="Consolas" charset="0"/>
                    <a:cs typeface="Consolas" charset="0"/>
                  </a:rPr>
                  <a:t>pageid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, scores, title)</a:t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altLang="zh-CN" sz="2400" dirty="0" err="1" smtClean="0">
                    <a:latin typeface="Consolas" charset="0"/>
                    <a:ea typeface="Consolas" charset="0"/>
                    <a:cs typeface="Consolas" charset="0"/>
                  </a:rPr>
                  <a:t>wikiclean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: wiki markup-&gt;text)</a:t>
                </a:r>
              </a:p>
              <a:p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Reducer/Combiner:</a:t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input: key=word, value=list[(</a:t>
                </a:r>
                <a:r>
                  <a:rPr lang="en-US" altLang="zh-CN" sz="2400" dirty="0" err="1" smtClean="0">
                    <a:latin typeface="Consolas" charset="0"/>
                    <a:ea typeface="Consolas" charset="0"/>
                    <a:cs typeface="Consolas" charset="0"/>
                  </a:rPr>
                  <a:t>pageid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, scores, title)]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output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: 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key=word, </a:t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	   </a:t>
                </a:r>
                <a:r>
                  <a:rPr lang="zh-CN" alt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value=[(pageid</a:t>
                </a:r>
                <a:r>
                  <a:rPr lang="en-US" altLang="zh-CN" sz="2400" baseline="-25000" dirty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, scores</a:t>
                </a:r>
                <a:r>
                  <a:rPr lang="en-US" altLang="zh-CN" sz="24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, title</a:t>
                </a:r>
                <a:r>
                  <a:rPr lang="en-US" altLang="zh-CN" sz="24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), </a:t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		     (pageid</a:t>
                </a:r>
                <a:r>
                  <a:rPr lang="en-US" altLang="zh-CN" sz="24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, scores</a:t>
                </a:r>
                <a:r>
                  <a:rPr lang="en-US" altLang="zh-CN" sz="24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, title</a:t>
                </a:r>
                <a:r>
                  <a:rPr lang="en-US" altLang="zh-CN" sz="24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),</a:t>
                </a:r>
                <a:r>
                  <a:rPr lang="mr-IN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……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,]</a:t>
                </a:r>
                <a:r>
                  <a:rPr lang="zh-CN" alt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按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scores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排序</a:t>
                </a:r>
                <a:endParaRPr lang="en-US" altLang="zh-CN" sz="24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zh-CN" altLang="en-US" sz="2400" dirty="0">
                    <a:latin typeface="KaiTi" charset="-122"/>
                    <a:ea typeface="KaiTi" charset="-122"/>
                    <a:cs typeface="KaiTi" charset="-122"/>
                  </a:rPr>
                  <a:t>内存不足</a:t>
                </a:r>
                <a:endParaRPr lang="en-US" altLang="zh-CN" sz="2400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514"/>
                <a:ext cx="10886954" cy="5451676"/>
              </a:xfrm>
              <a:blipFill rotWithShape="0">
                <a:blip r:embed="rId3"/>
                <a:stretch>
                  <a:fillRect l="-784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7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r>
              <a:rPr lang="en-US" dirty="0" smtClean="0"/>
              <a:t>Hadoop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514"/>
                <a:ext cx="10886954" cy="545167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TF File</a:t>
                </a:r>
                <a:br>
                  <a:rPr lang="en-US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每个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word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在每个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page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中的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TF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值，以及对应的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title</a:t>
                </a:r>
                <a:b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  <a:ea typeface="KaiTi" charset="-122"/>
                        <a:cs typeface="KaiTi" charset="-122"/>
                      </a:rPr>
                      <m:t>𝑆𝑐𝑜𝑟𝑒𝑠</m:t>
                    </m:r>
                    <m:r>
                      <a:rPr lang="en-US" altLang="zh-CN" sz="2400" i="1" dirty="0" smtClean="0">
                        <a:latin typeface="Cambria Math" charset="0"/>
                        <a:ea typeface="KaiTi" charset="-122"/>
                        <a:cs typeface="KaiTi" charset="-122"/>
                      </a:rPr>
                      <m:t>=0.8∙</m:t>
                    </m:r>
                    <m:r>
                      <a:rPr lang="en-US" altLang="zh-CN" sz="2400" i="1" dirty="0" smtClean="0">
                        <a:latin typeface="Cambria Math" charset="0"/>
                        <a:ea typeface="KaiTi" charset="-122"/>
                        <a:cs typeface="KaiTi" charset="-122"/>
                      </a:rPr>
                      <m:t>𝑇𝐹</m:t>
                    </m:r>
                    <m:r>
                      <a:rPr lang="en-US" altLang="zh-CN" sz="2400" i="1" dirty="0" smtClean="0">
                        <a:latin typeface="Cambria Math" charset="0"/>
                        <a:ea typeface="KaiTi" charset="-122"/>
                        <a:cs typeface="KaiTi" charset="-122"/>
                      </a:rPr>
                      <m:t>+0.2∙</m:t>
                    </m:r>
                    <m:r>
                      <a:rPr lang="en-US" altLang="zh-CN" sz="2400" i="1" dirty="0" err="1" smtClean="0">
                        <a:latin typeface="Cambria Math" charset="0"/>
                        <a:ea typeface="KaiTi" charset="-122"/>
                        <a:cs typeface="KaiTi" charset="-122"/>
                      </a:rPr>
                      <m:t>𝑖𝑠𝑇𝑖𝑡𝑙𝑒</m:t>
                    </m:r>
                  </m:oMath>
                </a14:m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/>
                </a:r>
                <a:b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</a:b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忽略不在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title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中的</a:t>
                </a:r>
                <a:r>
                  <a:rPr lang="en-US" altLang="zh-CN" sz="2400" dirty="0" err="1">
                    <a:latin typeface="Consolas" charset="0"/>
                    <a:ea typeface="Consolas" charset="0"/>
                    <a:cs typeface="Consolas" charset="0"/>
                  </a:rPr>
                  <a:t>stopwords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(NLTK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</a:p>
              <a:p>
                <a:endParaRPr lang="en-US" altLang="zh-CN" sz="2400" dirty="0" smtClean="0">
                  <a:latin typeface="KaiTi" charset="-122"/>
                  <a:ea typeface="KaiTi" charset="-122"/>
                  <a:cs typeface="KaiTi" charset="-122"/>
                </a:endParaRPr>
              </a:p>
              <a:p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Mapper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input: 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key=offset, value=</a:t>
                </a:r>
                <a:r>
                  <a:rPr lang="en-US" altLang="zh-CN" sz="2400" dirty="0" err="1" smtClean="0">
                    <a:latin typeface="Consolas" charset="0"/>
                    <a:ea typeface="Consolas" charset="0"/>
                    <a:cs typeface="Consolas" charset="0"/>
                  </a:rPr>
                  <a:t>pageXML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output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: 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key=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word, scores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 value=(</a:t>
                </a:r>
                <a:r>
                  <a:rPr lang="en-US" altLang="zh-CN" sz="2400" dirty="0" err="1" smtClean="0">
                    <a:latin typeface="Consolas" charset="0"/>
                    <a:ea typeface="Consolas" charset="0"/>
                    <a:cs typeface="Consolas" charset="0"/>
                  </a:rPr>
                  <a:t>pageid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, title)</a:t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endParaRPr lang="en-US" altLang="zh-CN" sz="24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无需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reducer</a:t>
                </a:r>
              </a:p>
              <a:p>
                <a:r>
                  <a:rPr 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19.81G</a:t>
                </a:r>
                <a:endParaRPr lang="en-US" altLang="zh-CN" sz="24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514"/>
                <a:ext cx="10886954" cy="5451676"/>
              </a:xfrm>
              <a:blipFill rotWithShape="0">
                <a:blip r:embed="rId3"/>
                <a:stretch>
                  <a:fillRect l="-784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4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3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6" y="3051330"/>
            <a:ext cx="180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35" y="3534019"/>
            <a:ext cx="1440000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0" y="439258"/>
            <a:ext cx="1440000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77" y="4254019"/>
            <a:ext cx="2419285" cy="241928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668070" y="1814858"/>
            <a:ext cx="1515977" cy="270227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32860" y="1644307"/>
            <a:ext cx="1553722" cy="28254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054280" y="3784922"/>
            <a:ext cx="2061993" cy="98725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054280" y="4448978"/>
            <a:ext cx="1966756" cy="986943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614063" y="2059545"/>
            <a:ext cx="1148027" cy="369332"/>
            <a:chOff x="3478627" y="3066082"/>
            <a:chExt cx="1148027" cy="369332"/>
          </a:xfrm>
        </p:grpSpPr>
        <p:sp>
          <p:nvSpPr>
            <p:cNvPr id="76" name="Oval 7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US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56420" y="3066082"/>
              <a:ext cx="87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pageid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12773" y="2944060"/>
            <a:ext cx="1148027" cy="646331"/>
            <a:chOff x="3478627" y="2950335"/>
            <a:chExt cx="1148027" cy="646331"/>
          </a:xfrm>
          <a:solidFill>
            <a:schemeClr val="bg1"/>
          </a:solidFill>
        </p:grpSpPr>
        <p:sp>
          <p:nvSpPr>
            <p:cNvPr id="79" name="Oval 78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US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56420" y="2950335"/>
              <a:ext cx="870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ffset, length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461112" y="5163815"/>
            <a:ext cx="1519949" cy="369332"/>
            <a:chOff x="3478627" y="3042934"/>
            <a:chExt cx="1519949" cy="369332"/>
          </a:xfrm>
        </p:grpSpPr>
        <p:sp>
          <p:nvSpPr>
            <p:cNvPr id="85" name="Oval 84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56419" y="3042934"/>
              <a:ext cx="124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dirty="0" smtClean="0"/>
                <a:t>age(xml)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538541" y="95496"/>
            <a:ext cx="347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MySQL: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PageIndex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16548" y="6439496"/>
            <a:ext cx="226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Python+Flask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228826" y="5038416"/>
            <a:ext cx="157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wikidumps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75" y="364486"/>
            <a:ext cx="1440000" cy="14400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319737" y="1798418"/>
            <a:ext cx="263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TF File: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TF,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pageid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title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7598070" y="1200037"/>
            <a:ext cx="1739797" cy="328894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7782308" y="1434293"/>
            <a:ext cx="1607927" cy="30477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8635690" y="2659841"/>
            <a:ext cx="1877565" cy="369332"/>
            <a:chOff x="3478627" y="3059245"/>
            <a:chExt cx="1877565" cy="369332"/>
          </a:xfrm>
        </p:grpSpPr>
        <p:sp>
          <p:nvSpPr>
            <p:cNvPr id="136" name="Oval 135"/>
            <p:cNvSpPr/>
            <p:nvPr/>
          </p:nvSpPr>
          <p:spPr>
            <a:xfrm>
              <a:off x="3478627" y="3114561"/>
              <a:ext cx="277792" cy="27843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55898" y="3059245"/>
              <a:ext cx="1600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TF, </a:t>
              </a:r>
              <a:r>
                <a:rPr lang="en-US" dirty="0" err="1" smtClean="0"/>
                <a:t>pageid</a:t>
              </a:r>
              <a:r>
                <a:rPr lang="en-US" dirty="0" smtClean="0"/>
                <a:t>, title</a:t>
              </a:r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635749" y="3732015"/>
            <a:ext cx="1210696" cy="646331"/>
            <a:chOff x="8635749" y="3732015"/>
            <a:chExt cx="1210696" cy="646331"/>
          </a:xfrm>
        </p:grpSpPr>
        <p:grpSp>
          <p:nvGrpSpPr>
            <p:cNvPr id="139" name="Group 138"/>
            <p:cNvGrpSpPr/>
            <p:nvPr/>
          </p:nvGrpSpPr>
          <p:grpSpPr>
            <a:xfrm>
              <a:off x="8698418" y="3732015"/>
              <a:ext cx="1148027" cy="646331"/>
              <a:chOff x="3478627" y="2950335"/>
              <a:chExt cx="1148027" cy="646331"/>
            </a:xfrm>
            <a:solidFill>
              <a:schemeClr val="bg1"/>
            </a:solidFill>
          </p:grpSpPr>
          <p:sp>
            <p:nvSpPr>
              <p:cNvPr id="140" name="Oval 139"/>
              <p:cNvSpPr/>
              <p:nvPr/>
            </p:nvSpPr>
            <p:spPr>
              <a:xfrm>
                <a:off x="3478627" y="3114561"/>
                <a:ext cx="277792" cy="27843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756420" y="2950335"/>
                <a:ext cx="870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dirty="0" smtClean="0"/>
                  <a:t>ffset, length</a:t>
                </a:r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8635749" y="3858986"/>
              <a:ext cx="42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383034" y="5180428"/>
            <a:ext cx="4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342"/>
          </a:xfrm>
        </p:spPr>
        <p:txBody>
          <a:bodyPr>
            <a:normAutofit/>
          </a:bodyPr>
          <a:lstStyle/>
          <a:p>
            <a:r>
              <a:rPr lang="en-US" dirty="0" smtClean="0"/>
              <a:t>Hadoop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514"/>
                <a:ext cx="10886954" cy="5451676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Inverted</a:t>
                </a:r>
                <a:r>
                  <a:rPr lang="en-US" sz="2400" dirty="0" err="1" smtClean="0">
                    <a:latin typeface="Consolas" charset="0"/>
                    <a:ea typeface="Consolas" charset="0"/>
                    <a:cs typeface="Consolas" charset="0"/>
                  </a:rPr>
                  <a:t>Index</a:t>
                </a:r>
                <a:r>
                  <a:rPr 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br>
                  <a:rPr lang="en-US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每个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word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在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TF File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中的起始位置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(offset)</a:t>
                </a:r>
                <a:r>
                  <a:rPr lang="zh-CN" altLang="en-US" sz="2400" dirty="0" smtClean="0">
                    <a:latin typeface="KaiTi" charset="-122"/>
                    <a:ea typeface="KaiTi" charset="-122"/>
                    <a:cs typeface="KaiTi" charset="-122"/>
                  </a:rPr>
                  <a:t>和长度</a:t>
                </a:r>
                <a: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  <a:t>(offset)</a:t>
                </a:r>
                <a:br>
                  <a:rPr lang="en-US" altLang="zh-CN" sz="2400" dirty="0" smtClean="0">
                    <a:latin typeface="KaiTi" charset="-122"/>
                    <a:ea typeface="KaiTi" charset="-122"/>
                    <a:cs typeface="KaiTi" charset="-122"/>
                  </a:rPr>
                </a:br>
                <a:endParaRPr lang="en-US" altLang="zh-CN" sz="2400" dirty="0" smtClean="0">
                  <a:latin typeface="KaiTi" charset="-122"/>
                  <a:ea typeface="KaiTi" charset="-122"/>
                  <a:cs typeface="KaiTi" charset="-122"/>
                </a:endParaRPr>
              </a:p>
              <a:p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Mapper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input: 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key=offset, value=line (TF File)</a:t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output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>: 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key=word, value=(offset, length</a:t>
                </a:r>
                <a:r>
                  <a:rPr lang="zh-CN" alt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，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1)</a:t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endParaRPr lang="en-US" altLang="zh-CN" sz="24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Reducer/Combiner</a:t>
                </a:r>
                <a: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altLang="zh-CN" sz="2400" dirty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input: key=word, value=list[(offset, length</a:t>
                </a:r>
                <a:r>
                  <a:rPr lang="zh-CN" alt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，</a:t>
                </a: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1)]</a:t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output: key=word, value=(min{offset},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smtClean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𝑙𝑒𝑛𝑔𝑡h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=count)</a:t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>count</a:t>
                </a:r>
                <a:r>
                  <a:rPr lang="zh-CN" altLang="en-US" sz="2400" dirty="0" smtClean="0">
                    <a:latin typeface="Consolas" charset="0"/>
                    <a:ea typeface="Consolas" charset="0"/>
                    <a:cs typeface="Consolas" charset="0"/>
                  </a:rPr>
                  <a:t>用于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idf</m:t>
                    </m:r>
                    <m:r>
                      <a:rPr lang="en-US" altLang="zh-CN" sz="24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charset="0"/>
                                <a:ea typeface="Consolas" charset="0"/>
                                <a:cs typeface="Consolas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charset="0"/>
                                <a:ea typeface="Consolas" charset="0"/>
                                <a:cs typeface="Consolas" charset="0"/>
                              </a:rPr>
                              <m:t>|</m:t>
                            </m:r>
                            <m:r>
                              <a:rPr lang="en-US" altLang="zh-CN" sz="2400" b="0" i="1" dirty="0" smtClean="0">
                                <a:latin typeface="Cambria Math" charset="0"/>
                                <a:ea typeface="Consolas" charset="0"/>
                                <a:cs typeface="Consolas" charset="0"/>
                              </a:rPr>
                              <m:t>𝐷</m:t>
                            </m:r>
                            <m:r>
                              <a:rPr lang="en-US" altLang="zh-CN" sz="2400" b="0" i="1" dirty="0" smtClean="0">
                                <a:latin typeface="Cambria Math" charset="0"/>
                                <a:ea typeface="Consolas" charset="0"/>
                                <a:cs typeface="Consolas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charset="0"/>
                                <a:ea typeface="Consolas" charset="0"/>
                                <a:cs typeface="Consolas" charset="0"/>
                              </a:rPr>
                              <m:t>𝑐𝑜𝑢𝑛𝑡</m:t>
                            </m:r>
                            <m:r>
                              <a:rPr lang="en-US" altLang="zh-CN" sz="2400" b="0" i="1" dirty="0" smtClean="0">
                                <a:latin typeface="Cambria Math" charset="0"/>
                                <a:ea typeface="Consolas" charset="0"/>
                                <a:cs typeface="Consolas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altLang="zh-CN" sz="2400" dirty="0" smtClean="0">
                    <a:latin typeface="Consolas" charset="0"/>
                    <a:ea typeface="Consolas" charset="0"/>
                    <a:cs typeface="Consolas" charset="0"/>
                  </a:rPr>
                </a:br>
                <a:endParaRPr lang="en-US" altLang="zh-CN" sz="2400" dirty="0" smtClean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514"/>
                <a:ext cx="10886954" cy="5451676"/>
              </a:xfrm>
              <a:blipFill rotWithShape="0">
                <a:blip r:embed="rId3"/>
                <a:stretch>
                  <a:fillRect l="-784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1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238</Words>
  <Application>Microsoft Macintosh PowerPoint</Application>
  <PresentationFormat>Widescreen</PresentationFormat>
  <Paragraphs>162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Cambria Math</vt:lpstr>
      <vt:lpstr>Consolas</vt:lpstr>
      <vt:lpstr>DengXian</vt:lpstr>
      <vt:lpstr>DengXian Light</vt:lpstr>
      <vt:lpstr>KaiTi</vt:lpstr>
      <vt:lpstr>Arial</vt:lpstr>
      <vt:lpstr>Office Theme</vt:lpstr>
      <vt:lpstr>分布式系统期末PJ报告</vt:lpstr>
      <vt:lpstr>系统架构</vt:lpstr>
      <vt:lpstr>Hadoop</vt:lpstr>
      <vt:lpstr>Hadoop</vt:lpstr>
      <vt:lpstr>系统架构</vt:lpstr>
      <vt:lpstr>Hadoop</vt:lpstr>
      <vt:lpstr>Hadoop</vt:lpstr>
      <vt:lpstr>系统架构</vt:lpstr>
      <vt:lpstr>Hadoop</vt:lpstr>
      <vt:lpstr>系统架构</vt:lpstr>
      <vt:lpstr>系统架构</vt:lpstr>
      <vt:lpstr>Thank you!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分布式系统期末Pj报告</dc:title>
  <dc:creator>林士翰</dc:creator>
  <cp:lastModifiedBy>林士翰</cp:lastModifiedBy>
  <cp:revision>146</cp:revision>
  <dcterms:created xsi:type="dcterms:W3CDTF">2017-12-26T18:32:35Z</dcterms:created>
  <dcterms:modified xsi:type="dcterms:W3CDTF">2017-12-26T23:02:23Z</dcterms:modified>
</cp:coreProperties>
</file>