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59" r:id="rId4"/>
    <p:sldId id="262" r:id="rId5"/>
    <p:sldId id="261" r:id="rId6"/>
    <p:sldId id="263" r:id="rId7"/>
    <p:sldId id="264" r:id="rId8"/>
    <p:sldId id="265" r:id="rId9"/>
    <p:sldId id="266" r:id="rId10"/>
    <p:sldId id="267" r:id="rId11"/>
    <p:sldId id="275" r:id="rId12"/>
    <p:sldId id="268" r:id="rId13"/>
    <p:sldId id="269" r:id="rId14"/>
    <p:sldId id="270" r:id="rId15"/>
    <p:sldId id="274" r:id="rId16"/>
    <p:sldId id="272" r:id="rId17"/>
    <p:sldId id="273" r:id="rId18"/>
    <p:sldId id="27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2503" y="1962150"/>
            <a:ext cx="4323907" cy="1219200"/>
          </a:xfrm>
          <a:effectLst/>
        </p:spPr>
        <p:txBody>
          <a:bodyPr>
            <a:normAutofit fontScale="90000"/>
          </a:bodyPr>
          <a:lstStyle/>
          <a:p>
            <a:pPr algn="ctr"/>
            <a:r>
              <a:rPr lang="en-US" dirty="0">
                <a:latin typeface="Tw Cen MT" panose="020B0602020104020603" pitchFamily="34" charset="0"/>
              </a:rPr>
              <a:t>Personalized medicine : Redefining Cancer Treatment</a:t>
            </a:r>
          </a:p>
        </p:txBody>
      </p:sp>
      <p:sp>
        <p:nvSpPr>
          <p:cNvPr id="3" name="Subtitle 2"/>
          <p:cNvSpPr>
            <a:spLocks noGrp="1"/>
          </p:cNvSpPr>
          <p:nvPr>
            <p:ph type="subTitle" idx="1"/>
          </p:nvPr>
        </p:nvSpPr>
        <p:spPr>
          <a:xfrm>
            <a:off x="705580" y="3895226"/>
            <a:ext cx="8192728" cy="730043"/>
          </a:xfrm>
        </p:spPr>
        <p:txBody>
          <a:bodyPr>
            <a:noAutofit/>
          </a:bodyPr>
          <a:lstStyle/>
          <a:p>
            <a:r>
              <a:rPr lang="en-US" sz="1600" b="1" dirty="0">
                <a:latin typeface="Tw Cen MT" panose="020B0602020104020603" pitchFamily="34" charset="0"/>
              </a:rPr>
              <a:t>By</a:t>
            </a:r>
          </a:p>
          <a:p>
            <a:r>
              <a:rPr lang="en-US" sz="1600" b="1" dirty="0">
                <a:latin typeface="Tw Cen MT" panose="020B0602020104020603" pitchFamily="34" charset="0"/>
              </a:rPr>
              <a:t>Shivam Shukla (18bec102)</a:t>
            </a:r>
          </a:p>
          <a:p>
            <a:r>
              <a:rPr lang="en-US" sz="1600" b="1" dirty="0" err="1">
                <a:latin typeface="Tw Cen MT" panose="020B0602020104020603" pitchFamily="34" charset="0"/>
              </a:rPr>
              <a:t>Shubham</a:t>
            </a:r>
            <a:r>
              <a:rPr lang="en-US" sz="1600" b="1" dirty="0">
                <a:latin typeface="Tw Cen MT" panose="020B0602020104020603" pitchFamily="34" charset="0"/>
              </a:rPr>
              <a:t> </a:t>
            </a:r>
            <a:r>
              <a:rPr lang="en-US" sz="1600" b="1" dirty="0" err="1">
                <a:latin typeface="Tw Cen MT" panose="020B0602020104020603" pitchFamily="34" charset="0"/>
              </a:rPr>
              <a:t>Soni</a:t>
            </a:r>
            <a:r>
              <a:rPr lang="en-US" sz="1600" b="1" dirty="0">
                <a:latin typeface="Tw Cen MT" panose="020B0602020104020603" pitchFamily="34" charset="0"/>
              </a:rPr>
              <a:t> (18bec110)</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238" y="293123"/>
            <a:ext cx="6283782" cy="725349"/>
          </a:xfrm>
        </p:spPr>
        <p:txBody>
          <a:bodyPr/>
          <a:lstStyle/>
          <a:p>
            <a:r>
              <a:rPr lang="en-US" dirty="0">
                <a:effectLst/>
                <a:latin typeface="Tw Cen MT" panose="020B0602020104020603" pitchFamily="34" charset="0"/>
              </a:rPr>
              <a:t>Response Encoding</a:t>
            </a:r>
            <a:endParaRPr lang="en-IN" dirty="0">
              <a:effectLst/>
              <a:latin typeface="Tw Cen MT" panose="020B0602020104020603" pitchFamily="34" charset="0"/>
            </a:endParaRPr>
          </a:p>
        </p:txBody>
      </p:sp>
      <p:sp>
        <p:nvSpPr>
          <p:cNvPr id="3" name="Content Placeholder 2"/>
          <p:cNvSpPr>
            <a:spLocks noGrp="1"/>
          </p:cNvSpPr>
          <p:nvPr>
            <p:ph idx="1"/>
          </p:nvPr>
        </p:nvSpPr>
        <p:spPr>
          <a:xfrm>
            <a:off x="2509741" y="1310891"/>
            <a:ext cx="6294017" cy="3409965"/>
          </a:xfrm>
        </p:spPr>
        <p:txBody>
          <a:bodyPr>
            <a:normAutofit lnSpcReduction="10000"/>
          </a:bodyPr>
          <a:lstStyle/>
          <a:p>
            <a:r>
              <a:rPr lang="en-US" sz="2000" dirty="0">
                <a:latin typeface="Tw Cen MT" panose="020B0602020104020603" pitchFamily="34" charset="0"/>
              </a:rPr>
              <a:t>When the dataset is too large, using one hot encoding will create huge number of columns and hence increases computational time.</a:t>
            </a:r>
          </a:p>
          <a:p>
            <a:pPr marL="0" indent="0">
              <a:buNone/>
            </a:pPr>
            <a:endParaRPr lang="en-US" sz="2000" dirty="0">
              <a:latin typeface="Tw Cen MT" panose="020B0602020104020603" pitchFamily="34" charset="0"/>
            </a:endParaRPr>
          </a:p>
          <a:p>
            <a:r>
              <a:rPr lang="en-US" sz="2000" dirty="0">
                <a:latin typeface="Tw Cen MT" panose="020B0602020104020603" pitchFamily="34" charset="0"/>
              </a:rPr>
              <a:t>In such cases, we use response encoding where we get the probability of occurrence as the number of times a feature corresponds to a class.</a:t>
            </a:r>
          </a:p>
          <a:p>
            <a:endParaRPr lang="en-US" sz="2000" dirty="0">
              <a:latin typeface="Tw Cen MT" panose="020B0602020104020603" pitchFamily="34" charset="0"/>
            </a:endParaRPr>
          </a:p>
          <a:p>
            <a:r>
              <a:rPr lang="en-US" sz="2000" dirty="0">
                <a:latin typeface="Tw Cen MT" panose="020B0602020104020603" pitchFamily="34" charset="0"/>
              </a:rPr>
              <a:t>The higher the occurrence of the data point having the same class, the higher the probability and hence that class will be predicted.</a:t>
            </a:r>
          </a:p>
          <a:p>
            <a:pPr marL="0" indent="0">
              <a:buNone/>
            </a:pPr>
            <a:endParaRPr lang="en-US" sz="2000" dirty="0">
              <a:latin typeface="Tw Cen MT" panose="020B0602020104020603" pitchFamily="34" charset="0"/>
            </a:endParaRPr>
          </a:p>
        </p:txBody>
      </p:sp>
    </p:spTree>
    <p:extLst>
      <p:ext uri="{BB962C8B-B14F-4D97-AF65-F5344CB8AC3E}">
        <p14:creationId xmlns:p14="http://schemas.microsoft.com/office/powerpoint/2010/main" val="120721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09EFBD-7F04-4364-AD8D-93F88AAE21F2}"/>
              </a:ext>
            </a:extLst>
          </p:cNvPr>
          <p:cNvGraphicFramePr>
            <a:graphicFrameLocks noGrp="1"/>
          </p:cNvGraphicFramePr>
          <p:nvPr>
            <p:ph idx="1"/>
            <p:extLst>
              <p:ext uri="{D42A27DB-BD31-4B8C-83A1-F6EECF244321}">
                <p14:modId xmlns:p14="http://schemas.microsoft.com/office/powerpoint/2010/main" val="317876842"/>
              </p:ext>
            </p:extLst>
          </p:nvPr>
        </p:nvGraphicFramePr>
        <p:xfrm>
          <a:off x="2055628" y="616689"/>
          <a:ext cx="6974958" cy="3969489"/>
        </p:xfrm>
        <a:graphic>
          <a:graphicData uri="http://schemas.openxmlformats.org/drawingml/2006/table">
            <a:tbl>
              <a:tblPr firstRow="1" firstCol="1" bandRow="1">
                <a:tableStyleId>{5C22544A-7EE6-4342-B048-85BDC9FD1C3A}</a:tableStyleId>
              </a:tblPr>
              <a:tblGrid>
                <a:gridCol w="324529">
                  <a:extLst>
                    <a:ext uri="{9D8B030D-6E8A-4147-A177-3AD203B41FA5}">
                      <a16:colId xmlns:a16="http://schemas.microsoft.com/office/drawing/2014/main" val="4109017392"/>
                    </a:ext>
                  </a:extLst>
                </a:gridCol>
                <a:gridCol w="676910">
                  <a:extLst>
                    <a:ext uri="{9D8B030D-6E8A-4147-A177-3AD203B41FA5}">
                      <a16:colId xmlns:a16="http://schemas.microsoft.com/office/drawing/2014/main" val="1612288231"/>
                    </a:ext>
                  </a:extLst>
                </a:gridCol>
                <a:gridCol w="507465">
                  <a:extLst>
                    <a:ext uri="{9D8B030D-6E8A-4147-A177-3AD203B41FA5}">
                      <a16:colId xmlns:a16="http://schemas.microsoft.com/office/drawing/2014/main" val="3635139421"/>
                    </a:ext>
                  </a:extLst>
                </a:gridCol>
                <a:gridCol w="650286">
                  <a:extLst>
                    <a:ext uri="{9D8B030D-6E8A-4147-A177-3AD203B41FA5}">
                      <a16:colId xmlns:a16="http://schemas.microsoft.com/office/drawing/2014/main" val="754047938"/>
                    </a:ext>
                  </a:extLst>
                </a:gridCol>
                <a:gridCol w="654894">
                  <a:extLst>
                    <a:ext uri="{9D8B030D-6E8A-4147-A177-3AD203B41FA5}">
                      <a16:colId xmlns:a16="http://schemas.microsoft.com/office/drawing/2014/main" val="3458324374"/>
                    </a:ext>
                  </a:extLst>
                </a:gridCol>
                <a:gridCol w="533034">
                  <a:extLst>
                    <a:ext uri="{9D8B030D-6E8A-4147-A177-3AD203B41FA5}">
                      <a16:colId xmlns:a16="http://schemas.microsoft.com/office/drawing/2014/main" val="4055078804"/>
                    </a:ext>
                  </a:extLst>
                </a:gridCol>
                <a:gridCol w="744616">
                  <a:extLst>
                    <a:ext uri="{9D8B030D-6E8A-4147-A177-3AD203B41FA5}">
                      <a16:colId xmlns:a16="http://schemas.microsoft.com/office/drawing/2014/main" val="3411864401"/>
                    </a:ext>
                  </a:extLst>
                </a:gridCol>
                <a:gridCol w="535231">
                  <a:extLst>
                    <a:ext uri="{9D8B030D-6E8A-4147-A177-3AD203B41FA5}">
                      <a16:colId xmlns:a16="http://schemas.microsoft.com/office/drawing/2014/main" val="368768607"/>
                    </a:ext>
                  </a:extLst>
                </a:gridCol>
                <a:gridCol w="604254">
                  <a:extLst>
                    <a:ext uri="{9D8B030D-6E8A-4147-A177-3AD203B41FA5}">
                      <a16:colId xmlns:a16="http://schemas.microsoft.com/office/drawing/2014/main" val="3047619196"/>
                    </a:ext>
                  </a:extLst>
                </a:gridCol>
                <a:gridCol w="604254">
                  <a:extLst>
                    <a:ext uri="{9D8B030D-6E8A-4147-A177-3AD203B41FA5}">
                      <a16:colId xmlns:a16="http://schemas.microsoft.com/office/drawing/2014/main" val="1610340294"/>
                    </a:ext>
                  </a:extLst>
                </a:gridCol>
                <a:gridCol w="604254">
                  <a:extLst>
                    <a:ext uri="{9D8B030D-6E8A-4147-A177-3AD203B41FA5}">
                      <a16:colId xmlns:a16="http://schemas.microsoft.com/office/drawing/2014/main" val="1919181950"/>
                    </a:ext>
                  </a:extLst>
                </a:gridCol>
                <a:gridCol w="535231">
                  <a:extLst>
                    <a:ext uri="{9D8B030D-6E8A-4147-A177-3AD203B41FA5}">
                      <a16:colId xmlns:a16="http://schemas.microsoft.com/office/drawing/2014/main" val="1597645323"/>
                    </a:ext>
                  </a:extLst>
                </a:gridCol>
              </a:tblGrid>
              <a:tr h="176446">
                <a:tc gridSpan="3">
                  <a:txBody>
                    <a:bodyPr/>
                    <a:lstStyle/>
                    <a:p>
                      <a:pPr algn="ct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hMerge="1">
                  <a:txBody>
                    <a:bodyPr/>
                    <a:lstStyle/>
                    <a:p>
                      <a:endParaRPr lang="en-IN"/>
                    </a:p>
                  </a:txBody>
                  <a:tcPr/>
                </a:tc>
                <a:tc hMerge="1">
                  <a:txBody>
                    <a:bodyPr/>
                    <a:lstStyle/>
                    <a:p>
                      <a:endParaRPr lang="en-IN"/>
                    </a:p>
                  </a:txBody>
                  <a:tcPr/>
                </a:tc>
                <a:tc gridSpan="9">
                  <a:txBody>
                    <a:bodyPr/>
                    <a:lstStyle/>
                    <a:p>
                      <a:pPr algn="ctr">
                        <a:lnSpc>
                          <a:spcPct val="107000"/>
                        </a:lnSpc>
                        <a:spcAft>
                          <a:spcPts val="800"/>
                        </a:spcAft>
                      </a:pPr>
                      <a:r>
                        <a:rPr lang="en-IN" sz="1000">
                          <a:effectLst/>
                        </a:rPr>
                        <a:t>OCCURRENCE VECTOR  (1*9)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57374079"/>
                  </a:ext>
                </a:extLst>
              </a:tr>
              <a:tr h="352417">
                <a:tc>
                  <a:txBody>
                    <a:bodyPr/>
                    <a:lstStyle/>
                    <a:p>
                      <a:pPr algn="ctr">
                        <a:lnSpc>
                          <a:spcPct val="107000"/>
                        </a:lnSpc>
                        <a:spcAft>
                          <a:spcPts val="800"/>
                        </a:spcAft>
                      </a:pPr>
                      <a:r>
                        <a:rPr lang="en-IN" sz="1000">
                          <a:effectLst/>
                        </a:rPr>
                        <a:t>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GENE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 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 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 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 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 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CLASS 6</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 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CLASS 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CLASS 9</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1842536519"/>
                  </a:ext>
                </a:extLst>
              </a:tr>
              <a:tr h="338493">
                <a:tc>
                  <a:txBody>
                    <a:bodyPr/>
                    <a:lstStyle/>
                    <a:p>
                      <a:pPr algn="ctr">
                        <a:lnSpc>
                          <a:spcPct val="107000"/>
                        </a:lnSpc>
                        <a:spcAft>
                          <a:spcPts val="80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ABR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2595488346"/>
                  </a:ext>
                </a:extLst>
              </a:tr>
              <a:tr h="352417">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GHI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6</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2835998570"/>
                  </a:ext>
                </a:extLst>
              </a:tr>
              <a:tr h="338493">
                <a:tc>
                  <a:txBody>
                    <a:bodyPr/>
                    <a:lstStyle/>
                    <a:p>
                      <a:pPr algn="ctr">
                        <a:lnSpc>
                          <a:spcPct val="107000"/>
                        </a:lnSpc>
                        <a:spcAft>
                          <a:spcPts val="80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TYI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2/10=0.2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1118991528"/>
                  </a:ext>
                </a:extLst>
              </a:tr>
              <a:tr h="352417">
                <a:tc>
                  <a:txBody>
                    <a:bodyPr/>
                    <a:lstStyle/>
                    <a:p>
                      <a:pPr algn="ctr">
                        <a:lnSpc>
                          <a:spcPct val="107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KIO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7</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2/10=0.2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290222020"/>
                  </a:ext>
                </a:extLst>
              </a:tr>
              <a:tr h="352417">
                <a:tc>
                  <a:txBody>
                    <a:bodyPr/>
                    <a:lstStyle/>
                    <a:p>
                      <a:pPr algn="ctr">
                        <a:lnSpc>
                          <a:spcPct val="107000"/>
                        </a:lnSpc>
                        <a:spcAft>
                          <a:spcPts val="80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QWR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3186943791"/>
                  </a:ext>
                </a:extLst>
              </a:tr>
              <a:tr h="338493">
                <a:tc>
                  <a:txBody>
                    <a:bodyPr/>
                    <a:lstStyle/>
                    <a:p>
                      <a:pPr algn="ctr">
                        <a:lnSpc>
                          <a:spcPct val="107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LKI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3288873359"/>
                  </a:ext>
                </a:extLst>
              </a:tr>
              <a:tr h="338493">
                <a:tc>
                  <a:txBody>
                    <a:bodyPr/>
                    <a:lstStyle/>
                    <a:p>
                      <a:pPr algn="ctr">
                        <a:lnSpc>
                          <a:spcPct val="107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TYI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2/10=0.2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1401721373"/>
                  </a:ext>
                </a:extLst>
              </a:tr>
              <a:tr h="338493">
                <a:tc>
                  <a:txBody>
                    <a:bodyPr/>
                    <a:lstStyle/>
                    <a:p>
                      <a:pPr algn="ctr">
                        <a:lnSpc>
                          <a:spcPct val="107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ABR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642392165"/>
                  </a:ext>
                </a:extLst>
              </a:tr>
              <a:tr h="352417">
                <a:tc>
                  <a:txBody>
                    <a:bodyPr/>
                    <a:lstStyle/>
                    <a:p>
                      <a:pPr algn="ctr">
                        <a:lnSpc>
                          <a:spcPct val="107000"/>
                        </a:lnSpc>
                        <a:spcAft>
                          <a:spcPts val="800"/>
                        </a:spcAft>
                      </a:pPr>
                      <a:r>
                        <a:rPr lang="en-IN" sz="1000">
                          <a:effectLst/>
                        </a:rPr>
                        <a:t>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KIO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2/10=0.2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867437389"/>
                  </a:ext>
                </a:extLst>
              </a:tr>
              <a:tr h="338493">
                <a:tc>
                  <a:txBody>
                    <a:bodyPr/>
                    <a:lstStyle/>
                    <a:p>
                      <a:pPr algn="ctr">
                        <a:lnSpc>
                          <a:spcPct val="107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TYI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1/10=0.1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2/10=0.2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tc>
                  <a:txBody>
                    <a:bodyPr/>
                    <a:lstStyle/>
                    <a:p>
                      <a:pPr algn="ctr">
                        <a:lnSpc>
                          <a:spcPct val="107000"/>
                        </a:lnSpc>
                        <a:spcAft>
                          <a:spcPts val="800"/>
                        </a:spcAft>
                      </a:pPr>
                      <a:r>
                        <a:rPr lang="en-IN" sz="1000" dirty="0">
                          <a:effectLst/>
                        </a:rPr>
                        <a:t>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874" marR="59874" marT="0" marB="0" anchor="b"/>
                </a:tc>
                <a:extLst>
                  <a:ext uri="{0D108BD9-81ED-4DB2-BD59-A6C34878D82A}">
                    <a16:rowId xmlns:a16="http://schemas.microsoft.com/office/drawing/2014/main" val="376212258"/>
                  </a:ext>
                </a:extLst>
              </a:tr>
            </a:tbl>
          </a:graphicData>
        </a:graphic>
      </p:graphicFrame>
    </p:spTree>
    <p:extLst>
      <p:ext uri="{BB962C8B-B14F-4D97-AF65-F5344CB8AC3E}">
        <p14:creationId xmlns:p14="http://schemas.microsoft.com/office/powerpoint/2010/main" val="237850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Tw Cen MT" panose="020B0602020104020603" pitchFamily="34" charset="0"/>
              </a:rPr>
              <a:t>Laplace smoothing</a:t>
            </a:r>
            <a:endParaRPr lang="en-IN" dirty="0">
              <a:effectLst/>
              <a:latin typeface="Tw Cen MT" panose="020B0602020104020603" pitchFamily="34" charset="0"/>
            </a:endParaRPr>
          </a:p>
        </p:txBody>
      </p:sp>
      <p:sp>
        <p:nvSpPr>
          <p:cNvPr id="3" name="Content Placeholder 2"/>
          <p:cNvSpPr>
            <a:spLocks noGrp="1"/>
          </p:cNvSpPr>
          <p:nvPr>
            <p:ph idx="1"/>
          </p:nvPr>
        </p:nvSpPr>
        <p:spPr/>
        <p:txBody>
          <a:bodyPr>
            <a:normAutofit/>
          </a:bodyPr>
          <a:lstStyle/>
          <a:p>
            <a:pPr marL="0" indent="0">
              <a:buNone/>
            </a:pPr>
            <a:r>
              <a:rPr lang="en-US" sz="2400" b="1" dirty="0">
                <a:latin typeface="Tw Cen MT" panose="020B0602020104020603" pitchFamily="34" charset="0"/>
              </a:rPr>
              <a:t>Laplace smoothing</a:t>
            </a:r>
            <a:r>
              <a:rPr lang="en-US" sz="2400" dirty="0">
                <a:latin typeface="Tw Cen MT" panose="020B0602020104020603" pitchFamily="34" charset="0"/>
              </a:rPr>
              <a:t> is a </a:t>
            </a:r>
            <a:r>
              <a:rPr lang="en-US" sz="2400" b="1" dirty="0">
                <a:latin typeface="Tw Cen MT" panose="020B0602020104020603" pitchFamily="34" charset="0"/>
              </a:rPr>
              <a:t>smoothing</a:t>
            </a:r>
            <a:r>
              <a:rPr lang="en-US" sz="2400" dirty="0">
                <a:latin typeface="Tw Cen MT" panose="020B0602020104020603" pitchFamily="34" charset="0"/>
              </a:rPr>
              <a:t> technique that helps tackle the problem of zero probability in the Naïve Bayes machine learning algorithm</a:t>
            </a:r>
            <a:endParaRPr lang="en-IN" sz="2400" dirty="0">
              <a:latin typeface="Tw Cen MT" panose="020B0602020104020603" pitchFamily="34" charset="0"/>
            </a:endParaRPr>
          </a:p>
        </p:txBody>
      </p:sp>
      <p:pic>
        <p:nvPicPr>
          <p:cNvPr id="3074" name="Picture 2" descr="https://miro.medium.com/max/743/1*pvtiVc9Sqs7NJ23u0KHO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238" y="3123190"/>
            <a:ext cx="565785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76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032" y="346365"/>
            <a:ext cx="7400260" cy="785522"/>
          </a:xfrm>
        </p:spPr>
        <p:txBody>
          <a:bodyPr>
            <a:noAutofit/>
          </a:bodyPr>
          <a:lstStyle/>
          <a:p>
            <a:r>
              <a:rPr lang="en-US" dirty="0">
                <a:effectLst/>
                <a:latin typeface="Tw Cen MT" panose="020B0602020104020603" pitchFamily="34" charset="0"/>
              </a:rPr>
              <a:t>Stochastic Gradient Descent Classifier</a:t>
            </a:r>
            <a:endParaRPr lang="en-IN" dirty="0">
              <a:effectLst/>
              <a:latin typeface="Tw Cen MT" panose="020B0602020104020603" pitchFamily="34" charset="0"/>
            </a:endParaRPr>
          </a:p>
        </p:txBody>
      </p:sp>
      <p:sp>
        <p:nvSpPr>
          <p:cNvPr id="3" name="Content Placeholder 2"/>
          <p:cNvSpPr>
            <a:spLocks noGrp="1"/>
          </p:cNvSpPr>
          <p:nvPr>
            <p:ph idx="1"/>
          </p:nvPr>
        </p:nvSpPr>
        <p:spPr/>
        <p:txBody>
          <a:bodyPr>
            <a:normAutofit/>
          </a:bodyPr>
          <a:lstStyle/>
          <a:p>
            <a:pPr marL="0" indent="0">
              <a:buNone/>
            </a:pPr>
            <a:r>
              <a:rPr lang="en-US" sz="1800" b="1" dirty="0">
                <a:latin typeface="Tw Cen MT" panose="020B0602020104020603" pitchFamily="34" charset="0"/>
              </a:rPr>
              <a:t>SGDClassifier</a:t>
            </a:r>
            <a:r>
              <a:rPr lang="en-US" sz="1800" dirty="0">
                <a:latin typeface="Tw Cen MT" panose="020B0602020104020603" pitchFamily="34" charset="0"/>
              </a:rPr>
              <a:t> is a linear classifier</a:t>
            </a:r>
            <a:endParaRPr lang="en-IN" sz="1400" dirty="0">
              <a:latin typeface="Tw Cen MT" panose="020B06020201040206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062" y="1919720"/>
            <a:ext cx="5410200" cy="2295525"/>
          </a:xfrm>
          <a:prstGeom prst="rect">
            <a:avLst/>
          </a:prstGeom>
        </p:spPr>
      </p:pic>
    </p:spTree>
    <p:extLst>
      <p:ext uri="{BB962C8B-B14F-4D97-AF65-F5344CB8AC3E}">
        <p14:creationId xmlns:p14="http://schemas.microsoft.com/office/powerpoint/2010/main" val="263785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779" y="143843"/>
            <a:ext cx="6283782" cy="725349"/>
          </a:xfrm>
        </p:spPr>
        <p:txBody>
          <a:bodyPr>
            <a:normAutofit/>
          </a:bodyPr>
          <a:lstStyle/>
          <a:p>
            <a:r>
              <a:rPr lang="en-US" sz="2800" dirty="0">
                <a:effectLst/>
                <a:latin typeface="Tw Cen MT" panose="020B0602020104020603" pitchFamily="34" charset="0"/>
              </a:rPr>
              <a:t>Calibrated classifier (Sigmoid function)</a:t>
            </a:r>
            <a:endParaRPr lang="en-IN" sz="2800" dirty="0">
              <a:effectLst/>
              <a:latin typeface="Tw Cen MT" panose="020B0602020104020603" pitchFamily="34" charset="0"/>
            </a:endParaRPr>
          </a:p>
        </p:txBody>
      </p:sp>
      <p:sp>
        <p:nvSpPr>
          <p:cNvPr id="3" name="Content Placeholder 2"/>
          <p:cNvSpPr>
            <a:spLocks noGrp="1"/>
          </p:cNvSpPr>
          <p:nvPr>
            <p:ph idx="1"/>
          </p:nvPr>
        </p:nvSpPr>
        <p:spPr>
          <a:xfrm>
            <a:off x="2392106" y="913644"/>
            <a:ext cx="6190785" cy="3907738"/>
          </a:xfrm>
        </p:spPr>
        <p:txBody>
          <a:bodyPr>
            <a:normAutofit/>
          </a:bodyPr>
          <a:lstStyle/>
          <a:p>
            <a:pPr marL="0" indent="0">
              <a:buNone/>
            </a:pPr>
            <a:r>
              <a:rPr lang="en-US" sz="1800" dirty="0">
                <a:latin typeface="Tw Cen MT" panose="020B0602020104020603" pitchFamily="34" charset="0"/>
              </a:rPr>
              <a:t>A sigmoid function is a mathematical function having a characteristic "S"-shaped curve or sigmoid curve. A common example of a sigmoid function is the logistic function </a:t>
            </a:r>
          </a:p>
          <a:p>
            <a:pPr marL="0" indent="0">
              <a:buNone/>
            </a:pPr>
            <a:endParaRPr lang="en-US" sz="1800" dirty="0"/>
          </a:p>
          <a:p>
            <a:pPr marL="0" indent="0">
              <a:buNone/>
            </a:pPr>
            <a:endParaRPr lang="en-US" sz="1800" dirty="0"/>
          </a:p>
          <a:p>
            <a:pPr marL="0" indent="0">
              <a:buNone/>
            </a:pPr>
            <a:endParaRPr lang="en-IN" sz="1800" dirty="0"/>
          </a:p>
        </p:txBody>
      </p:sp>
      <p:sp>
        <p:nvSpPr>
          <p:cNvPr id="6" name="AutoShape 6" descr="{\displaystyle S(x)={\frac {1}{1+e^{-x}}}={\frac {e^{x}}{e^{x}+1}}=1-S(-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descr="https://upload.wikimedia.org/wikipedia/commons/thumb/2/2f/Error_Function.svg/1280px-Error_Functi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8593" y="1809190"/>
            <a:ext cx="4557810" cy="3190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81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238" y="293123"/>
            <a:ext cx="6283782" cy="725349"/>
          </a:xfrm>
        </p:spPr>
        <p:txBody>
          <a:bodyPr/>
          <a:lstStyle/>
          <a:p>
            <a:r>
              <a:rPr lang="en-US" dirty="0">
                <a:effectLst/>
                <a:latin typeface="Tw Cen MT" panose="020B0602020104020603" pitchFamily="34" charset="0"/>
              </a:rPr>
              <a:t>Results</a:t>
            </a:r>
            <a:endParaRPr lang="en-IN" dirty="0">
              <a:effectLst/>
              <a:latin typeface="Tw Cen MT" panose="020B0602020104020603" pitchFamily="34" charset="0"/>
            </a:endParaRPr>
          </a:p>
        </p:txBody>
      </p:sp>
      <p:graphicFrame>
        <p:nvGraphicFramePr>
          <p:cNvPr id="9" name="Content Placeholder 8">
            <a:extLst>
              <a:ext uri="{FF2B5EF4-FFF2-40B4-BE49-F238E27FC236}">
                <a16:creationId xmlns:a16="http://schemas.microsoft.com/office/drawing/2014/main" id="{D0C0592A-24A2-4280-9A0A-EB8DBC99CF19}"/>
              </a:ext>
            </a:extLst>
          </p:cNvPr>
          <p:cNvGraphicFramePr>
            <a:graphicFrameLocks noGrp="1"/>
          </p:cNvGraphicFramePr>
          <p:nvPr>
            <p:ph idx="1"/>
            <p:extLst>
              <p:ext uri="{D42A27DB-BD31-4B8C-83A1-F6EECF244321}">
                <p14:modId xmlns:p14="http://schemas.microsoft.com/office/powerpoint/2010/main" val="408188462"/>
              </p:ext>
            </p:extLst>
          </p:nvPr>
        </p:nvGraphicFramePr>
        <p:xfrm>
          <a:off x="2552041" y="1552353"/>
          <a:ext cx="5958175" cy="2816391"/>
        </p:xfrm>
        <a:graphic>
          <a:graphicData uri="http://schemas.openxmlformats.org/drawingml/2006/table">
            <a:tbl>
              <a:tblPr firstRow="1" firstCol="1" bandRow="1">
                <a:tableStyleId>{5C22544A-7EE6-4342-B048-85BDC9FD1C3A}</a:tableStyleId>
              </a:tblPr>
              <a:tblGrid>
                <a:gridCol w="651671">
                  <a:extLst>
                    <a:ext uri="{9D8B030D-6E8A-4147-A177-3AD203B41FA5}">
                      <a16:colId xmlns:a16="http://schemas.microsoft.com/office/drawing/2014/main" val="893118338"/>
                    </a:ext>
                  </a:extLst>
                </a:gridCol>
                <a:gridCol w="2331020">
                  <a:extLst>
                    <a:ext uri="{9D8B030D-6E8A-4147-A177-3AD203B41FA5}">
                      <a16:colId xmlns:a16="http://schemas.microsoft.com/office/drawing/2014/main" val="3023467115"/>
                    </a:ext>
                  </a:extLst>
                </a:gridCol>
                <a:gridCol w="743871">
                  <a:extLst>
                    <a:ext uri="{9D8B030D-6E8A-4147-A177-3AD203B41FA5}">
                      <a16:colId xmlns:a16="http://schemas.microsoft.com/office/drawing/2014/main" val="1759981528"/>
                    </a:ext>
                  </a:extLst>
                </a:gridCol>
                <a:gridCol w="743871">
                  <a:extLst>
                    <a:ext uri="{9D8B030D-6E8A-4147-A177-3AD203B41FA5}">
                      <a16:colId xmlns:a16="http://schemas.microsoft.com/office/drawing/2014/main" val="1509509521"/>
                    </a:ext>
                  </a:extLst>
                </a:gridCol>
                <a:gridCol w="668637">
                  <a:extLst>
                    <a:ext uri="{9D8B030D-6E8A-4147-A177-3AD203B41FA5}">
                      <a16:colId xmlns:a16="http://schemas.microsoft.com/office/drawing/2014/main" val="883233897"/>
                    </a:ext>
                  </a:extLst>
                </a:gridCol>
                <a:gridCol w="819105">
                  <a:extLst>
                    <a:ext uri="{9D8B030D-6E8A-4147-A177-3AD203B41FA5}">
                      <a16:colId xmlns:a16="http://schemas.microsoft.com/office/drawing/2014/main" val="84004271"/>
                    </a:ext>
                  </a:extLst>
                </a:gridCol>
              </a:tblGrid>
              <a:tr h="415801">
                <a:tc gridSpan="2">
                  <a:txBody>
                    <a:bodyPr/>
                    <a:lstStyle/>
                    <a:p>
                      <a:pPr algn="ctr">
                        <a:lnSpc>
                          <a:spcPct val="107000"/>
                        </a:lnSpc>
                        <a:spcAft>
                          <a:spcPts val="800"/>
                        </a:spcAft>
                      </a:pPr>
                      <a:r>
                        <a:rPr lang="en-IN" sz="1400">
                          <a:effectLst/>
                          <a:latin typeface="Tw Cen MT" panose="020B0602020104020603" pitchFamily="34" charset="0"/>
                        </a:rPr>
                        <a:t> </a:t>
                      </a:r>
                      <a:endParaRPr lang="en-IN" sz="140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gridSpan="3">
                  <a:txBody>
                    <a:bodyPr/>
                    <a:lstStyle/>
                    <a:p>
                      <a:pPr algn="ctr">
                        <a:lnSpc>
                          <a:spcPct val="107000"/>
                        </a:lnSpc>
                        <a:spcAft>
                          <a:spcPts val="800"/>
                        </a:spcAft>
                      </a:pPr>
                      <a:r>
                        <a:rPr lang="en-US" sz="1400" dirty="0">
                          <a:effectLst/>
                          <a:latin typeface="Tw Cen MT" panose="020B0602020104020603" pitchFamily="34" charset="0"/>
                          <a:ea typeface="Calibri" panose="020F0502020204030204" pitchFamily="34" charset="0"/>
                          <a:cs typeface="Times New Roman" panose="02020603050405020304" pitchFamily="18" charset="0"/>
                        </a:rPr>
                        <a:t>L</a:t>
                      </a:r>
                      <a:r>
                        <a:rPr lang="en-IN" sz="1400" dirty="0">
                          <a:effectLst/>
                          <a:latin typeface="Tw Cen MT" panose="020B0602020104020603" pitchFamily="34" charset="0"/>
                          <a:ea typeface="Calibri" panose="020F0502020204030204" pitchFamily="34" charset="0"/>
                          <a:cs typeface="Times New Roman" panose="02020603050405020304" pitchFamily="18" charset="0"/>
                        </a:rPr>
                        <a:t>OG LOSS</a:t>
                      </a:r>
                    </a:p>
                  </a:txBody>
                  <a:tcPr marL="68580" marR="68580" marT="0" marB="0" anchor="b"/>
                </a:tc>
                <a:tc hMerge="1">
                  <a:txBody>
                    <a:bodyPr/>
                    <a:lstStyle/>
                    <a:p>
                      <a:endParaRPr lang="en-IN"/>
                    </a:p>
                  </a:txBody>
                  <a:tcPr/>
                </a:tc>
                <a:tc hMerge="1">
                  <a:txBody>
                    <a:bodyPr/>
                    <a:lstStyle/>
                    <a:p>
                      <a:endParaRPr lang="en-IN"/>
                    </a:p>
                  </a:txBody>
                  <a:tcPr/>
                </a:tc>
                <a:tc>
                  <a:txBody>
                    <a:bodyPr/>
                    <a:lstStyle/>
                    <a:p>
                      <a:pPr>
                        <a:lnSpc>
                          <a:spcPct val="107000"/>
                        </a:lnSpc>
                      </a:pPr>
                      <a:endParaRPr lang="en-IN" sz="1400">
                        <a:effectLst/>
                        <a:latin typeface="Tw Cen MT" panose="020B0602020104020603"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0468021"/>
                  </a:ext>
                </a:extLst>
              </a:tr>
              <a:tr h="475200">
                <a:tc>
                  <a:txBody>
                    <a:bodyPr/>
                    <a:lstStyle/>
                    <a:p>
                      <a:pPr>
                        <a:lnSpc>
                          <a:spcPct val="107000"/>
                        </a:lnSpc>
                        <a:spcAft>
                          <a:spcPts val="800"/>
                        </a:spcAft>
                      </a:pPr>
                      <a:r>
                        <a:rPr lang="en-IN"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b="1" dirty="0">
                          <a:effectLst/>
                          <a:latin typeface="Tw Cen MT" panose="020B0602020104020603" pitchFamily="34" charset="0"/>
                        </a:rPr>
                        <a:t>Algorithms for models</a:t>
                      </a:r>
                      <a:endParaRPr lang="en-IN" sz="1400" b="1"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b="1" dirty="0">
                          <a:effectLst/>
                          <a:latin typeface="Tw Cen MT" panose="020B0602020104020603" pitchFamily="34" charset="0"/>
                        </a:rPr>
                        <a:t>Train</a:t>
                      </a:r>
                      <a:endParaRPr lang="en-IN" sz="1400" b="1"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b="1" dirty="0">
                          <a:effectLst/>
                          <a:latin typeface="Tw Cen MT" panose="020B0602020104020603" pitchFamily="34" charset="0"/>
                        </a:rPr>
                        <a:t>CV</a:t>
                      </a:r>
                      <a:endParaRPr lang="en-IN" sz="1400" b="1"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b="1" dirty="0">
                          <a:effectLst/>
                          <a:latin typeface="Tw Cen MT" panose="020B0602020104020603" pitchFamily="34" charset="0"/>
                        </a:rPr>
                        <a:t>Test</a:t>
                      </a:r>
                      <a:endParaRPr lang="en-IN" sz="1400" b="1"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400" b="1" dirty="0">
                          <a:effectLst/>
                          <a:latin typeface="Tw Cen MT" panose="020B0602020104020603" pitchFamily="34" charset="0"/>
                        </a:rPr>
                        <a:t>Accuracy</a:t>
                      </a:r>
                      <a:endParaRPr lang="en-IN" sz="1400" b="1"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24201680"/>
                  </a:ext>
                </a:extLst>
              </a:tr>
              <a:tr h="385078">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US" sz="1400" dirty="0">
                          <a:effectLst/>
                          <a:latin typeface="Tw Cen MT" panose="020B0602020104020603" pitchFamily="34" charset="0"/>
                          <a:ea typeface="Calibri" panose="020F0502020204030204" pitchFamily="34" charset="0"/>
                          <a:cs typeface="Times New Roman" panose="02020603050405020304" pitchFamily="18" charset="0"/>
                        </a:rPr>
                        <a:t>R</a:t>
                      </a:r>
                      <a:r>
                        <a:rPr lang="en-IN" sz="1400" dirty="0" err="1">
                          <a:effectLst/>
                          <a:latin typeface="Tw Cen MT" panose="020B0602020104020603" pitchFamily="34" charset="0"/>
                          <a:ea typeface="Calibri" panose="020F0502020204030204" pitchFamily="34" charset="0"/>
                          <a:cs typeface="Times New Roman" panose="02020603050405020304" pitchFamily="18" charset="0"/>
                        </a:rPr>
                        <a:t>andom</a:t>
                      </a:r>
                      <a:r>
                        <a:rPr lang="en-IN" sz="1400" dirty="0">
                          <a:effectLst/>
                          <a:latin typeface="Tw Cen MT" panose="020B0602020104020603" pitchFamily="34" charset="0"/>
                          <a:ea typeface="Calibri" panose="020F0502020204030204" pitchFamily="34" charset="0"/>
                          <a:cs typeface="Times New Roman" panose="02020603050405020304" pitchFamily="18" charset="0"/>
                        </a:rPr>
                        <a:t> Model</a:t>
                      </a:r>
                    </a:p>
                  </a:txBody>
                  <a:tcPr marL="68580" marR="68580" marT="0" marB="0" anchor="b"/>
                </a:tc>
                <a:tc>
                  <a:txBody>
                    <a:bodyPr/>
                    <a:lstStyle/>
                    <a:p>
                      <a:pPr algn="ctr">
                        <a:lnSpc>
                          <a:spcPct val="107000"/>
                        </a:lnSpc>
                        <a:spcAft>
                          <a:spcPts val="800"/>
                        </a:spcAft>
                      </a:pPr>
                      <a:r>
                        <a:rPr lang="en-US" sz="1400" dirty="0">
                          <a:effectLst/>
                          <a:latin typeface="Tw Cen MT" panose="020B0602020104020603" pitchFamily="34" charset="0"/>
                          <a:ea typeface="Calibri" panose="020F0502020204030204" pitchFamily="34" charset="0"/>
                          <a:cs typeface="Times New Roman" panose="02020603050405020304" pitchFamily="18" charset="0"/>
                        </a:rPr>
                        <a:t>2</a:t>
                      </a:r>
                      <a:r>
                        <a:rPr lang="en-IN" sz="1400" dirty="0">
                          <a:effectLst/>
                          <a:latin typeface="Tw Cen MT" panose="020B0602020104020603" pitchFamily="34" charset="0"/>
                          <a:ea typeface="Calibri" panose="020F0502020204030204" pitchFamily="34" charset="0"/>
                          <a:cs typeface="Times New Roman" panose="02020603050405020304" pitchFamily="18" charset="0"/>
                        </a:rPr>
                        <a:t>.468</a:t>
                      </a:r>
                    </a:p>
                  </a:txBody>
                  <a:tcPr marL="68580" marR="68580" marT="0" marB="0" anchor="b"/>
                </a:tc>
                <a:tc>
                  <a:txBody>
                    <a:bodyPr/>
                    <a:lstStyle/>
                    <a:p>
                      <a:pPr algn="ctr">
                        <a:lnSpc>
                          <a:spcPct val="107000"/>
                        </a:lnSpc>
                        <a:spcAft>
                          <a:spcPts val="800"/>
                        </a:spcAft>
                      </a:pPr>
                      <a:r>
                        <a:rPr lang="en-US" sz="1400" dirty="0">
                          <a:effectLst/>
                          <a:latin typeface="Tw Cen MT" panose="020B0602020104020603" pitchFamily="34" charset="0"/>
                          <a:ea typeface="Calibri" panose="020F0502020204030204" pitchFamily="34" charset="0"/>
                          <a:cs typeface="Times New Roman" panose="02020603050405020304" pitchFamily="18" charset="0"/>
                        </a:rPr>
                        <a:t>2.531</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US" sz="1400" dirty="0">
                          <a:effectLst/>
                          <a:latin typeface="Tw Cen MT" panose="020B0602020104020603" pitchFamily="34" charset="0"/>
                          <a:ea typeface="Calibri" panose="020F0502020204030204" pitchFamily="34" charset="0"/>
                          <a:cs typeface="Times New Roman" panose="02020603050405020304" pitchFamily="18" charset="0"/>
                        </a:rPr>
                        <a:t>2</a:t>
                      </a:r>
                      <a:r>
                        <a:rPr lang="en-IN" sz="1400" dirty="0">
                          <a:effectLst/>
                          <a:latin typeface="Tw Cen MT" panose="020B0602020104020603" pitchFamily="34" charset="0"/>
                          <a:ea typeface="Calibri" panose="020F0502020204030204" pitchFamily="34" charset="0"/>
                          <a:cs typeface="Times New Roman" panose="02020603050405020304" pitchFamily="18" charset="0"/>
                        </a:rPr>
                        <a:t>.49</a:t>
                      </a:r>
                    </a:p>
                  </a:txBody>
                  <a:tcPr marL="68580" marR="68580" marT="0" marB="0" anchor="b"/>
                </a:tc>
                <a:tc>
                  <a:txBody>
                    <a:bodyPr/>
                    <a:lstStyle/>
                    <a:p>
                      <a:pPr algn="ctr">
                        <a:lnSpc>
                          <a:spcPct val="107000"/>
                        </a:lnSpc>
                        <a:spcAft>
                          <a:spcPts val="800"/>
                        </a:spcAft>
                      </a:pPr>
                      <a:r>
                        <a:rPr lang="en-US" sz="1400" dirty="0">
                          <a:effectLst/>
                          <a:latin typeface="Tw Cen MT" panose="020B0602020104020603" pitchFamily="34" charset="0"/>
                          <a:ea typeface="Calibri" panose="020F0502020204030204" pitchFamily="34" charset="0"/>
                          <a:cs typeface="Times New Roman" panose="02020603050405020304" pitchFamily="18" charset="0"/>
                        </a:rPr>
                        <a:t>-</a:t>
                      </a:r>
                      <a:r>
                        <a:rPr lang="en-IN" sz="1400" dirty="0">
                          <a:effectLst/>
                          <a:latin typeface="Tw Cen MT" panose="020B0602020104020603" pitchFamily="34" charset="0"/>
                          <a:ea typeface="Calibri" panose="020F0502020204030204" pitchFamily="34" charset="0"/>
                          <a:cs typeface="Times New Roman" panose="02020603050405020304" pitchFamily="18" charset="0"/>
                        </a:rPr>
                        <a:t>-</a:t>
                      </a:r>
                    </a:p>
                  </a:txBody>
                  <a:tcPr marL="68580" marR="68580" marT="0" marB="0" anchor="b"/>
                </a:tc>
                <a:extLst>
                  <a:ext uri="{0D108BD9-81ED-4DB2-BD59-A6C34878D82A}">
                    <a16:rowId xmlns:a16="http://schemas.microsoft.com/office/drawing/2014/main" val="4096838688"/>
                  </a:ext>
                </a:extLst>
              </a:tr>
              <a:tr h="385078">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Naïve Bayes </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0.837</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1.22</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1.311</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60.8</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7784256"/>
                  </a:ext>
                </a:extLst>
              </a:tr>
              <a:tr h="385078">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err="1">
                          <a:effectLst/>
                          <a:latin typeface="Tw Cen MT" panose="020B0602020104020603" pitchFamily="34" charset="0"/>
                        </a:rPr>
                        <a:t>kNN</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0.473</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1.034</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a:effectLst/>
                          <a:latin typeface="Tw Cen MT" panose="020B0602020104020603" pitchFamily="34" charset="0"/>
                        </a:rPr>
                        <a:t>1.033</a:t>
                      </a:r>
                      <a:endParaRPr lang="en-IN" sz="140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a:effectLst/>
                          <a:latin typeface="Tw Cen MT" panose="020B0602020104020603" pitchFamily="34" charset="0"/>
                        </a:rPr>
                        <a:t>63</a:t>
                      </a:r>
                      <a:endParaRPr lang="en-IN" sz="140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74273380"/>
                  </a:ext>
                </a:extLst>
              </a:tr>
              <a:tr h="385078">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a:effectLst/>
                          <a:latin typeface="Tw Cen MT" panose="020B0602020104020603" pitchFamily="34" charset="0"/>
                        </a:rPr>
                        <a:t>Logistic Regression</a:t>
                      </a:r>
                      <a:endParaRPr lang="en-IN" sz="140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0.537</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1.067</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1.098</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a:effectLst/>
                          <a:latin typeface="Tw Cen MT" panose="020B0602020104020603" pitchFamily="34" charset="0"/>
                        </a:rPr>
                        <a:t>67.2</a:t>
                      </a:r>
                      <a:endParaRPr lang="en-IN" sz="140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92087353"/>
                  </a:ext>
                </a:extLst>
              </a:tr>
              <a:tr h="385078">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Linear SVM</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a:effectLst/>
                          <a:latin typeface="Tw Cen MT" panose="020B0602020104020603" pitchFamily="34" charset="0"/>
                        </a:rPr>
                        <a:t>0.558</a:t>
                      </a:r>
                      <a:endParaRPr lang="en-IN" sz="140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1.109</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1.652</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400" dirty="0">
                          <a:effectLst/>
                          <a:latin typeface="Tw Cen MT" panose="020B0602020104020603" pitchFamily="34" charset="0"/>
                        </a:rPr>
                        <a:t>66.4</a:t>
                      </a:r>
                      <a:endParaRPr lang="en-IN" sz="14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3658239"/>
                  </a:ext>
                </a:extLst>
              </a:tr>
            </a:tbl>
          </a:graphicData>
        </a:graphic>
      </p:graphicFrame>
    </p:spTree>
    <p:extLst>
      <p:ext uri="{BB962C8B-B14F-4D97-AF65-F5344CB8AC3E}">
        <p14:creationId xmlns:p14="http://schemas.microsoft.com/office/powerpoint/2010/main" val="243690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061" y="186797"/>
            <a:ext cx="6283782" cy="725349"/>
          </a:xfrm>
        </p:spPr>
        <p:txBody>
          <a:bodyPr/>
          <a:lstStyle/>
          <a:p>
            <a:r>
              <a:rPr lang="en-US" dirty="0">
                <a:effectLst/>
                <a:latin typeface="Tw Cen MT" panose="020B0602020104020603" pitchFamily="34" charset="0"/>
              </a:rPr>
              <a:t>Conclusion</a:t>
            </a:r>
            <a:endParaRPr lang="en-IN" dirty="0">
              <a:effectLst/>
              <a:latin typeface="Tw Cen MT" panose="020B0602020104020603" pitchFamily="34" charset="0"/>
            </a:endParaRPr>
          </a:p>
        </p:txBody>
      </p:sp>
      <p:sp>
        <p:nvSpPr>
          <p:cNvPr id="3" name="Content Placeholder 2"/>
          <p:cNvSpPr>
            <a:spLocks noGrp="1"/>
          </p:cNvSpPr>
          <p:nvPr>
            <p:ph idx="1"/>
          </p:nvPr>
        </p:nvSpPr>
        <p:spPr>
          <a:xfrm>
            <a:off x="2233294" y="989256"/>
            <a:ext cx="6627172" cy="3967447"/>
          </a:xfrm>
        </p:spPr>
        <p:txBody>
          <a:bodyPr>
            <a:normAutofit fontScale="92500" lnSpcReduction="10000"/>
          </a:bodyPr>
          <a:lstStyle/>
          <a:p>
            <a:r>
              <a:rPr lang="en-US" sz="2400" dirty="0">
                <a:latin typeface="Tw Cen MT" panose="020B0602020104020603" pitchFamily="34" charset="0"/>
              </a:rPr>
              <a:t>This classification system is simple enough to be quickly implemented, and hence can specifically guide reporting decisions at the important boundary of limited and moderate evidence, determining whether a gene is characterized.</a:t>
            </a:r>
          </a:p>
          <a:p>
            <a:endParaRPr lang="en-US" sz="2400" dirty="0">
              <a:latin typeface="Tw Cen MT" panose="020B0602020104020603" pitchFamily="34" charset="0"/>
            </a:endParaRPr>
          </a:p>
          <a:p>
            <a:r>
              <a:rPr lang="en-US" sz="2400" dirty="0">
                <a:latin typeface="Tw Cen MT" panose="020B0602020104020603" pitchFamily="34" charset="0"/>
              </a:rPr>
              <a:t>The minimal value for the Log-Loss is obtained on implementing K Nearest Neighbors algorithm on the gene, variation, and text data value points. Although the Log-Loss for K Nearest Neighbors algorithm is less, we choose Logistic Regression because the accuracy is high.</a:t>
            </a:r>
            <a:endParaRPr lang="en-IN" sz="2400" dirty="0">
              <a:latin typeface="Tw Cen MT" panose="020B0602020104020603" pitchFamily="34" charset="0"/>
            </a:endParaRPr>
          </a:p>
        </p:txBody>
      </p:sp>
    </p:spTree>
    <p:extLst>
      <p:ext uri="{BB962C8B-B14F-4D97-AF65-F5344CB8AC3E}">
        <p14:creationId xmlns:p14="http://schemas.microsoft.com/office/powerpoint/2010/main" val="17788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238" y="293123"/>
            <a:ext cx="6283782" cy="725349"/>
          </a:xfrm>
        </p:spPr>
        <p:txBody>
          <a:bodyPr/>
          <a:lstStyle/>
          <a:p>
            <a:r>
              <a:rPr lang="en-US" dirty="0">
                <a:effectLst/>
                <a:latin typeface="Tw Cen MT" panose="020B0602020104020603" pitchFamily="34" charset="0"/>
              </a:rPr>
              <a:t>Future Scope</a:t>
            </a:r>
            <a:endParaRPr lang="en-IN" dirty="0">
              <a:effectLst/>
              <a:latin typeface="Tw Cen MT" panose="020B0602020104020603" pitchFamily="34" charset="0"/>
            </a:endParaRPr>
          </a:p>
        </p:txBody>
      </p:sp>
      <p:sp>
        <p:nvSpPr>
          <p:cNvPr id="3" name="Content Placeholder 2"/>
          <p:cNvSpPr>
            <a:spLocks noGrp="1"/>
          </p:cNvSpPr>
          <p:nvPr>
            <p:ph idx="1"/>
          </p:nvPr>
        </p:nvSpPr>
        <p:spPr/>
        <p:txBody>
          <a:bodyPr>
            <a:normAutofit/>
          </a:bodyPr>
          <a:lstStyle/>
          <a:p>
            <a:r>
              <a:rPr lang="en-US" sz="2400" dirty="0">
                <a:latin typeface="Tw Cen MT" panose="020B0602020104020603" pitchFamily="34" charset="0"/>
              </a:rPr>
              <a:t>As a future scope, the similar gene mutation and classification techniques can be extended to find a cure to diseases other than Cancer and can be a breakthrough technology in the field of medical science.</a:t>
            </a:r>
            <a:endParaRPr lang="en-IN" sz="2400" dirty="0">
              <a:latin typeface="Tw Cen MT" panose="020B0602020104020603" pitchFamily="34" charset="0"/>
            </a:endParaRPr>
          </a:p>
        </p:txBody>
      </p:sp>
    </p:spTree>
    <p:extLst>
      <p:ext uri="{BB962C8B-B14F-4D97-AF65-F5344CB8AC3E}">
        <p14:creationId xmlns:p14="http://schemas.microsoft.com/office/powerpoint/2010/main" val="3711105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0875" y="2210948"/>
            <a:ext cx="2580167" cy="721604"/>
          </a:xfrm>
        </p:spPr>
        <p:txBody>
          <a:bodyPr>
            <a:normAutofit fontScale="90000"/>
          </a:bodyPr>
          <a:lstStyle/>
          <a:p>
            <a:r>
              <a:rPr lang="en-US" b="1" dirty="0">
                <a:effectLst/>
                <a:latin typeface="Tw Cen MT" panose="020B0602020104020603" pitchFamily="34" charset="0"/>
              </a:rPr>
              <a:t>THANK YOU!</a:t>
            </a:r>
            <a:endParaRPr lang="en-IN" b="1" dirty="0">
              <a:effectLst/>
              <a:latin typeface="Tw Cen MT" panose="020B0602020104020603" pitchFamily="34" charset="0"/>
            </a:endParaRPr>
          </a:p>
        </p:txBody>
      </p:sp>
    </p:spTree>
    <p:extLst>
      <p:ext uri="{BB962C8B-B14F-4D97-AF65-F5344CB8AC3E}">
        <p14:creationId xmlns:p14="http://schemas.microsoft.com/office/powerpoint/2010/main" val="335522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64" y="213240"/>
            <a:ext cx="8259098" cy="763526"/>
          </a:xfrm>
        </p:spPr>
        <p:txBody>
          <a:bodyPr>
            <a:normAutofit/>
          </a:bodyPr>
          <a:lstStyle/>
          <a:p>
            <a:r>
              <a:rPr lang="en-US" dirty="0">
                <a:effectLst/>
                <a:latin typeface="Tw Cen MT" panose="020B0602020104020603" pitchFamily="34" charset="0"/>
              </a:rPr>
              <a:t>Contents</a:t>
            </a:r>
          </a:p>
        </p:txBody>
      </p:sp>
      <p:sp>
        <p:nvSpPr>
          <p:cNvPr id="3" name="Content Placeholder 2"/>
          <p:cNvSpPr>
            <a:spLocks noGrp="1"/>
          </p:cNvSpPr>
          <p:nvPr>
            <p:ph idx="1"/>
          </p:nvPr>
        </p:nvSpPr>
        <p:spPr>
          <a:xfrm>
            <a:off x="380587" y="1478861"/>
            <a:ext cx="8246070" cy="3465870"/>
          </a:xfrm>
        </p:spPr>
        <p:txBody>
          <a:bodyPr>
            <a:normAutofit/>
          </a:bodyPr>
          <a:lstStyle/>
          <a:p>
            <a:r>
              <a:rPr lang="en-US" sz="2000" dirty="0">
                <a:latin typeface="Tw Cen MT" panose="020B0602020104020603" pitchFamily="34" charset="0"/>
              </a:rPr>
              <a:t>Problem Statement</a:t>
            </a:r>
          </a:p>
          <a:p>
            <a:r>
              <a:rPr lang="en-US" sz="2000" dirty="0">
                <a:latin typeface="Tw Cen MT" panose="020B0602020104020603" pitchFamily="34" charset="0"/>
              </a:rPr>
              <a:t>Concepts used</a:t>
            </a:r>
          </a:p>
          <a:p>
            <a:r>
              <a:rPr lang="en-US" sz="2000" dirty="0">
                <a:latin typeface="Tw Cen MT" panose="020B0602020104020603" pitchFamily="34" charset="0"/>
              </a:rPr>
              <a:t>Results</a:t>
            </a:r>
          </a:p>
          <a:p>
            <a:r>
              <a:rPr lang="en-US" sz="2000" dirty="0">
                <a:latin typeface="Tw Cen MT" panose="020B0602020104020603" pitchFamily="34" charset="0"/>
              </a:rPr>
              <a:t>Conclusion</a:t>
            </a:r>
          </a:p>
          <a:p>
            <a:r>
              <a:rPr lang="en-US" sz="2000" dirty="0">
                <a:latin typeface="Tw Cen MT" panose="020B0602020104020603" pitchFamily="34" charset="0"/>
              </a:rPr>
              <a:t>Future Scope</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1529" y="251558"/>
            <a:ext cx="6283782" cy="725349"/>
          </a:xfrm>
        </p:spPr>
        <p:txBody>
          <a:bodyPr>
            <a:normAutofit/>
          </a:bodyPr>
          <a:lstStyle/>
          <a:p>
            <a:r>
              <a:rPr lang="en-US" dirty="0">
                <a:effectLst/>
                <a:latin typeface="Tw Cen MT" panose="020B0602020104020603" pitchFamily="34" charset="0"/>
              </a:rPr>
              <a:t>Problem Statement</a:t>
            </a:r>
          </a:p>
        </p:txBody>
      </p:sp>
      <p:sp>
        <p:nvSpPr>
          <p:cNvPr id="5" name="Content Placeholder 4"/>
          <p:cNvSpPr>
            <a:spLocks noGrp="1"/>
          </p:cNvSpPr>
          <p:nvPr>
            <p:ph idx="1"/>
          </p:nvPr>
        </p:nvSpPr>
        <p:spPr>
          <a:xfrm>
            <a:off x="2381529" y="976907"/>
            <a:ext cx="6304935" cy="2961786"/>
          </a:xfrm>
        </p:spPr>
        <p:txBody>
          <a:bodyPr>
            <a:noAutofit/>
          </a:bodyPr>
          <a:lstStyle/>
          <a:p>
            <a:r>
              <a:rPr lang="en-US" sz="1800" dirty="0">
                <a:latin typeface="Tw Cen MT" panose="020B0602020104020603" pitchFamily="34" charset="0"/>
              </a:rPr>
              <a:t>A lot has been said during the past several years about how precise the medicine is and, more concretely, how genetic testing is going to disrupt the way diseases like cancer are treated.</a:t>
            </a:r>
          </a:p>
          <a:p>
            <a:endParaRPr lang="en-US" sz="1800" dirty="0">
              <a:latin typeface="Tw Cen MT" panose="020B0602020104020603" pitchFamily="34" charset="0"/>
            </a:endParaRPr>
          </a:p>
          <a:p>
            <a:r>
              <a:rPr lang="en-US" sz="1800" dirty="0">
                <a:latin typeface="Tw Cen MT" panose="020B0602020104020603" pitchFamily="34" charset="0"/>
              </a:rPr>
              <a:t>But this is only partially happening due to the huge amount of manual work still required. Once sequenced, a cancer tumor can have thousands of genetic mutations. But the challenge is distinguishing the mutations that contribute to tumor growth (drivers) from the neutral mutations (passengers).</a:t>
            </a:r>
          </a:p>
          <a:p>
            <a:pPr marL="0" indent="0">
              <a:buNone/>
            </a:pPr>
            <a:endParaRPr lang="en-US" sz="1800" dirty="0">
              <a:latin typeface="Tw Cen MT" panose="020B0602020104020603" pitchFamily="34" charset="0"/>
            </a:endParaRPr>
          </a:p>
          <a:p>
            <a:r>
              <a:rPr lang="en-US" sz="1800" dirty="0">
                <a:latin typeface="Tw Cen MT" panose="020B0602020104020603" pitchFamily="34" charset="0"/>
              </a:rPr>
              <a:t>We need to develop a Machine Learning algorithm that, using this knowledge base as a baseline, automatically classifies genetic variations</a:t>
            </a:r>
          </a:p>
          <a:p>
            <a:endParaRPr lang="en-US" sz="12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98" y="224337"/>
            <a:ext cx="8259098" cy="763526"/>
          </a:xfrm>
        </p:spPr>
        <p:txBody>
          <a:bodyPr/>
          <a:lstStyle/>
          <a:p>
            <a:r>
              <a:rPr lang="en-US" dirty="0">
                <a:effectLst/>
                <a:latin typeface="Tw Cen MT" panose="020B0602020104020603" pitchFamily="34" charset="0"/>
              </a:rPr>
              <a:t>Concepts used</a:t>
            </a:r>
            <a:endParaRPr lang="en-IN" dirty="0">
              <a:effectLst/>
              <a:latin typeface="Tw Cen MT" panose="020B0602020104020603" pitchFamily="34" charset="0"/>
            </a:endParaRPr>
          </a:p>
        </p:txBody>
      </p:sp>
      <p:sp>
        <p:nvSpPr>
          <p:cNvPr id="3" name="Content Placeholder 2"/>
          <p:cNvSpPr>
            <a:spLocks noGrp="1"/>
          </p:cNvSpPr>
          <p:nvPr>
            <p:ph idx="1"/>
          </p:nvPr>
        </p:nvSpPr>
        <p:spPr/>
        <p:txBody>
          <a:bodyPr>
            <a:normAutofit/>
          </a:bodyPr>
          <a:lstStyle/>
          <a:p>
            <a:r>
              <a:rPr lang="en-US" sz="1800" dirty="0">
                <a:latin typeface="Tw Cen MT" panose="020B0602020104020603" pitchFamily="34" charset="0"/>
              </a:rPr>
              <a:t>Log loss</a:t>
            </a:r>
          </a:p>
          <a:p>
            <a:r>
              <a:rPr lang="en-US" sz="1800" dirty="0">
                <a:latin typeface="Tw Cen MT" panose="020B0602020104020603" pitchFamily="34" charset="0"/>
              </a:rPr>
              <a:t>Confusion matrix</a:t>
            </a:r>
          </a:p>
          <a:p>
            <a:r>
              <a:rPr lang="en-US" sz="1800" dirty="0">
                <a:latin typeface="Tw Cen MT" panose="020B0602020104020603" pitchFamily="34" charset="0"/>
              </a:rPr>
              <a:t>Precision matrix</a:t>
            </a:r>
          </a:p>
          <a:p>
            <a:r>
              <a:rPr lang="en-US" sz="1800" dirty="0">
                <a:latin typeface="Tw Cen MT" panose="020B0602020104020603" pitchFamily="34" charset="0"/>
              </a:rPr>
              <a:t>Recall matrix</a:t>
            </a:r>
          </a:p>
          <a:p>
            <a:r>
              <a:rPr lang="en-US" sz="1800" dirty="0">
                <a:latin typeface="Tw Cen MT" panose="020B0602020104020603" pitchFamily="34" charset="0"/>
              </a:rPr>
              <a:t>One hot encoding</a:t>
            </a:r>
          </a:p>
          <a:p>
            <a:r>
              <a:rPr lang="en-US" sz="1800" dirty="0">
                <a:latin typeface="Tw Cen MT" panose="020B0602020104020603" pitchFamily="34" charset="0"/>
              </a:rPr>
              <a:t>Response encoding</a:t>
            </a:r>
          </a:p>
          <a:p>
            <a:r>
              <a:rPr lang="en-US" sz="1800" dirty="0">
                <a:latin typeface="Tw Cen MT" panose="020B0602020104020603" pitchFamily="34" charset="0"/>
              </a:rPr>
              <a:t>Laplace smoothing</a:t>
            </a:r>
          </a:p>
          <a:p>
            <a:r>
              <a:rPr lang="en-US" sz="1800" dirty="0">
                <a:latin typeface="Tw Cen MT" panose="020B0602020104020603" pitchFamily="34" charset="0"/>
              </a:rPr>
              <a:t>SGD Classifier</a:t>
            </a:r>
          </a:p>
          <a:p>
            <a:r>
              <a:rPr lang="en-US" sz="1800" dirty="0">
                <a:latin typeface="Tw Cen MT" panose="020B0602020104020603" pitchFamily="34" charset="0"/>
              </a:rPr>
              <a:t>Calibrated classifier</a:t>
            </a:r>
          </a:p>
        </p:txBody>
      </p:sp>
    </p:spTree>
    <p:extLst>
      <p:ext uri="{BB962C8B-B14F-4D97-AF65-F5344CB8AC3E}">
        <p14:creationId xmlns:p14="http://schemas.microsoft.com/office/powerpoint/2010/main" val="33143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08791" y="223066"/>
            <a:ext cx="6283782" cy="725349"/>
          </a:xfrm>
        </p:spPr>
        <p:txBody>
          <a:bodyPr>
            <a:normAutofit/>
          </a:bodyPr>
          <a:lstStyle/>
          <a:p>
            <a:r>
              <a:rPr lang="en-US" dirty="0">
                <a:effectLst/>
                <a:latin typeface="Tw Cen MT" panose="020B0602020104020603" pitchFamily="34" charset="0"/>
              </a:rPr>
              <a:t>Log Loss</a:t>
            </a:r>
          </a:p>
        </p:txBody>
      </p:sp>
      <p:sp>
        <p:nvSpPr>
          <p:cNvPr id="5" name="Content Placeholder 4"/>
          <p:cNvSpPr>
            <a:spLocks noGrp="1"/>
          </p:cNvSpPr>
          <p:nvPr>
            <p:ph idx="1"/>
          </p:nvPr>
        </p:nvSpPr>
        <p:spPr>
          <a:xfrm>
            <a:off x="2402682" y="1090322"/>
            <a:ext cx="6304935" cy="3830112"/>
          </a:xfrm>
        </p:spPr>
        <p:txBody>
          <a:bodyPr>
            <a:noAutofit/>
          </a:bodyPr>
          <a:lstStyle/>
          <a:p>
            <a:pPr marL="0" indent="0">
              <a:buNone/>
            </a:pPr>
            <a:r>
              <a:rPr lang="en-US" sz="1400" dirty="0">
                <a:latin typeface="Tw Cen MT" panose="020B0602020104020603" pitchFamily="34" charset="0"/>
              </a:rPr>
              <a:t>Log Loss is the most important classification metric based on probabilities. It’s hard to interpret raw log-loss values, but log-loss is still a good metric for comparing models. For any given problem, a lower log loss value means better predictions.</a:t>
            </a:r>
          </a:p>
          <a:p>
            <a:pPr marL="0" indent="0">
              <a:buNone/>
            </a:pPr>
            <a:endParaRPr lang="en-US" sz="1400" i="1" dirty="0">
              <a:latin typeface="Tw Cen MT" panose="020B0602020104020603" pitchFamily="34" charset="0"/>
            </a:endParaRPr>
          </a:p>
          <a:p>
            <a:r>
              <a:rPr lang="en-US" sz="1400" i="1" dirty="0">
                <a:latin typeface="Tw Cen MT" panose="020B0602020104020603" pitchFamily="34" charset="0"/>
              </a:rPr>
              <a:t>Mathematical interpretation:</a:t>
            </a:r>
          </a:p>
          <a:p>
            <a:endParaRPr lang="en-US" sz="1400" dirty="0">
              <a:latin typeface="Tw Cen MT" panose="020B0602020104020603" pitchFamily="34" charset="0"/>
            </a:endParaRPr>
          </a:p>
          <a:p>
            <a:pPr marL="0" indent="0">
              <a:buNone/>
            </a:pPr>
            <a:r>
              <a:rPr lang="en-US" sz="1400" dirty="0">
                <a:latin typeface="Tw Cen MT" panose="020B0602020104020603" pitchFamily="34" charset="0"/>
              </a:rPr>
              <a:t>Log Loss is the negative average of the log of corrected predicted probabilities for each instance.</a:t>
            </a:r>
          </a:p>
          <a:p>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1420038183"/>
              </p:ext>
            </p:extLst>
          </p:nvPr>
        </p:nvGraphicFramePr>
        <p:xfrm>
          <a:off x="2402682" y="3114144"/>
          <a:ext cx="6096000" cy="1849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00884204"/>
                    </a:ext>
                  </a:extLst>
                </a:gridCol>
                <a:gridCol w="2032000">
                  <a:extLst>
                    <a:ext uri="{9D8B030D-6E8A-4147-A177-3AD203B41FA5}">
                      <a16:colId xmlns:a16="http://schemas.microsoft.com/office/drawing/2014/main" val="190639528"/>
                    </a:ext>
                  </a:extLst>
                </a:gridCol>
                <a:gridCol w="2032000">
                  <a:extLst>
                    <a:ext uri="{9D8B030D-6E8A-4147-A177-3AD203B41FA5}">
                      <a16:colId xmlns:a16="http://schemas.microsoft.com/office/drawing/2014/main" val="4166008162"/>
                    </a:ext>
                  </a:extLst>
                </a:gridCol>
              </a:tblGrid>
              <a:tr h="0">
                <a:tc>
                  <a:txBody>
                    <a:bodyPr/>
                    <a:lstStyle/>
                    <a:p>
                      <a:pPr algn="ctr"/>
                      <a:r>
                        <a:rPr lang="en-US" dirty="0"/>
                        <a:t>X</a:t>
                      </a:r>
                      <a:endParaRPr lang="en-IN" dirty="0"/>
                    </a:p>
                  </a:txBody>
                  <a:tcPr/>
                </a:tc>
                <a:tc>
                  <a:txBody>
                    <a:bodyPr/>
                    <a:lstStyle/>
                    <a:p>
                      <a:pPr algn="ctr"/>
                      <a:r>
                        <a:rPr lang="en-US" dirty="0"/>
                        <a:t>Y</a:t>
                      </a:r>
                      <a:endParaRPr lang="en-IN" dirty="0"/>
                    </a:p>
                  </a:txBody>
                  <a:tcPr/>
                </a:tc>
                <a:tc>
                  <a:txBody>
                    <a:bodyPr/>
                    <a:lstStyle/>
                    <a:p>
                      <a:pPr algn="ctr"/>
                      <a:r>
                        <a:rPr lang="en-US" dirty="0"/>
                        <a:t>Y’ = Probability</a:t>
                      </a:r>
                      <a:endParaRPr lang="en-IN" dirty="0"/>
                    </a:p>
                  </a:txBody>
                  <a:tcPr/>
                </a:tc>
                <a:extLst>
                  <a:ext uri="{0D108BD9-81ED-4DB2-BD59-A6C34878D82A}">
                    <a16:rowId xmlns:a16="http://schemas.microsoft.com/office/drawing/2014/main" val="1140628052"/>
                  </a:ext>
                </a:extLst>
              </a:tr>
              <a:tr h="370840">
                <a:tc>
                  <a:txBody>
                    <a:bodyPr/>
                    <a:lstStyle/>
                    <a:p>
                      <a:pPr algn="ctr"/>
                      <a:r>
                        <a:rPr lang="en-US" dirty="0"/>
                        <a:t>x1</a:t>
                      </a:r>
                      <a:endParaRPr lang="en-IN" dirty="0"/>
                    </a:p>
                  </a:txBody>
                  <a:tcPr/>
                </a:tc>
                <a:tc>
                  <a:txBody>
                    <a:bodyPr/>
                    <a:lstStyle/>
                    <a:p>
                      <a:pPr algn="ctr"/>
                      <a:r>
                        <a:rPr lang="en-US" dirty="0"/>
                        <a:t>1 </a:t>
                      </a:r>
                      <a:endParaRPr lang="en-IN" dirty="0"/>
                    </a:p>
                  </a:txBody>
                  <a:tcPr/>
                </a:tc>
                <a:tc>
                  <a:txBody>
                    <a:bodyPr/>
                    <a:lstStyle/>
                    <a:p>
                      <a:pPr algn="ctr"/>
                      <a:r>
                        <a:rPr lang="en-US" dirty="0"/>
                        <a:t>0.9</a:t>
                      </a:r>
                      <a:endParaRPr lang="en-IN" dirty="0"/>
                    </a:p>
                  </a:txBody>
                  <a:tcPr/>
                </a:tc>
                <a:extLst>
                  <a:ext uri="{0D108BD9-81ED-4DB2-BD59-A6C34878D82A}">
                    <a16:rowId xmlns:a16="http://schemas.microsoft.com/office/drawing/2014/main" val="1326526488"/>
                  </a:ext>
                </a:extLst>
              </a:tr>
              <a:tr h="370840">
                <a:tc>
                  <a:txBody>
                    <a:bodyPr/>
                    <a:lstStyle/>
                    <a:p>
                      <a:pPr algn="ctr"/>
                      <a:r>
                        <a:rPr lang="en-US" dirty="0"/>
                        <a:t>x2</a:t>
                      </a:r>
                      <a:endParaRPr lang="en-IN" dirty="0"/>
                    </a:p>
                  </a:txBody>
                  <a:tcPr/>
                </a:tc>
                <a:tc>
                  <a:txBody>
                    <a:bodyPr/>
                    <a:lstStyle/>
                    <a:p>
                      <a:pPr algn="ctr"/>
                      <a:r>
                        <a:rPr lang="en-US" dirty="0"/>
                        <a:t>1</a:t>
                      </a:r>
                      <a:endParaRPr lang="en-IN" dirty="0"/>
                    </a:p>
                  </a:txBody>
                  <a:tcPr/>
                </a:tc>
                <a:tc>
                  <a:txBody>
                    <a:bodyPr/>
                    <a:lstStyle/>
                    <a:p>
                      <a:pPr algn="ctr"/>
                      <a:r>
                        <a:rPr lang="en-US" dirty="0"/>
                        <a:t>0.6</a:t>
                      </a:r>
                      <a:endParaRPr lang="en-IN" dirty="0"/>
                    </a:p>
                  </a:txBody>
                  <a:tcPr/>
                </a:tc>
                <a:extLst>
                  <a:ext uri="{0D108BD9-81ED-4DB2-BD59-A6C34878D82A}">
                    <a16:rowId xmlns:a16="http://schemas.microsoft.com/office/drawing/2014/main" val="825705462"/>
                  </a:ext>
                </a:extLst>
              </a:tr>
              <a:tr h="370840">
                <a:tc>
                  <a:txBody>
                    <a:bodyPr/>
                    <a:lstStyle/>
                    <a:p>
                      <a:pPr algn="ctr"/>
                      <a:r>
                        <a:rPr lang="en-US" dirty="0"/>
                        <a:t>x3</a:t>
                      </a:r>
                      <a:endParaRPr lang="en-IN" dirty="0"/>
                    </a:p>
                  </a:txBody>
                  <a:tcPr/>
                </a:tc>
                <a:tc>
                  <a:txBody>
                    <a:bodyPr/>
                    <a:lstStyle/>
                    <a:p>
                      <a:pPr algn="ctr"/>
                      <a:r>
                        <a:rPr lang="en-US" dirty="0"/>
                        <a:t>0</a:t>
                      </a:r>
                      <a:endParaRPr lang="en-IN" dirty="0"/>
                    </a:p>
                  </a:txBody>
                  <a:tcPr/>
                </a:tc>
                <a:tc>
                  <a:txBody>
                    <a:bodyPr/>
                    <a:lstStyle/>
                    <a:p>
                      <a:pPr algn="ctr"/>
                      <a:r>
                        <a:rPr lang="en-US" dirty="0"/>
                        <a:t>0.1</a:t>
                      </a:r>
                      <a:endParaRPr lang="en-IN" dirty="0"/>
                    </a:p>
                  </a:txBody>
                  <a:tcPr/>
                </a:tc>
                <a:extLst>
                  <a:ext uri="{0D108BD9-81ED-4DB2-BD59-A6C34878D82A}">
                    <a16:rowId xmlns:a16="http://schemas.microsoft.com/office/drawing/2014/main" val="3396701910"/>
                  </a:ext>
                </a:extLst>
              </a:tr>
              <a:tr h="370840">
                <a:tc>
                  <a:txBody>
                    <a:bodyPr/>
                    <a:lstStyle/>
                    <a:p>
                      <a:pPr algn="ctr"/>
                      <a:r>
                        <a:rPr lang="en-US" dirty="0"/>
                        <a:t>x4</a:t>
                      </a:r>
                      <a:endParaRPr lang="en-IN" dirty="0"/>
                    </a:p>
                  </a:txBody>
                  <a:tcPr/>
                </a:tc>
                <a:tc>
                  <a:txBody>
                    <a:bodyPr/>
                    <a:lstStyle/>
                    <a:p>
                      <a:pPr algn="ctr"/>
                      <a:r>
                        <a:rPr lang="en-US" dirty="0"/>
                        <a:t>0</a:t>
                      </a:r>
                      <a:endParaRPr lang="en-IN" dirty="0"/>
                    </a:p>
                  </a:txBody>
                  <a:tcPr/>
                </a:tc>
                <a:tc>
                  <a:txBody>
                    <a:bodyPr/>
                    <a:lstStyle/>
                    <a:p>
                      <a:pPr algn="ctr"/>
                      <a:r>
                        <a:rPr lang="en-US" dirty="0"/>
                        <a:t>0.4</a:t>
                      </a:r>
                      <a:endParaRPr lang="en-IN" dirty="0"/>
                    </a:p>
                  </a:txBody>
                  <a:tcPr/>
                </a:tc>
                <a:extLst>
                  <a:ext uri="{0D108BD9-81ED-4DB2-BD59-A6C34878D82A}">
                    <a16:rowId xmlns:a16="http://schemas.microsoft.com/office/drawing/2014/main" val="1513003614"/>
                  </a:ext>
                </a:extLst>
              </a:tr>
            </a:tbl>
          </a:graphicData>
        </a:graphic>
      </p:graphicFrame>
    </p:spTree>
    <p:extLst>
      <p:ext uri="{BB962C8B-B14F-4D97-AF65-F5344CB8AC3E}">
        <p14:creationId xmlns:p14="http://schemas.microsoft.com/office/powerpoint/2010/main" val="245962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effectLst/>
                <a:latin typeface="Tw Cen MT" panose="020B0602020104020603" pitchFamily="34" charset="0"/>
              </a:rPr>
              <a:t>contd.</a:t>
            </a:r>
            <a:endParaRPr lang="en-IN" sz="2000" dirty="0">
              <a:effectLst/>
              <a:latin typeface="Tw Cen MT" panose="020B06020201040206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000" dirty="0">
                    <a:latin typeface="Tw Cen MT" panose="020B0602020104020603" pitchFamily="34" charset="0"/>
                  </a:rPr>
                  <a:t>Formula</a:t>
                </a:r>
                <a:r>
                  <a:rPr lang="en-US" sz="1600" dirty="0">
                    <a:latin typeface="Tw Cen MT" panose="020B0602020104020603" pitchFamily="34" charset="0"/>
                  </a:rPr>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a:rPr lang="en-US" sz="1600" b="0" i="0" smtClean="0">
                                <a:latin typeface="Cambria Math" panose="02040503050406030204" pitchFamily="18" charset="0"/>
                              </a:rPr>
                              <m:t>(</m:t>
                            </m:r>
                            <m:r>
                              <m:rPr>
                                <m:sty m:val="p"/>
                              </m:rPr>
                              <a:rPr lang="en-US" sz="1600" b="0" i="0" smtClean="0">
                                <a:latin typeface="Cambria Math" panose="02040503050406030204" pitchFamily="18" charset="0"/>
                              </a:rPr>
                              <m:t>log</m:t>
                            </m:r>
                          </m:fName>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 </m:t>
                            </m:r>
                          </m:e>
                        </m:func>
                      </m:e>
                    </m:nary>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oMath>
                </a14:m>
                <a:r>
                  <a:rPr lang="en-IN" sz="1600" dirty="0">
                    <a:latin typeface="Tw Cen MT" panose="020B0602020104020603" pitchFamily="34" charset="0"/>
                  </a:rPr>
                  <a:t>.</a:t>
                </a:r>
                <a:r>
                  <a:rPr lang="en-US" sz="1600" dirty="0">
                    <a:latin typeface="Tw Cen MT" panose="020B0602020104020603" pitchFamily="34" charset="0"/>
                  </a:rPr>
                  <a:t> </a:t>
                </a:r>
                <a14:m>
                  <m:oMath xmlns:m="http://schemas.openxmlformats.org/officeDocument/2006/math">
                    <m:func>
                      <m:funcPr>
                        <m:ctrlPr>
                          <a:rPr lang="en-US" sz="1600" i="1">
                            <a:latin typeface="Cambria Math" panose="02040503050406030204" pitchFamily="18" charset="0"/>
                          </a:rPr>
                        </m:ctrlPr>
                      </m:funcPr>
                      <m:fName>
                        <m:r>
                          <a:rPr lang="en-US" sz="1600">
                            <a:latin typeface="Cambria Math" panose="02040503050406030204" pitchFamily="18" charset="0"/>
                          </a:rPr>
                          <m:t>(</m:t>
                        </m:r>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b="0" i="1" smtClean="0">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e>
                        </m:d>
                        <m:r>
                          <a:rPr lang="en-US" sz="1600" b="0" i="1" smtClean="0">
                            <a:latin typeface="Cambria Math" panose="02040503050406030204" pitchFamily="18" charset="0"/>
                          </a:rPr>
                          <m:t>|</m:t>
                        </m:r>
                        <m:r>
                          <a:rPr lang="en-US" sz="1600" i="1">
                            <a:latin typeface="Cambria Math" panose="02040503050406030204" pitchFamily="18" charset="0"/>
                          </a:rPr>
                          <m:t> </m:t>
                        </m:r>
                      </m:e>
                    </m:func>
                  </m:oMath>
                </a14:m>
                <a:endParaRPr lang="en-IN" sz="1600" dirty="0">
                  <a:latin typeface="Tw Cen MT" panose="020B0602020104020603" pitchFamily="34" charset="0"/>
                </a:endParaRPr>
              </a:p>
              <a:p>
                <a:pPr marL="0" indent="0">
                  <a:buNone/>
                </a:pPr>
                <a:endParaRPr lang="en-US" sz="1600" dirty="0"/>
              </a:p>
              <a:p>
                <a:pPr marL="0" indent="0">
                  <a:buNone/>
                </a:pPr>
                <a:endParaRPr lang="en-IN"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70" t="-9269"/>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319287562"/>
              </p:ext>
            </p:extLst>
          </p:nvPr>
        </p:nvGraphicFramePr>
        <p:xfrm>
          <a:off x="2126674" y="2299854"/>
          <a:ext cx="6358564" cy="2103680"/>
        </p:xfrm>
        <a:graphic>
          <a:graphicData uri="http://schemas.openxmlformats.org/drawingml/2006/table">
            <a:tbl>
              <a:tblPr firstRow="1" bandRow="1">
                <a:tableStyleId>{5C22544A-7EE6-4342-B048-85BDC9FD1C3A}</a:tableStyleId>
              </a:tblPr>
              <a:tblGrid>
                <a:gridCol w="1589641">
                  <a:extLst>
                    <a:ext uri="{9D8B030D-6E8A-4147-A177-3AD203B41FA5}">
                      <a16:colId xmlns:a16="http://schemas.microsoft.com/office/drawing/2014/main" val="365561331"/>
                    </a:ext>
                  </a:extLst>
                </a:gridCol>
                <a:gridCol w="1589641">
                  <a:extLst>
                    <a:ext uri="{9D8B030D-6E8A-4147-A177-3AD203B41FA5}">
                      <a16:colId xmlns:a16="http://schemas.microsoft.com/office/drawing/2014/main" val="684216221"/>
                    </a:ext>
                  </a:extLst>
                </a:gridCol>
                <a:gridCol w="1589641">
                  <a:extLst>
                    <a:ext uri="{9D8B030D-6E8A-4147-A177-3AD203B41FA5}">
                      <a16:colId xmlns:a16="http://schemas.microsoft.com/office/drawing/2014/main" val="2932791301"/>
                    </a:ext>
                  </a:extLst>
                </a:gridCol>
                <a:gridCol w="1589641">
                  <a:extLst>
                    <a:ext uri="{9D8B030D-6E8A-4147-A177-3AD203B41FA5}">
                      <a16:colId xmlns:a16="http://schemas.microsoft.com/office/drawing/2014/main" val="3621608822"/>
                    </a:ext>
                  </a:extLst>
                </a:gridCol>
              </a:tblGrid>
              <a:tr h="631553">
                <a:tc>
                  <a:txBody>
                    <a:bodyPr/>
                    <a:lstStyle/>
                    <a:p>
                      <a:pPr algn="ctr"/>
                      <a:r>
                        <a:rPr lang="en-US" dirty="0">
                          <a:latin typeface="Tw Cen MT" panose="020B0602020104020603" pitchFamily="34" charset="0"/>
                        </a:rPr>
                        <a:t>X</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Y</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Y’ = Probability</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Log</a:t>
                      </a:r>
                      <a:r>
                        <a:rPr lang="en-US" baseline="0" dirty="0">
                          <a:latin typeface="Tw Cen MT" panose="020B0602020104020603" pitchFamily="34" charset="0"/>
                        </a:rPr>
                        <a:t> loss</a:t>
                      </a:r>
                      <a:endParaRPr lang="en-IN" dirty="0">
                        <a:latin typeface="Tw Cen MT" panose="020B0602020104020603" pitchFamily="34" charset="0"/>
                      </a:endParaRPr>
                    </a:p>
                  </a:txBody>
                  <a:tcPr/>
                </a:tc>
                <a:extLst>
                  <a:ext uri="{0D108BD9-81ED-4DB2-BD59-A6C34878D82A}">
                    <a16:rowId xmlns:a16="http://schemas.microsoft.com/office/drawing/2014/main" val="1661542525"/>
                  </a:ext>
                </a:extLst>
              </a:tr>
              <a:tr h="365900">
                <a:tc>
                  <a:txBody>
                    <a:bodyPr/>
                    <a:lstStyle/>
                    <a:p>
                      <a:pPr algn="ctr"/>
                      <a:r>
                        <a:rPr lang="en-US" dirty="0">
                          <a:latin typeface="Tw Cen MT" panose="020B0602020104020603" pitchFamily="34" charset="0"/>
                        </a:rPr>
                        <a:t>x1</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1 </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0.9</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0.0475</a:t>
                      </a:r>
                      <a:endParaRPr lang="en-IN" dirty="0">
                        <a:latin typeface="Tw Cen MT" panose="020B0602020104020603" pitchFamily="34" charset="0"/>
                      </a:endParaRPr>
                    </a:p>
                  </a:txBody>
                  <a:tcPr/>
                </a:tc>
                <a:extLst>
                  <a:ext uri="{0D108BD9-81ED-4DB2-BD59-A6C34878D82A}">
                    <a16:rowId xmlns:a16="http://schemas.microsoft.com/office/drawing/2014/main" val="2660407576"/>
                  </a:ext>
                </a:extLst>
              </a:tr>
              <a:tr h="365900">
                <a:tc>
                  <a:txBody>
                    <a:bodyPr/>
                    <a:lstStyle/>
                    <a:p>
                      <a:pPr algn="ctr"/>
                      <a:r>
                        <a:rPr lang="en-US" dirty="0">
                          <a:latin typeface="Tw Cen MT" panose="020B0602020104020603" pitchFamily="34" charset="0"/>
                        </a:rPr>
                        <a:t>x2</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1</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0.6</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0.22</a:t>
                      </a:r>
                      <a:endParaRPr lang="en-IN" dirty="0">
                        <a:latin typeface="Tw Cen MT" panose="020B0602020104020603" pitchFamily="34" charset="0"/>
                      </a:endParaRPr>
                    </a:p>
                  </a:txBody>
                  <a:tcPr/>
                </a:tc>
                <a:extLst>
                  <a:ext uri="{0D108BD9-81ED-4DB2-BD59-A6C34878D82A}">
                    <a16:rowId xmlns:a16="http://schemas.microsoft.com/office/drawing/2014/main" val="247248281"/>
                  </a:ext>
                </a:extLst>
              </a:tr>
              <a:tr h="365900">
                <a:tc>
                  <a:txBody>
                    <a:bodyPr/>
                    <a:lstStyle/>
                    <a:p>
                      <a:pPr algn="ctr"/>
                      <a:r>
                        <a:rPr lang="en-US" dirty="0">
                          <a:latin typeface="Tw Cen MT" panose="020B0602020104020603" pitchFamily="34" charset="0"/>
                        </a:rPr>
                        <a:t>x3</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0.1</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0.0475</a:t>
                      </a:r>
                      <a:endParaRPr lang="en-IN" dirty="0">
                        <a:latin typeface="Tw Cen MT" panose="020B0602020104020603" pitchFamily="34" charset="0"/>
                      </a:endParaRPr>
                    </a:p>
                  </a:txBody>
                  <a:tcPr/>
                </a:tc>
                <a:extLst>
                  <a:ext uri="{0D108BD9-81ED-4DB2-BD59-A6C34878D82A}">
                    <a16:rowId xmlns:a16="http://schemas.microsoft.com/office/drawing/2014/main" val="2612676053"/>
                  </a:ext>
                </a:extLst>
              </a:tr>
              <a:tr h="365900">
                <a:tc>
                  <a:txBody>
                    <a:bodyPr/>
                    <a:lstStyle/>
                    <a:p>
                      <a:pPr algn="ctr"/>
                      <a:r>
                        <a:rPr lang="en-US" dirty="0">
                          <a:latin typeface="Tw Cen MT" panose="020B0602020104020603" pitchFamily="34" charset="0"/>
                        </a:rPr>
                        <a:t>x4</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0.4</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0.22</a:t>
                      </a:r>
                      <a:endParaRPr lang="en-IN" dirty="0">
                        <a:latin typeface="Tw Cen MT" panose="020B0602020104020603" pitchFamily="34" charset="0"/>
                      </a:endParaRPr>
                    </a:p>
                  </a:txBody>
                  <a:tcPr/>
                </a:tc>
                <a:extLst>
                  <a:ext uri="{0D108BD9-81ED-4DB2-BD59-A6C34878D82A}">
                    <a16:rowId xmlns:a16="http://schemas.microsoft.com/office/drawing/2014/main" val="2910124455"/>
                  </a:ext>
                </a:extLst>
              </a:tr>
            </a:tbl>
          </a:graphicData>
        </a:graphic>
      </p:graphicFrame>
    </p:spTree>
    <p:extLst>
      <p:ext uri="{BB962C8B-B14F-4D97-AF65-F5344CB8AC3E}">
        <p14:creationId xmlns:p14="http://schemas.microsoft.com/office/powerpoint/2010/main" val="278620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w Cen MT" panose="020B0602020104020603" pitchFamily="34" charset="0"/>
              </a:rPr>
              <a:t>Confusion Matrix</a:t>
            </a:r>
            <a:endParaRPr lang="en-IN" dirty="0">
              <a:effectLst/>
              <a:latin typeface="Tw Cen MT" panose="020B0602020104020603" pitchFamily="34"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w Cen MT" panose="020B0602020104020603" pitchFamily="34" charset="0"/>
              </a:rPr>
              <a:t>A </a:t>
            </a:r>
            <a:r>
              <a:rPr lang="en-US" sz="2000" b="1" dirty="0">
                <a:latin typeface="Tw Cen MT" panose="020B0602020104020603" pitchFamily="34" charset="0"/>
              </a:rPr>
              <a:t>confusion matrix</a:t>
            </a:r>
            <a:r>
              <a:rPr lang="en-US" sz="2000" dirty="0">
                <a:latin typeface="Tw Cen MT" panose="020B0602020104020603" pitchFamily="34" charset="0"/>
              </a:rPr>
              <a:t> is a table that is often used to describe the performance of a classification model (or "classifier") on a set of test data for which the true values are known.</a:t>
            </a:r>
          </a:p>
          <a:p>
            <a:pPr marL="0" indent="0" algn="ctr">
              <a:buNone/>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709" y="2611446"/>
            <a:ext cx="3677163" cy="1943371"/>
          </a:xfrm>
          <a:prstGeom prst="rect">
            <a:avLst/>
          </a:prstGeom>
        </p:spPr>
      </p:pic>
    </p:spTree>
    <p:extLst>
      <p:ext uri="{BB962C8B-B14F-4D97-AF65-F5344CB8AC3E}">
        <p14:creationId xmlns:p14="http://schemas.microsoft.com/office/powerpoint/2010/main" val="56423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404" y="212573"/>
            <a:ext cx="6283782" cy="725349"/>
          </a:xfrm>
        </p:spPr>
        <p:txBody>
          <a:bodyPr>
            <a:normAutofit fontScale="90000"/>
          </a:bodyPr>
          <a:lstStyle/>
          <a:p>
            <a:r>
              <a:rPr lang="en-US" dirty="0">
                <a:effectLst/>
                <a:latin typeface="Tw Cen MT" panose="020B0602020104020603" pitchFamily="34" charset="0"/>
              </a:rPr>
              <a:t>Precision Matrix and Recall Matrix</a:t>
            </a:r>
            <a:endParaRPr lang="en-IN" dirty="0">
              <a:effectLst/>
              <a:latin typeface="Tw Cen MT" panose="020B0602020104020603" pitchFamily="34" charset="0"/>
            </a:endParaRPr>
          </a:p>
        </p:txBody>
      </p:sp>
      <p:sp>
        <p:nvSpPr>
          <p:cNvPr id="3" name="Content Placeholder 2"/>
          <p:cNvSpPr>
            <a:spLocks noGrp="1"/>
          </p:cNvSpPr>
          <p:nvPr>
            <p:ph idx="1"/>
          </p:nvPr>
        </p:nvSpPr>
        <p:spPr>
          <a:xfrm>
            <a:off x="1849581" y="937922"/>
            <a:ext cx="6452605" cy="4011614"/>
          </a:xfrm>
        </p:spPr>
        <p:txBody>
          <a:bodyPr>
            <a:normAutofit/>
          </a:bodyPr>
          <a:lstStyle/>
          <a:p>
            <a:r>
              <a:rPr lang="en-US" sz="2400" dirty="0">
                <a:latin typeface="Tw Cen MT" panose="020B0602020104020603" pitchFamily="34" charset="0"/>
              </a:rPr>
              <a:t>Precision tells us how many of the correctly predicted cases actually turned out to be positive.</a:t>
            </a:r>
          </a:p>
          <a:p>
            <a:endParaRPr lang="en-US" sz="2400" dirty="0"/>
          </a:p>
          <a:p>
            <a:endParaRPr lang="en-US" sz="2400" dirty="0"/>
          </a:p>
          <a:p>
            <a:r>
              <a:rPr lang="en-US" sz="2400" dirty="0">
                <a:latin typeface="Tw Cen MT" panose="020B0602020104020603" pitchFamily="34" charset="0"/>
              </a:rPr>
              <a:t>Recall tells us how many of the actual positive cases we were able to predict correctly with our model</a:t>
            </a:r>
          </a:p>
          <a:p>
            <a:pPr marL="0" indent="0">
              <a:buNone/>
            </a:pPr>
            <a:endParaRPr lang="en-IN" sz="2400" dirty="0"/>
          </a:p>
        </p:txBody>
      </p:sp>
      <p:pic>
        <p:nvPicPr>
          <p:cNvPr id="5" name="Picture 4">
            <a:extLst>
              <a:ext uri="{FF2B5EF4-FFF2-40B4-BE49-F238E27FC236}">
                <a16:creationId xmlns:a16="http://schemas.microsoft.com/office/drawing/2014/main" id="{CF1BB314-2272-460D-B9AE-6549097C72C9}"/>
              </a:ext>
            </a:extLst>
          </p:cNvPr>
          <p:cNvPicPr>
            <a:picLocks noChangeAspect="1"/>
          </p:cNvPicPr>
          <p:nvPr/>
        </p:nvPicPr>
        <p:blipFill>
          <a:blip r:embed="rId2"/>
          <a:stretch>
            <a:fillRect/>
          </a:stretch>
        </p:blipFill>
        <p:spPr>
          <a:xfrm>
            <a:off x="4428127" y="2241147"/>
            <a:ext cx="1295512" cy="434378"/>
          </a:xfrm>
          <a:prstGeom prst="rect">
            <a:avLst/>
          </a:prstGeom>
        </p:spPr>
      </p:pic>
      <p:pic>
        <p:nvPicPr>
          <p:cNvPr id="7" name="Picture 6">
            <a:extLst>
              <a:ext uri="{FF2B5EF4-FFF2-40B4-BE49-F238E27FC236}">
                <a16:creationId xmlns:a16="http://schemas.microsoft.com/office/drawing/2014/main" id="{DCECCDA3-3CD7-4915-A096-9F81BDBA5B16}"/>
              </a:ext>
            </a:extLst>
          </p:cNvPr>
          <p:cNvPicPr>
            <a:picLocks noChangeAspect="1"/>
          </p:cNvPicPr>
          <p:nvPr/>
        </p:nvPicPr>
        <p:blipFill>
          <a:blip r:embed="rId3"/>
          <a:stretch>
            <a:fillRect/>
          </a:stretch>
        </p:blipFill>
        <p:spPr>
          <a:xfrm>
            <a:off x="4428127" y="4388900"/>
            <a:ext cx="1310754" cy="396274"/>
          </a:xfrm>
          <a:prstGeom prst="rect">
            <a:avLst/>
          </a:prstGeom>
        </p:spPr>
      </p:pic>
    </p:spTree>
    <p:extLst>
      <p:ext uri="{BB962C8B-B14F-4D97-AF65-F5344CB8AC3E}">
        <p14:creationId xmlns:p14="http://schemas.microsoft.com/office/powerpoint/2010/main" val="108387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w Cen MT" panose="020B0602020104020603" pitchFamily="34" charset="0"/>
              </a:rPr>
              <a:t>One hot encoding</a:t>
            </a:r>
            <a:endParaRPr lang="en-IN" dirty="0">
              <a:effectLst/>
              <a:latin typeface="Tw Cen MT" panose="020B0602020104020603" pitchFamily="34" charset="0"/>
            </a:endParaRPr>
          </a:p>
        </p:txBody>
      </p:sp>
      <p:sp>
        <p:nvSpPr>
          <p:cNvPr id="3" name="Content Placeholder 2"/>
          <p:cNvSpPr>
            <a:spLocks noGrp="1"/>
          </p:cNvSpPr>
          <p:nvPr>
            <p:ph idx="1"/>
          </p:nvPr>
        </p:nvSpPr>
        <p:spPr/>
        <p:txBody>
          <a:bodyPr>
            <a:normAutofit/>
          </a:bodyPr>
          <a:lstStyle/>
          <a:p>
            <a:r>
              <a:rPr lang="en-US" sz="2000" dirty="0">
                <a:latin typeface="Tw Cen MT" panose="020B0602020104020603" pitchFamily="34" charset="0"/>
              </a:rPr>
              <a:t>The input to this transformer should be a matrix of integers, denoting the values taken on by categorical (discrete) features. The output will be a sparse matrix where each column corresponds to one possible value of one feature</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328473678"/>
              </p:ext>
            </p:extLst>
          </p:nvPr>
        </p:nvGraphicFramePr>
        <p:xfrm>
          <a:off x="2140526" y="3036949"/>
          <a:ext cx="2431474" cy="1553376"/>
        </p:xfrm>
        <a:graphic>
          <a:graphicData uri="http://schemas.openxmlformats.org/drawingml/2006/table">
            <a:tbl>
              <a:tblPr firstRow="1" bandRow="1">
                <a:tableStyleId>{5C22544A-7EE6-4342-B048-85BDC9FD1C3A}</a:tableStyleId>
              </a:tblPr>
              <a:tblGrid>
                <a:gridCol w="1215737">
                  <a:extLst>
                    <a:ext uri="{9D8B030D-6E8A-4147-A177-3AD203B41FA5}">
                      <a16:colId xmlns:a16="http://schemas.microsoft.com/office/drawing/2014/main" val="1439992530"/>
                    </a:ext>
                  </a:extLst>
                </a:gridCol>
                <a:gridCol w="1215737">
                  <a:extLst>
                    <a:ext uri="{9D8B030D-6E8A-4147-A177-3AD203B41FA5}">
                      <a16:colId xmlns:a16="http://schemas.microsoft.com/office/drawing/2014/main" val="889535311"/>
                    </a:ext>
                  </a:extLst>
                </a:gridCol>
              </a:tblGrid>
              <a:tr h="388344">
                <a:tc>
                  <a:txBody>
                    <a:bodyPr/>
                    <a:lstStyle/>
                    <a:p>
                      <a:r>
                        <a:rPr lang="en-US" dirty="0"/>
                        <a:t>COUNTRY</a:t>
                      </a:r>
                      <a:endParaRPr lang="en-IN" dirty="0"/>
                    </a:p>
                  </a:txBody>
                  <a:tcPr/>
                </a:tc>
                <a:tc>
                  <a:txBody>
                    <a:bodyPr/>
                    <a:lstStyle/>
                    <a:p>
                      <a:r>
                        <a:rPr lang="en-US" dirty="0"/>
                        <a:t>DATA </a:t>
                      </a:r>
                      <a:endParaRPr lang="en-IN" dirty="0"/>
                    </a:p>
                  </a:txBody>
                  <a:tcPr/>
                </a:tc>
                <a:extLst>
                  <a:ext uri="{0D108BD9-81ED-4DB2-BD59-A6C34878D82A}">
                    <a16:rowId xmlns:a16="http://schemas.microsoft.com/office/drawing/2014/main" val="4016710998"/>
                  </a:ext>
                </a:extLst>
              </a:tr>
              <a:tr h="388344">
                <a:tc>
                  <a:txBody>
                    <a:bodyPr/>
                    <a:lstStyle/>
                    <a:p>
                      <a:r>
                        <a:rPr lang="en-US" dirty="0"/>
                        <a:t>USA</a:t>
                      </a:r>
                      <a:endParaRPr lang="en-IN" dirty="0"/>
                    </a:p>
                  </a:txBody>
                  <a:tcPr/>
                </a:tc>
                <a:tc>
                  <a:txBody>
                    <a:bodyPr/>
                    <a:lstStyle/>
                    <a:p>
                      <a:r>
                        <a:rPr lang="en-US" dirty="0"/>
                        <a:t>A</a:t>
                      </a:r>
                      <a:endParaRPr lang="en-IN" dirty="0"/>
                    </a:p>
                  </a:txBody>
                  <a:tcPr/>
                </a:tc>
                <a:extLst>
                  <a:ext uri="{0D108BD9-81ED-4DB2-BD59-A6C34878D82A}">
                    <a16:rowId xmlns:a16="http://schemas.microsoft.com/office/drawing/2014/main" val="1919228129"/>
                  </a:ext>
                </a:extLst>
              </a:tr>
              <a:tr h="388344">
                <a:tc>
                  <a:txBody>
                    <a:bodyPr/>
                    <a:lstStyle/>
                    <a:p>
                      <a:r>
                        <a:rPr lang="en-US" dirty="0"/>
                        <a:t>INDIA</a:t>
                      </a:r>
                      <a:endParaRPr lang="en-IN" dirty="0"/>
                    </a:p>
                  </a:txBody>
                  <a:tcPr/>
                </a:tc>
                <a:tc>
                  <a:txBody>
                    <a:bodyPr/>
                    <a:lstStyle/>
                    <a:p>
                      <a:r>
                        <a:rPr lang="en-US" dirty="0"/>
                        <a:t>B</a:t>
                      </a:r>
                      <a:endParaRPr lang="en-IN" dirty="0"/>
                    </a:p>
                  </a:txBody>
                  <a:tcPr/>
                </a:tc>
                <a:extLst>
                  <a:ext uri="{0D108BD9-81ED-4DB2-BD59-A6C34878D82A}">
                    <a16:rowId xmlns:a16="http://schemas.microsoft.com/office/drawing/2014/main" val="2089516967"/>
                  </a:ext>
                </a:extLst>
              </a:tr>
              <a:tr h="388344">
                <a:tc>
                  <a:txBody>
                    <a:bodyPr/>
                    <a:lstStyle/>
                    <a:p>
                      <a:r>
                        <a:rPr lang="en-US" dirty="0"/>
                        <a:t>ENGLAND</a:t>
                      </a:r>
                      <a:endParaRPr lang="en-IN" dirty="0"/>
                    </a:p>
                  </a:txBody>
                  <a:tcPr/>
                </a:tc>
                <a:tc>
                  <a:txBody>
                    <a:bodyPr/>
                    <a:lstStyle/>
                    <a:p>
                      <a:r>
                        <a:rPr lang="en-US" dirty="0"/>
                        <a:t>C</a:t>
                      </a:r>
                      <a:endParaRPr lang="en-IN" dirty="0"/>
                    </a:p>
                  </a:txBody>
                  <a:tcPr/>
                </a:tc>
                <a:extLst>
                  <a:ext uri="{0D108BD9-81ED-4DB2-BD59-A6C34878D82A}">
                    <a16:rowId xmlns:a16="http://schemas.microsoft.com/office/drawing/2014/main" val="4170795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4437086"/>
              </p:ext>
            </p:extLst>
          </p:nvPr>
        </p:nvGraphicFramePr>
        <p:xfrm>
          <a:off x="5029201" y="3036949"/>
          <a:ext cx="3719720" cy="1553375"/>
        </p:xfrm>
        <a:graphic>
          <a:graphicData uri="http://schemas.openxmlformats.org/drawingml/2006/table">
            <a:tbl>
              <a:tblPr firstRow="1" bandRow="1">
                <a:tableStyleId>{5C22544A-7EE6-4342-B048-85BDC9FD1C3A}</a:tableStyleId>
              </a:tblPr>
              <a:tblGrid>
                <a:gridCol w="929930">
                  <a:extLst>
                    <a:ext uri="{9D8B030D-6E8A-4147-A177-3AD203B41FA5}">
                      <a16:colId xmlns:a16="http://schemas.microsoft.com/office/drawing/2014/main" val="1105086135"/>
                    </a:ext>
                  </a:extLst>
                </a:gridCol>
                <a:gridCol w="929930">
                  <a:extLst>
                    <a:ext uri="{9D8B030D-6E8A-4147-A177-3AD203B41FA5}">
                      <a16:colId xmlns:a16="http://schemas.microsoft.com/office/drawing/2014/main" val="1326480132"/>
                    </a:ext>
                  </a:extLst>
                </a:gridCol>
                <a:gridCol w="929930">
                  <a:extLst>
                    <a:ext uri="{9D8B030D-6E8A-4147-A177-3AD203B41FA5}">
                      <a16:colId xmlns:a16="http://schemas.microsoft.com/office/drawing/2014/main" val="4121860447"/>
                    </a:ext>
                  </a:extLst>
                </a:gridCol>
                <a:gridCol w="929930">
                  <a:extLst>
                    <a:ext uri="{9D8B030D-6E8A-4147-A177-3AD203B41FA5}">
                      <a16:colId xmlns:a16="http://schemas.microsoft.com/office/drawing/2014/main" val="2984860746"/>
                    </a:ext>
                  </a:extLst>
                </a:gridCol>
              </a:tblGrid>
              <a:tr h="371156">
                <a:tc>
                  <a:txBody>
                    <a:bodyPr/>
                    <a:lstStyle/>
                    <a:p>
                      <a:r>
                        <a:rPr lang="en-US" dirty="0"/>
                        <a:t>DATA</a:t>
                      </a:r>
                      <a:endParaRPr lang="en-IN" dirty="0"/>
                    </a:p>
                  </a:txBody>
                  <a:tcPr/>
                </a:tc>
                <a:tc>
                  <a:txBody>
                    <a:bodyPr/>
                    <a:lstStyle/>
                    <a:p>
                      <a:r>
                        <a:rPr lang="en-US" dirty="0"/>
                        <a:t>USA</a:t>
                      </a:r>
                      <a:endParaRPr lang="en-IN" dirty="0"/>
                    </a:p>
                  </a:txBody>
                  <a:tcPr/>
                </a:tc>
                <a:tc>
                  <a:txBody>
                    <a:bodyPr/>
                    <a:lstStyle/>
                    <a:p>
                      <a:r>
                        <a:rPr lang="en-US" dirty="0"/>
                        <a:t>INDIA</a:t>
                      </a:r>
                      <a:endParaRPr lang="en-IN" dirty="0"/>
                    </a:p>
                  </a:txBody>
                  <a:tcPr/>
                </a:tc>
                <a:tc>
                  <a:txBody>
                    <a:bodyPr/>
                    <a:lstStyle/>
                    <a:p>
                      <a:r>
                        <a:rPr lang="en-US" dirty="0"/>
                        <a:t>ENG</a:t>
                      </a:r>
                      <a:endParaRPr lang="en-IN" dirty="0"/>
                    </a:p>
                  </a:txBody>
                  <a:tcPr/>
                </a:tc>
                <a:extLst>
                  <a:ext uri="{0D108BD9-81ED-4DB2-BD59-A6C34878D82A}">
                    <a16:rowId xmlns:a16="http://schemas.microsoft.com/office/drawing/2014/main" val="3824295575"/>
                  </a:ext>
                </a:extLst>
              </a:tr>
              <a:tr h="394073">
                <a:tc>
                  <a:txBody>
                    <a:bodyPr/>
                    <a:lstStyle/>
                    <a:p>
                      <a:r>
                        <a:rPr lang="en-US" dirty="0"/>
                        <a:t>A</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072027991"/>
                  </a:ext>
                </a:extLst>
              </a:tr>
              <a:tr h="394073">
                <a:tc>
                  <a:txBody>
                    <a:bodyPr/>
                    <a:lstStyle/>
                    <a:p>
                      <a:r>
                        <a:rPr lang="en-US" dirty="0"/>
                        <a:t>B</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148592972"/>
                  </a:ext>
                </a:extLst>
              </a:tr>
              <a:tr h="394073">
                <a:tc>
                  <a:txBody>
                    <a:bodyPr/>
                    <a:lstStyle/>
                    <a:p>
                      <a:r>
                        <a:rPr lang="en-US" dirty="0"/>
                        <a:t>C</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68093905"/>
                  </a:ext>
                </a:extLst>
              </a:tr>
            </a:tbl>
          </a:graphicData>
        </a:graphic>
      </p:graphicFrame>
    </p:spTree>
    <p:extLst>
      <p:ext uri="{BB962C8B-B14F-4D97-AF65-F5344CB8AC3E}">
        <p14:creationId xmlns:p14="http://schemas.microsoft.com/office/powerpoint/2010/main" val="219383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899</Words>
  <Application>Microsoft Office PowerPoint</Application>
  <PresentationFormat>On-screen Show (16:9)</PresentationFormat>
  <Paragraphs>295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Tw Cen MT</vt:lpstr>
      <vt:lpstr>Office Theme</vt:lpstr>
      <vt:lpstr>Personalized medicine : Redefining Cancer Treatment</vt:lpstr>
      <vt:lpstr>Contents</vt:lpstr>
      <vt:lpstr>Problem Statement</vt:lpstr>
      <vt:lpstr>Concepts used</vt:lpstr>
      <vt:lpstr>Log Loss</vt:lpstr>
      <vt:lpstr>contd.</vt:lpstr>
      <vt:lpstr>Confusion Matrix</vt:lpstr>
      <vt:lpstr>Precision Matrix and Recall Matrix</vt:lpstr>
      <vt:lpstr>One hot encoding</vt:lpstr>
      <vt:lpstr>Response Encoding</vt:lpstr>
      <vt:lpstr>PowerPoint Presentation</vt:lpstr>
      <vt:lpstr>Laplace smoothing</vt:lpstr>
      <vt:lpstr>Stochastic Gradient Descent Classifier</vt:lpstr>
      <vt:lpstr>Calibrated classifier (Sigmoid function)</vt:lpstr>
      <vt:lpstr>Results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2021-04-19T11:05:01Z</dcterms:modified>
</cp:coreProperties>
</file>